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1"/>
  </p:sldMasterIdLst>
  <p:sldIdLst>
    <p:sldId id="256" r:id="rId2"/>
    <p:sldId id="270" r:id="rId3"/>
    <p:sldId id="271" r:id="rId4"/>
    <p:sldId id="267" r:id="rId5"/>
    <p:sldId id="272" r:id="rId6"/>
    <p:sldId id="268" r:id="rId7"/>
    <p:sldId id="257" r:id="rId8"/>
    <p:sldId id="261" r:id="rId9"/>
    <p:sldId id="260" r:id="rId10"/>
    <p:sldId id="265" r:id="rId11"/>
    <p:sldId id="262" r:id="rId12"/>
    <p:sldId id="273" r:id="rId13"/>
    <p:sldId id="264" r:id="rId14"/>
    <p:sldId id="266" r:id="rId15"/>
    <p:sldId id="276" r:id="rId16"/>
    <p:sldId id="275" r:id="rId17"/>
    <p:sldId id="274" r:id="rId18"/>
    <p:sldId id="277" r:id="rId19"/>
    <p:sldId id="278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97" autoAdjust="0"/>
    <p:restoredTop sz="94563" autoAdjust="0"/>
  </p:normalViewPr>
  <p:slideViewPr>
    <p:cSldViewPr>
      <p:cViewPr varScale="1">
        <p:scale>
          <a:sx n="69" d="100"/>
          <a:sy n="69" d="100"/>
        </p:scale>
        <p:origin x="-141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45FED-B08C-4EBC-A555-EEF85F607F36}" type="datetimeFigureOut">
              <a:rPr lang="ru-RU" smtClean="0"/>
              <a:pPr/>
              <a:t>30.03.2017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D3B5C-C86E-458A-9B6F-A839BAD6A36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45FED-B08C-4EBC-A555-EEF85F607F36}" type="datetimeFigureOut">
              <a:rPr lang="ru-RU" smtClean="0"/>
              <a:pPr/>
              <a:t>30.03.2017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D3B5C-C86E-458A-9B6F-A839BAD6A3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45FED-B08C-4EBC-A555-EEF85F607F36}" type="datetimeFigureOut">
              <a:rPr lang="ru-RU" smtClean="0"/>
              <a:pPr/>
              <a:t>30.03.2017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D3B5C-C86E-458A-9B6F-A839BAD6A3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45FED-B08C-4EBC-A555-EEF85F607F36}" type="datetimeFigureOut">
              <a:rPr lang="ru-RU" smtClean="0"/>
              <a:pPr/>
              <a:t>30.03.2017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D3B5C-C86E-458A-9B6F-A839BAD6A3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45FED-B08C-4EBC-A555-EEF85F607F36}" type="datetimeFigureOut">
              <a:rPr lang="ru-RU" smtClean="0"/>
              <a:pPr/>
              <a:t>30.03.2017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812D3B5C-C86E-458A-9B6F-A839BAD6A3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45FED-B08C-4EBC-A555-EEF85F607F36}" type="datetimeFigureOut">
              <a:rPr lang="ru-RU" smtClean="0"/>
              <a:pPr/>
              <a:t>30.03.2017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D3B5C-C86E-458A-9B6F-A839BAD6A3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45FED-B08C-4EBC-A555-EEF85F607F36}" type="datetimeFigureOut">
              <a:rPr lang="ru-RU" smtClean="0"/>
              <a:pPr/>
              <a:t>30.03.2017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D3B5C-C86E-458A-9B6F-A839BAD6A3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45FED-B08C-4EBC-A555-EEF85F607F36}" type="datetimeFigureOut">
              <a:rPr lang="ru-RU" smtClean="0"/>
              <a:pPr/>
              <a:t>30.03.2017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D3B5C-C86E-458A-9B6F-A839BAD6A3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45FED-B08C-4EBC-A555-EEF85F607F36}" type="datetimeFigureOut">
              <a:rPr lang="ru-RU" smtClean="0"/>
              <a:pPr/>
              <a:t>30.03.2017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D3B5C-C86E-458A-9B6F-A839BAD6A3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45FED-B08C-4EBC-A555-EEF85F607F36}" type="datetimeFigureOut">
              <a:rPr lang="ru-RU" smtClean="0"/>
              <a:pPr/>
              <a:t>30.03.2017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D3B5C-C86E-458A-9B6F-A839BAD6A3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45FED-B08C-4EBC-A555-EEF85F607F36}" type="datetimeFigureOut">
              <a:rPr lang="ru-RU" smtClean="0"/>
              <a:pPr/>
              <a:t>30.03.2017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D3B5C-C86E-458A-9B6F-A839BAD6A3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EEF45FED-B08C-4EBC-A555-EEF85F607F36}" type="datetimeFigureOut">
              <a:rPr lang="ru-RU" smtClean="0"/>
              <a:pPr/>
              <a:t>30.03.2017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812D3B5C-C86E-458A-9B6F-A839BAD6A36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285728"/>
            <a:ext cx="8229600" cy="3714776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C00000"/>
                </a:solidFill>
                <a:latin typeface="+mn-lt"/>
              </a:rPr>
              <a:t>Мой друг !</a:t>
            </a:r>
            <a:br>
              <a:rPr lang="ru-RU" sz="2800" dirty="0" smtClean="0">
                <a:solidFill>
                  <a:srgbClr val="C00000"/>
                </a:solidFill>
                <a:latin typeface="+mn-lt"/>
              </a:rPr>
            </a:br>
            <a:r>
              <a:rPr lang="ru-RU" sz="2800" dirty="0" smtClean="0">
                <a:solidFill>
                  <a:srgbClr val="C00000"/>
                </a:solidFill>
                <a:latin typeface="+mn-lt"/>
              </a:rPr>
              <a:t>Что может быть милей</a:t>
            </a:r>
            <a:br>
              <a:rPr lang="ru-RU" sz="2800" dirty="0" smtClean="0">
                <a:solidFill>
                  <a:srgbClr val="C00000"/>
                </a:solidFill>
                <a:latin typeface="+mn-lt"/>
              </a:rPr>
            </a:br>
            <a:r>
              <a:rPr lang="ru-RU" sz="2800" dirty="0" smtClean="0">
                <a:solidFill>
                  <a:srgbClr val="C00000"/>
                </a:solidFill>
                <a:latin typeface="+mn-lt"/>
              </a:rPr>
              <a:t>бесценного родного края ?</a:t>
            </a:r>
            <a:br>
              <a:rPr lang="ru-RU" sz="2800" dirty="0" smtClean="0">
                <a:solidFill>
                  <a:srgbClr val="C00000"/>
                </a:solidFill>
                <a:latin typeface="+mn-lt"/>
              </a:rPr>
            </a:br>
            <a:r>
              <a:rPr lang="ru-RU" sz="2800" dirty="0" smtClean="0">
                <a:solidFill>
                  <a:srgbClr val="C00000"/>
                </a:solidFill>
                <a:latin typeface="+mn-lt"/>
              </a:rPr>
              <a:t>                            </a:t>
            </a:r>
            <a:r>
              <a:rPr lang="ru-RU" sz="2200" dirty="0" smtClean="0">
                <a:solidFill>
                  <a:srgbClr val="C00000"/>
                </a:solidFill>
                <a:latin typeface="+mn-lt"/>
              </a:rPr>
              <a:t>Николай </a:t>
            </a:r>
            <a:r>
              <a:rPr lang="ru-RU" sz="2200" dirty="0" smtClean="0">
                <a:solidFill>
                  <a:srgbClr val="C00000"/>
                </a:solidFill>
                <a:latin typeface="+mn-lt"/>
              </a:rPr>
              <a:t>языков</a:t>
            </a:r>
            <a:br>
              <a:rPr lang="ru-RU" sz="2200" dirty="0" smtClean="0">
                <a:solidFill>
                  <a:srgbClr val="C00000"/>
                </a:solidFill>
                <a:latin typeface="+mn-lt"/>
              </a:rPr>
            </a:br>
            <a:r>
              <a:rPr lang="ru-RU" sz="2970" dirty="0" smtClean="0">
                <a:solidFill>
                  <a:schemeClr val="tx1"/>
                </a:solidFill>
                <a:latin typeface="+mn-lt"/>
              </a:rPr>
              <a:t/>
            </a:r>
            <a:br>
              <a:rPr lang="ru-RU" sz="2970" dirty="0" smtClean="0">
                <a:solidFill>
                  <a:schemeClr val="tx1"/>
                </a:solidFill>
                <a:latin typeface="+mn-lt"/>
              </a:rPr>
            </a:br>
            <a:r>
              <a:rPr lang="ru-RU" sz="3200" dirty="0" smtClean="0"/>
              <a:t> </a:t>
            </a:r>
            <a:r>
              <a:rPr lang="ru-RU" sz="3600" dirty="0" smtClean="0"/>
              <a:t>«Экскурсионное бюро»</a:t>
            </a:r>
            <a:br>
              <a:rPr lang="ru-RU" sz="3600" dirty="0" smtClean="0"/>
            </a:br>
            <a:endParaRPr lang="ru-RU" sz="3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1371600" y="3714752"/>
            <a:ext cx="6400800" cy="1214446"/>
          </a:xfrm>
        </p:spPr>
        <p:txBody>
          <a:bodyPr>
            <a:normAutofit lnSpcReduction="10000"/>
          </a:bodyPr>
          <a:lstStyle/>
          <a:p>
            <a:endParaRPr lang="ru-RU" sz="2400" dirty="0" smtClean="0"/>
          </a:p>
          <a:p>
            <a:r>
              <a:rPr lang="ru-RU" sz="2400" b="1" dirty="0" smtClean="0"/>
              <a:t>Внеурочная </a:t>
            </a:r>
            <a:r>
              <a:rPr lang="ru-RU" sz="2400" b="1" dirty="0" smtClean="0"/>
              <a:t>деятельность в условиях реализации ФГОС </a:t>
            </a:r>
            <a:r>
              <a:rPr lang="ru-RU" sz="2400" b="1" dirty="0" smtClean="0"/>
              <a:t>ООО</a:t>
            </a:r>
            <a:endParaRPr lang="ru-RU" sz="2400" b="1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785786" y="4857760"/>
            <a:ext cx="77153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                  </a:t>
            </a:r>
          </a:p>
          <a:p>
            <a:r>
              <a:rPr lang="ru-RU" sz="2400" b="1" dirty="0" smtClean="0"/>
              <a:t> </a:t>
            </a:r>
            <a:r>
              <a:rPr lang="ru-RU" sz="2400" b="1" dirty="0" smtClean="0"/>
              <a:t>                   </a:t>
            </a:r>
            <a:r>
              <a:rPr lang="ru-RU" sz="2400" dirty="0" smtClean="0"/>
              <a:t>Подготовила</a:t>
            </a:r>
            <a:r>
              <a:rPr lang="ru-RU" sz="2400" b="1" dirty="0" smtClean="0"/>
              <a:t> </a:t>
            </a:r>
            <a:r>
              <a:rPr lang="ru-RU" sz="2400" b="1" i="1" dirty="0" err="1" smtClean="0"/>
              <a:t>Бутина</a:t>
            </a:r>
            <a:r>
              <a:rPr lang="ru-RU" sz="2400" b="1" i="1" dirty="0" smtClean="0"/>
              <a:t> Елена Александровна</a:t>
            </a:r>
          </a:p>
          <a:p>
            <a:r>
              <a:rPr lang="ru-RU" sz="2400" b="1" dirty="0" smtClean="0"/>
              <a:t>                  </a:t>
            </a:r>
            <a:r>
              <a:rPr lang="ru-RU" sz="2400" dirty="0" smtClean="0"/>
              <a:t>учитель первой  квалификационной категории</a:t>
            </a:r>
            <a:endParaRPr lang="ru-RU" sz="2400" dirty="0"/>
          </a:p>
        </p:txBody>
      </p:sp>
    </p:spTree>
  </p:cSld>
  <p:clrMapOvr>
    <a:masterClrMapping/>
  </p:clrMapOvr>
  <p:transition advClick="0" advTm="9703">
    <p:dissolve/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Исторические экспонаты</a:t>
            </a:r>
            <a:endParaRPr lang="ru-RU" dirty="0"/>
          </a:p>
        </p:txBody>
      </p:sp>
      <p:pic>
        <p:nvPicPr>
          <p:cNvPr id="9218" name="Picture 2" descr="F:\холмогоры Полина\Холмогоры\P_20151002_15075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078145"/>
            <a:ext cx="2126168" cy="3779855"/>
          </a:xfrm>
          <a:prstGeom prst="rect">
            <a:avLst/>
          </a:prstGeom>
          <a:noFill/>
        </p:spPr>
      </p:pic>
      <p:pic>
        <p:nvPicPr>
          <p:cNvPr id="9219" name="Picture 3" descr="F:\холмогоры Полина\Холмогоры\P_20151002_1433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12429" y="2357430"/>
            <a:ext cx="2531571" cy="4500570"/>
          </a:xfrm>
          <a:prstGeom prst="rect">
            <a:avLst/>
          </a:prstGeom>
          <a:noFill/>
        </p:spPr>
      </p:pic>
      <p:pic>
        <p:nvPicPr>
          <p:cNvPr id="9220" name="Picture 4" descr="F:\холмогоры Полина\Холмогоры\P_20151002_15103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214422"/>
            <a:ext cx="3571868" cy="2223490"/>
          </a:xfrm>
          <a:prstGeom prst="rect">
            <a:avLst/>
          </a:prstGeom>
          <a:noFill/>
        </p:spPr>
      </p:pic>
      <p:pic>
        <p:nvPicPr>
          <p:cNvPr id="9221" name="Picture 5" descr="F:\холмогоры Полина\Холмогоры\P_20151002_14473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71802" y="4927522"/>
            <a:ext cx="2928958" cy="1930478"/>
          </a:xfrm>
          <a:prstGeom prst="rect">
            <a:avLst/>
          </a:prstGeom>
          <a:noFill/>
        </p:spPr>
      </p:pic>
      <p:pic>
        <p:nvPicPr>
          <p:cNvPr id="9222" name="Picture 6" descr="F:\холмогоры Полина\Холмогоры\P_20151002_14250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14876" y="1285860"/>
            <a:ext cx="1768091" cy="3357586"/>
          </a:xfrm>
          <a:prstGeom prst="rect">
            <a:avLst/>
          </a:prstGeom>
          <a:noFill/>
        </p:spPr>
      </p:pic>
      <p:pic>
        <p:nvPicPr>
          <p:cNvPr id="9223" name="Picture 7" descr="F:\холмогоры Полина\Холмогоры\P_20151002_15003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43108" y="3357562"/>
            <a:ext cx="2857519" cy="1607354"/>
          </a:xfrm>
          <a:prstGeom prst="rect">
            <a:avLst/>
          </a:prstGeom>
          <a:noFill/>
        </p:spPr>
      </p:pic>
      <p:pic>
        <p:nvPicPr>
          <p:cNvPr id="9224" name="Picture 8" descr="F:\холмогоры Полина\Холмогоры\P_20151002_143249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58016" y="1142984"/>
            <a:ext cx="2000232" cy="103136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0">
    <p:dissolve/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Косторезная мастерская</a:t>
            </a:r>
            <a:endParaRPr lang="ru-RU" dirty="0"/>
          </a:p>
        </p:txBody>
      </p:sp>
      <p:pic>
        <p:nvPicPr>
          <p:cNvPr id="6146" name="Picture 2" descr="C:\Users\Мамусик\Desktop\экскурсии\холмогоры\IMG_154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4143380"/>
            <a:ext cx="3786214" cy="2524143"/>
          </a:xfrm>
          <a:prstGeom prst="rect">
            <a:avLst/>
          </a:prstGeom>
          <a:noFill/>
        </p:spPr>
      </p:pic>
      <p:pic>
        <p:nvPicPr>
          <p:cNvPr id="6147" name="Picture 3" descr="C:\Users\Мамусик\Desktop\экскурсии\холмогоры\IMG_15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1428736"/>
            <a:ext cx="3857652" cy="2571768"/>
          </a:xfrm>
          <a:prstGeom prst="rect">
            <a:avLst/>
          </a:prstGeom>
          <a:noFill/>
        </p:spPr>
      </p:pic>
      <p:pic>
        <p:nvPicPr>
          <p:cNvPr id="6148" name="Picture 4" descr="C:\Users\Мамусик\Desktop\экскурсии\холмогоры\IMG_155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2066" y="1428736"/>
            <a:ext cx="3214710" cy="4822065"/>
          </a:xfrm>
          <a:prstGeom prst="rect">
            <a:avLst/>
          </a:prstGeom>
          <a:noFill/>
        </p:spPr>
      </p:pic>
      <p:pic>
        <p:nvPicPr>
          <p:cNvPr id="6149" name="Picture 5" descr="C:\Users\Мамусик\Desktop\экскурсии\холмогоры\IMG_155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15074" y="5000636"/>
            <a:ext cx="2571768" cy="171451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0">
    <p:dissolve/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Мамусик\Desktop\экскурсии\холмогоры\IMG_15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500042"/>
            <a:ext cx="3139017" cy="4708525"/>
          </a:xfrm>
          <a:prstGeom prst="rect">
            <a:avLst/>
          </a:prstGeom>
          <a:noFill/>
        </p:spPr>
      </p:pic>
      <p:pic>
        <p:nvPicPr>
          <p:cNvPr id="30723" name="Picture 3" descr="C:\Users\Мамусик\Desktop\экскурсии\холмогоры\IMG_15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68" y="214290"/>
            <a:ext cx="2357454" cy="3536180"/>
          </a:xfrm>
          <a:prstGeom prst="rect">
            <a:avLst/>
          </a:prstGeom>
          <a:noFill/>
        </p:spPr>
      </p:pic>
      <p:pic>
        <p:nvPicPr>
          <p:cNvPr id="30724" name="Picture 4" descr="C:\Users\Мамусик\Desktop\экскурсии\холмогоры\IMG_154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6" y="2428868"/>
            <a:ext cx="2786066" cy="4179099"/>
          </a:xfrm>
          <a:prstGeom prst="rect">
            <a:avLst/>
          </a:prstGeom>
          <a:noFill/>
        </p:spPr>
      </p:pic>
      <p:pic>
        <p:nvPicPr>
          <p:cNvPr id="30725" name="Picture 5" descr="C:\Users\Мамусик\Desktop\экскурсии\холмогоры\IMG_154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3190866" y="4024316"/>
            <a:ext cx="3143264" cy="20955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Мамусик\Desktop\экскурсии\холмогоры\IMG_156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571480"/>
            <a:ext cx="4457711" cy="2971807"/>
          </a:xfrm>
          <a:prstGeom prst="rect">
            <a:avLst/>
          </a:prstGeom>
          <a:noFill/>
        </p:spPr>
      </p:pic>
      <p:pic>
        <p:nvPicPr>
          <p:cNvPr id="8195" name="Picture 3" descr="C:\Users\Мамусик\Desktop\экскурсии\холмогоры\IMG_156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3714752"/>
            <a:ext cx="4071970" cy="2714647"/>
          </a:xfrm>
          <a:prstGeom prst="rect">
            <a:avLst/>
          </a:prstGeom>
          <a:noFill/>
        </p:spPr>
      </p:pic>
      <p:pic>
        <p:nvPicPr>
          <p:cNvPr id="8196" name="Picture 4" descr="F:\DCIM\100CANON\IMG_168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3504" y="1000108"/>
            <a:ext cx="3571900" cy="492919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0">
    <p:dissolve/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Холмогоры</a:t>
            </a:r>
            <a:endParaRPr lang="ru-RU" dirty="0"/>
          </a:p>
        </p:txBody>
      </p:sp>
      <p:pic>
        <p:nvPicPr>
          <p:cNvPr id="10242" name="Picture 2" descr="C:\Users\Мамусик\Desktop\экскурсии\холмогоры\IMG_157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500306"/>
            <a:ext cx="5636475" cy="3757650"/>
          </a:xfrm>
          <a:prstGeom prst="rect">
            <a:avLst/>
          </a:prstGeom>
          <a:noFill/>
        </p:spPr>
      </p:pic>
      <p:pic>
        <p:nvPicPr>
          <p:cNvPr id="10243" name="Picture 3" descr="C:\Users\Мамусик\Desktop\экскурсии\холмогоры\IMG_157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8" y="1643050"/>
            <a:ext cx="3333774" cy="500066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0">
    <p:dissolve/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dirty="0" smtClean="0"/>
              <a:t>И                  Малые </a:t>
            </a:r>
            <a:r>
              <a:rPr lang="ru-RU" dirty="0" err="1" smtClean="0"/>
              <a:t>Корелы</a:t>
            </a:r>
            <a:endParaRPr lang="ru-RU" dirty="0"/>
          </a:p>
        </p:txBody>
      </p:sp>
      <p:pic>
        <p:nvPicPr>
          <p:cNvPr id="3075" name="Picture 3" descr="C:\Users\Мамусик\Desktop\Копия старой системы\М.К. мои\DSC0156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160766" y="4089803"/>
            <a:ext cx="3000396" cy="2250297"/>
          </a:xfrm>
          <a:prstGeom prst="rect">
            <a:avLst/>
          </a:prstGeom>
          <a:noFill/>
        </p:spPr>
      </p:pic>
      <p:pic>
        <p:nvPicPr>
          <p:cNvPr id="3076" name="Picture 4" descr="C:\Users\Мамусик\Desktop\однокл\SAM_29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500042"/>
            <a:ext cx="2500330" cy="3056910"/>
          </a:xfrm>
          <a:prstGeom prst="rect">
            <a:avLst/>
          </a:prstGeom>
          <a:noFill/>
        </p:spPr>
      </p:pic>
      <p:pic>
        <p:nvPicPr>
          <p:cNvPr id="3077" name="Picture 5" descr="C:\Users\Мамусик\Desktop\однокл\SAM_30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6" y="4051994"/>
            <a:ext cx="4071934" cy="2806006"/>
          </a:xfrm>
          <a:prstGeom prst="rect">
            <a:avLst/>
          </a:prstGeom>
          <a:noFill/>
        </p:spPr>
      </p:pic>
      <p:pic>
        <p:nvPicPr>
          <p:cNvPr id="3078" name="Picture 6" descr="C:\Users\Мамусик\Desktop\Копия старой системы\М.К. мои\DSC0155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14744" y="2214554"/>
            <a:ext cx="2286016" cy="1714512"/>
          </a:xfrm>
          <a:prstGeom prst="rect">
            <a:avLst/>
          </a:prstGeom>
          <a:noFill/>
        </p:spPr>
      </p:pic>
      <p:pic>
        <p:nvPicPr>
          <p:cNvPr id="3079" name="Picture 7" descr="C:\Users\Мамусик\Desktop\Копия старой системы\М.К. мои\DSC0156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00826" y="2071678"/>
            <a:ext cx="2476485" cy="1857364"/>
          </a:xfrm>
          <a:prstGeom prst="rect">
            <a:avLst/>
          </a:prstGeom>
          <a:noFill/>
        </p:spPr>
      </p:pic>
      <p:pic>
        <p:nvPicPr>
          <p:cNvPr id="3080" name="Picture 8" descr="C:\Users\Мамусик\Desktop\Копия старой системы\М.К. мои\DSC0156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86314" y="1643050"/>
            <a:ext cx="2071670" cy="1553753"/>
          </a:xfrm>
          <a:prstGeom prst="rect">
            <a:avLst/>
          </a:prstGeom>
          <a:noFill/>
        </p:spPr>
      </p:pic>
      <p:pic>
        <p:nvPicPr>
          <p:cNvPr id="3081" name="Picture 9" descr="C:\Users\Мамусик\Desktop\Копия старой системы\М.К. мои\DSC0156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71802" y="4357694"/>
            <a:ext cx="1643056" cy="21907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Малые Карелы. </a:t>
            </a:r>
            <a:br>
              <a:rPr lang="ru-RU" dirty="0" smtClean="0"/>
            </a:br>
            <a:r>
              <a:rPr lang="ru-RU" dirty="0" smtClean="0"/>
              <a:t>Народные обычаи, традиции:</a:t>
            </a:r>
            <a:endParaRPr lang="ru-RU" dirty="0"/>
          </a:p>
        </p:txBody>
      </p:sp>
      <p:pic>
        <p:nvPicPr>
          <p:cNvPr id="2050" name="Picture 2" descr="C:\Users\Мамусик\Desktop\экскурсии\Мал.Корелы\DSC0157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67342" y="3929066"/>
            <a:ext cx="3676658" cy="2757494"/>
          </a:xfrm>
          <a:prstGeom prst="rect">
            <a:avLst/>
          </a:prstGeom>
          <a:noFill/>
        </p:spPr>
      </p:pic>
      <p:pic>
        <p:nvPicPr>
          <p:cNvPr id="2051" name="Picture 3" descr="C:\Users\Мамусик\Desktop\экскурсии\Мал.Корелы\DSC015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4071942"/>
            <a:ext cx="3500462" cy="2625347"/>
          </a:xfrm>
          <a:prstGeom prst="rect">
            <a:avLst/>
          </a:prstGeom>
          <a:noFill/>
        </p:spPr>
      </p:pic>
      <p:pic>
        <p:nvPicPr>
          <p:cNvPr id="2052" name="Picture 4" descr="C:\Users\Мамусик\Desktop\экскурсии\Мал.Корелы\DSC0157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0298" y="1500174"/>
            <a:ext cx="3929090" cy="29468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Изготовление журавлика </a:t>
            </a:r>
            <a:br>
              <a:rPr lang="ru-RU" dirty="0" smtClean="0"/>
            </a:br>
            <a:r>
              <a:rPr lang="ru-RU" dirty="0" smtClean="0"/>
              <a:t>и куклы-оберега</a:t>
            </a:r>
            <a:endParaRPr lang="ru-RU" dirty="0"/>
          </a:p>
        </p:txBody>
      </p:sp>
      <p:pic>
        <p:nvPicPr>
          <p:cNvPr id="1026" name="Picture 2" descr="C:\Users\Мамусик\Desktop\однокл\SAM_299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3786190"/>
            <a:ext cx="3964906" cy="2857520"/>
          </a:xfrm>
          <a:prstGeom prst="rect">
            <a:avLst/>
          </a:prstGeom>
          <a:noFill/>
        </p:spPr>
      </p:pic>
      <p:pic>
        <p:nvPicPr>
          <p:cNvPr id="1027" name="Picture 3" descr="C:\Users\Мамусик\Desktop\экскурсии\Мал.Корелы\DSC0157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2500306"/>
            <a:ext cx="4786314" cy="3589735"/>
          </a:xfrm>
          <a:prstGeom prst="rect">
            <a:avLst/>
          </a:prstGeom>
          <a:noFill/>
        </p:spPr>
      </p:pic>
      <p:pic>
        <p:nvPicPr>
          <p:cNvPr id="1028" name="Picture 4" descr="C:\Users\Мамусик\Desktop\экскурсии\Мал.Корелы\DSC0158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1714488"/>
            <a:ext cx="3143240" cy="23574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Солзенский</a:t>
            </a:r>
            <a:r>
              <a:rPr lang="ru-RU" dirty="0" smtClean="0"/>
              <a:t> завод</a:t>
            </a:r>
            <a:endParaRPr lang="ru-RU" dirty="0"/>
          </a:p>
        </p:txBody>
      </p:sp>
      <p:pic>
        <p:nvPicPr>
          <p:cNvPr id="2050" name="Picture 2" descr="C:\Users\Мамусик\Desktop\экскурсии\Северодвинск\IMG_048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0496" y="3600440"/>
            <a:ext cx="4886340" cy="3257560"/>
          </a:xfrm>
          <a:prstGeom prst="rect">
            <a:avLst/>
          </a:prstGeom>
          <a:noFill/>
        </p:spPr>
      </p:pic>
      <p:pic>
        <p:nvPicPr>
          <p:cNvPr id="2051" name="Picture 3" descr="C:\Users\Мамусик\Desktop\экскурсии\Северодвинск\IMG_04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1" y="1285860"/>
            <a:ext cx="4357718" cy="29051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5400" dirty="0" smtClean="0"/>
              <a:t>Спасибо за внимание!</a:t>
            </a:r>
          </a:p>
          <a:p>
            <a:pPr algn="ctr">
              <a:buNone/>
            </a:pPr>
            <a:r>
              <a:rPr lang="ru-RU" sz="5400" dirty="0" smtClean="0"/>
              <a:t>До новых встреч!</a:t>
            </a:r>
          </a:p>
          <a:p>
            <a:pPr>
              <a:buNone/>
            </a:pPr>
            <a:endParaRPr lang="ru-RU" sz="5400" dirty="0"/>
          </a:p>
        </p:txBody>
      </p:sp>
    </p:spTree>
  </p:cSld>
  <p:clrMapOvr>
    <a:masterClrMapping/>
  </p:clrMapOvr>
  <p:transition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500042"/>
            <a:ext cx="8229600" cy="5857916"/>
          </a:xfrm>
        </p:spPr>
        <p:txBody>
          <a:bodyPr>
            <a:noAutofit/>
          </a:bodyPr>
          <a:lstStyle/>
          <a:p>
            <a:pPr algn="l"/>
            <a:r>
              <a:rPr lang="ru-RU" sz="2000" dirty="0" smtClean="0">
                <a:solidFill>
                  <a:srgbClr val="FFFF00"/>
                </a:solidFill>
              </a:rPr>
              <a:t>                                 </a:t>
            </a:r>
            <a:br>
              <a:rPr lang="ru-RU" sz="2000" dirty="0" smtClean="0">
                <a:solidFill>
                  <a:srgbClr val="FFFF00"/>
                </a:solidFill>
              </a:rPr>
            </a:br>
            <a:r>
              <a:rPr lang="ru-RU" sz="2000" dirty="0" smtClean="0">
                <a:solidFill>
                  <a:srgbClr val="FFFF00"/>
                </a:solidFill>
              </a:rPr>
              <a:t/>
            </a:r>
            <a:br>
              <a:rPr lang="ru-RU" sz="2000" dirty="0" smtClean="0">
                <a:solidFill>
                  <a:srgbClr val="FFFF00"/>
                </a:solidFill>
              </a:rPr>
            </a:br>
            <a:r>
              <a:rPr lang="ru-RU" sz="2000" dirty="0" smtClean="0">
                <a:solidFill>
                  <a:srgbClr val="FFFF00"/>
                </a:solidFill>
              </a:rPr>
              <a:t/>
            </a:r>
            <a:br>
              <a:rPr lang="ru-RU" sz="2000" dirty="0" smtClean="0">
                <a:solidFill>
                  <a:srgbClr val="FFFF00"/>
                </a:solidFill>
              </a:rPr>
            </a:br>
            <a:r>
              <a:rPr lang="ru-RU" sz="2000" dirty="0" smtClean="0">
                <a:solidFill>
                  <a:srgbClr val="FFFF00"/>
                </a:solidFill>
              </a:rPr>
              <a:t/>
            </a:r>
            <a:br>
              <a:rPr lang="ru-RU" sz="2000" dirty="0" smtClean="0">
                <a:solidFill>
                  <a:srgbClr val="FFFF00"/>
                </a:solidFill>
              </a:rPr>
            </a:br>
            <a:r>
              <a:rPr lang="ru-RU" sz="2000" dirty="0" smtClean="0">
                <a:solidFill>
                  <a:srgbClr val="FFFF00"/>
                </a:solidFill>
              </a:rPr>
              <a:t/>
            </a:r>
            <a:br>
              <a:rPr lang="ru-RU" sz="2000" dirty="0" smtClean="0">
                <a:solidFill>
                  <a:srgbClr val="FFFF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  <a:effectLst/>
              </a:rPr>
              <a:t>                                      Цели программы </a:t>
            </a:r>
            <a:br>
              <a:rPr lang="ru-RU" sz="2000" dirty="0" smtClean="0">
                <a:solidFill>
                  <a:srgbClr val="C00000"/>
                </a:solidFill>
                <a:effectLst/>
              </a:rPr>
            </a:br>
            <a:r>
              <a:rPr lang="ru-RU" sz="2000" dirty="0" smtClean="0">
                <a:solidFill>
                  <a:srgbClr val="C00000"/>
                </a:solidFill>
                <a:effectLst/>
              </a:rPr>
              <a:t/>
            </a:r>
            <a:br>
              <a:rPr lang="ru-RU" sz="2000" dirty="0" smtClean="0">
                <a:solidFill>
                  <a:srgbClr val="C00000"/>
                </a:solidFill>
                <a:effectLst/>
              </a:rPr>
            </a:br>
            <a:r>
              <a:rPr lang="ru-RU" sz="2000" dirty="0" smtClean="0">
                <a:solidFill>
                  <a:schemeClr val="tx1"/>
                </a:solidFill>
                <a:effectLst/>
              </a:rPr>
              <a:t>   </a:t>
            </a:r>
            <a:r>
              <a:rPr lang="ru-RU" sz="2000" dirty="0" smtClean="0">
                <a:solidFill>
                  <a:schemeClr val="tx1"/>
                </a:solidFill>
                <a:effectLst/>
                <a:latin typeface="+mn-lt"/>
              </a:rPr>
              <a:t>Создание </a:t>
            </a:r>
            <a:r>
              <a:rPr lang="ru-RU" sz="2000" dirty="0" err="1" smtClean="0">
                <a:solidFill>
                  <a:schemeClr val="tx1"/>
                </a:solidFill>
                <a:effectLst/>
                <a:latin typeface="+mn-lt"/>
              </a:rPr>
              <a:t>деятельностной</a:t>
            </a:r>
            <a:r>
              <a:rPr lang="ru-RU" sz="2000" dirty="0" smtClean="0">
                <a:solidFill>
                  <a:schemeClr val="tx1"/>
                </a:solidFill>
                <a:effectLst/>
                <a:latin typeface="+mn-lt"/>
              </a:rPr>
              <a:t> ситуации для стартовой </a:t>
            </a:r>
            <a:r>
              <a:rPr lang="ru-RU" sz="2400" dirty="0" smtClean="0">
                <a:solidFill>
                  <a:schemeClr val="tx1"/>
                </a:solidFill>
                <a:effectLst/>
                <a:latin typeface="+mn-lt"/>
              </a:rPr>
              <a:t>мотивации</a:t>
            </a:r>
            <a:r>
              <a:rPr lang="ru-RU" sz="2000" dirty="0" smtClean="0">
                <a:solidFill>
                  <a:schemeClr val="tx1"/>
                </a:solidFill>
                <a:effectLst/>
                <a:latin typeface="+mn-lt"/>
              </a:rPr>
              <a:t> обучающихся к изучению дополнительного предметного материала по историческому краеведению, для развития ценностных отношений школьника к Отечеству, родной природе и культуре, труду, знаниям, для приобретения опыта исследовательской деятельности, опыта публичного выступления, самообслуживания, самоорганизации и организации совместной деятельности с другими детьми;</a:t>
            </a:r>
            <a:br>
              <a:rPr lang="ru-RU" sz="2000" dirty="0" smtClean="0">
                <a:solidFill>
                  <a:schemeClr val="tx1"/>
                </a:solidFill>
                <a:effectLst/>
                <a:latin typeface="+mn-lt"/>
              </a:rPr>
            </a:br>
            <a:r>
              <a:rPr lang="ru-RU" sz="2000" dirty="0" smtClean="0">
                <a:solidFill>
                  <a:schemeClr val="tx1"/>
                </a:solidFill>
                <a:effectLst/>
                <a:latin typeface="+mn-lt"/>
              </a:rPr>
              <a:t/>
            </a:r>
            <a:br>
              <a:rPr lang="ru-RU" sz="2000" dirty="0" smtClean="0">
                <a:solidFill>
                  <a:schemeClr val="tx1"/>
                </a:solidFill>
                <a:effectLst/>
                <a:latin typeface="+mn-lt"/>
              </a:rPr>
            </a:br>
            <a:r>
              <a:rPr lang="ru-RU" sz="2000" dirty="0" smtClean="0">
                <a:solidFill>
                  <a:schemeClr val="tx1"/>
                </a:solidFill>
                <a:effectLst/>
                <a:latin typeface="+mn-lt"/>
              </a:rPr>
              <a:t>     Формирование мотивации к исследованию информационных источников, проектированию индивидуального маршрута творческого саморазвития, формирование навыков анализа результатов исследовательской  и творческой деятельности.</a:t>
            </a:r>
            <a:endParaRPr lang="ru-RU" sz="2000" dirty="0">
              <a:solidFill>
                <a:schemeClr val="tx1"/>
              </a:solidFill>
              <a:effectLst/>
              <a:latin typeface="+mn-lt"/>
            </a:endParaRPr>
          </a:p>
        </p:txBody>
      </p:sp>
    </p:spTree>
  </p:cSld>
  <p:clrMapOvr>
    <a:masterClrMapping/>
  </p:clrMapOvr>
  <p:transition advClick="0" advTm="10000">
    <p:dissolve/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2643182"/>
            <a:ext cx="8229600" cy="1714512"/>
          </a:xfrm>
        </p:spPr>
        <p:txBody>
          <a:bodyPr>
            <a:noAutofit/>
          </a:bodyPr>
          <a:lstStyle/>
          <a:p>
            <a:pPr algn="l"/>
            <a:r>
              <a:rPr lang="ru-RU" sz="2000" dirty="0" smtClean="0">
                <a:solidFill>
                  <a:srgbClr val="FFFF00"/>
                </a:solidFill>
              </a:rPr>
              <a:t>                                 </a:t>
            </a:r>
            <a:br>
              <a:rPr lang="ru-RU" sz="2000" dirty="0" smtClean="0">
                <a:solidFill>
                  <a:srgbClr val="FFFF00"/>
                </a:solidFill>
              </a:rPr>
            </a:br>
            <a:r>
              <a:rPr lang="ru-RU" sz="2000" dirty="0" smtClean="0">
                <a:solidFill>
                  <a:srgbClr val="FFFF00"/>
                </a:solidFill>
              </a:rPr>
              <a:t/>
            </a:r>
            <a:br>
              <a:rPr lang="ru-RU" sz="2000" dirty="0" smtClean="0">
                <a:solidFill>
                  <a:srgbClr val="FFFF00"/>
                </a:solidFill>
              </a:rPr>
            </a:br>
            <a:r>
              <a:rPr lang="ru-RU" sz="2000" dirty="0" smtClean="0">
                <a:solidFill>
                  <a:srgbClr val="FFFF00"/>
                </a:solidFill>
              </a:rPr>
              <a:t/>
            </a:r>
            <a:br>
              <a:rPr lang="ru-RU" sz="2000" dirty="0" smtClean="0">
                <a:solidFill>
                  <a:srgbClr val="FFFF00"/>
                </a:solidFill>
              </a:rPr>
            </a:br>
            <a:r>
              <a:rPr lang="ru-RU" sz="2000" dirty="0" smtClean="0">
                <a:solidFill>
                  <a:srgbClr val="FFFF00"/>
                </a:solidFill>
              </a:rPr>
              <a:t/>
            </a:r>
            <a:br>
              <a:rPr lang="ru-RU" sz="2000" dirty="0" smtClean="0">
                <a:solidFill>
                  <a:srgbClr val="FFFF00"/>
                </a:solidFill>
              </a:rPr>
            </a:br>
            <a:r>
              <a:rPr lang="ru-RU" sz="2000" dirty="0" smtClean="0">
                <a:solidFill>
                  <a:srgbClr val="FFFF00"/>
                </a:solidFill>
              </a:rPr>
              <a:t/>
            </a:r>
            <a:br>
              <a:rPr lang="ru-RU" sz="2000" dirty="0" smtClean="0">
                <a:solidFill>
                  <a:srgbClr val="FFFF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  <a:effectLst/>
              </a:rPr>
              <a:t>                                      </a:t>
            </a:r>
            <a:br>
              <a:rPr lang="ru-RU" sz="2000" dirty="0" smtClean="0">
                <a:solidFill>
                  <a:srgbClr val="C00000"/>
                </a:solidFill>
                <a:effectLst/>
              </a:rPr>
            </a:br>
            <a:endParaRPr lang="ru-RU" sz="2000" dirty="0">
              <a:solidFill>
                <a:srgbClr val="C00000"/>
              </a:solidFill>
              <a:effectLst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500034" y="285728"/>
            <a:ext cx="8215370" cy="9910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2E74B5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Задачи экскурсионной деятельности: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Развитие эмоционально-чувственной сферы обучающихся.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Повышение их образовательного уровня.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Повышение культурного уровня обучающихся.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Воспитание патриотических чувств к Отечеству.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Расширение и развитие общего кругозора обучающихся.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Наглядная демонстрация того, что люди являются лицом края, страны, творцами его внутренней и внешней жизни.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Привитие навыков исследовательской и практической работы по сбору и систематизации материалов об изучаемом объекте.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Воспитание трудолюбия, развитие творческого потенциала детей и родителей.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Укрепление взаимоотношений в семье.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Создание дружного коллектива ребят и родителей в классе.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Формирование потребности саморазвития.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Click="0" advTm="10000">
    <p:dissolve/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Музей Арктики г.Архангельска</a:t>
            </a:r>
            <a:endParaRPr lang="ru-RU" dirty="0"/>
          </a:p>
        </p:txBody>
      </p:sp>
      <p:pic>
        <p:nvPicPr>
          <p:cNvPr id="11266" name="Picture 2" descr="C:\Users\Мамусик\Desktop\экскурсии\холмогоры\IMG_147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571612"/>
            <a:ext cx="4243398" cy="2828932"/>
          </a:xfrm>
          <a:prstGeom prst="rect">
            <a:avLst/>
          </a:prstGeom>
          <a:noFill/>
        </p:spPr>
      </p:pic>
      <p:pic>
        <p:nvPicPr>
          <p:cNvPr id="11267" name="Picture 3" descr="C:\Users\Мамусик\Desktop\экскурсии\холмогоры\IMG_147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3929066"/>
            <a:ext cx="4143404" cy="2762269"/>
          </a:xfrm>
          <a:prstGeom prst="rect">
            <a:avLst/>
          </a:prstGeom>
          <a:noFill/>
        </p:spPr>
      </p:pic>
      <p:pic>
        <p:nvPicPr>
          <p:cNvPr id="11268" name="Picture 4" descr="C:\Users\Мамусик\Desktop\экскурсии\холмогоры\IMG_147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1643050"/>
            <a:ext cx="3214710" cy="2143140"/>
          </a:xfrm>
          <a:prstGeom prst="rect">
            <a:avLst/>
          </a:prstGeom>
          <a:noFill/>
        </p:spPr>
      </p:pic>
      <p:pic>
        <p:nvPicPr>
          <p:cNvPr id="11270" name="Picture 6" descr="C:\Users\Мамусик\Desktop\экскурсии\холмогоры\IMG_148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472" y="4452942"/>
            <a:ext cx="3607587" cy="240505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0">
    <p:dissolve/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Северный пейзаж в технике </a:t>
            </a:r>
            <a:r>
              <a:rPr lang="ru-RU" dirty="0" err="1" smtClean="0"/>
              <a:t>гратаж</a:t>
            </a:r>
            <a:endParaRPr lang="ru-RU" dirty="0"/>
          </a:p>
        </p:txBody>
      </p:sp>
      <p:pic>
        <p:nvPicPr>
          <p:cNvPr id="29698" name="Picture 2" descr="C:\Users\Мамусик\Desktop\экскурсии\холмогоры\IMG_15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0606" y="1600200"/>
            <a:ext cx="7062788" cy="4708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Теория и практика</a:t>
            </a:r>
            <a:endParaRPr lang="ru-RU" dirty="0"/>
          </a:p>
        </p:txBody>
      </p:sp>
      <p:pic>
        <p:nvPicPr>
          <p:cNvPr id="12290" name="Picture 2" descr="C:\Users\Мамусик\Desktop\экскурсии\холмогоры\IMG_149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142984"/>
            <a:ext cx="4145780" cy="2763853"/>
          </a:xfrm>
          <a:prstGeom prst="rect">
            <a:avLst/>
          </a:prstGeom>
          <a:noFill/>
        </p:spPr>
      </p:pic>
      <p:pic>
        <p:nvPicPr>
          <p:cNvPr id="12291" name="Picture 3" descr="C:\Users\Мамусик\Desktop\экскурсии\холмогоры\IMG_15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4810" y="3857629"/>
            <a:ext cx="4643468" cy="3000371"/>
          </a:xfrm>
          <a:prstGeom prst="rect">
            <a:avLst/>
          </a:prstGeom>
          <a:noFill/>
        </p:spPr>
      </p:pic>
      <p:pic>
        <p:nvPicPr>
          <p:cNvPr id="12293" name="Picture 5" descr="C:\Users\Мамусик\Desktop\экскурсии\холмогоры\IMG_150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1214422"/>
            <a:ext cx="4000496" cy="2666997"/>
          </a:xfrm>
          <a:prstGeom prst="rect">
            <a:avLst/>
          </a:prstGeom>
          <a:noFill/>
        </p:spPr>
      </p:pic>
      <p:pic>
        <p:nvPicPr>
          <p:cNvPr id="14337" name="Picture 1" descr="C:\Users\Мамусик\Desktop\экскурсии\холмогоры\IMG_148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20" y="4143356"/>
            <a:ext cx="3786246" cy="252416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0">
    <p:dissolve/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mtClean="0"/>
              <a:t>Здравствуй, родина великого</a:t>
            </a:r>
            <a:br>
              <a:rPr lang="ru-RU" smtClean="0"/>
            </a:br>
            <a:r>
              <a:rPr lang="ru-RU" smtClean="0"/>
              <a:t>Михаила Васильевича!</a:t>
            </a:r>
            <a:endParaRPr lang="ru-RU" dirty="0"/>
          </a:p>
        </p:txBody>
      </p:sp>
      <p:pic>
        <p:nvPicPr>
          <p:cNvPr id="1026" name="Picture 2" descr="C:\Users\Мамусик\Desktop\экскурсии\холмогоры\IMG_151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71472" y="1500175"/>
            <a:ext cx="4286280" cy="2857520"/>
          </a:xfrm>
        </p:spPr>
      </p:pic>
      <p:pic>
        <p:nvPicPr>
          <p:cNvPr id="1031" name="Picture 7" descr="C:\Users\Мамусик\Desktop\экскурсии\холмогоры\IMG_15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8" y="4214818"/>
            <a:ext cx="3536145" cy="2357430"/>
          </a:xfrm>
          <a:prstGeom prst="rect">
            <a:avLst/>
          </a:prstGeom>
          <a:noFill/>
        </p:spPr>
      </p:pic>
      <p:pic>
        <p:nvPicPr>
          <p:cNvPr id="1032" name="Picture 8" descr="C:\Users\Мамусик\Desktop\экскурсии\холмогоры\IMG_151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14942" y="1643050"/>
            <a:ext cx="3714744" cy="2476496"/>
          </a:xfrm>
          <a:prstGeom prst="rect">
            <a:avLst/>
          </a:prstGeom>
          <a:noFill/>
        </p:spPr>
      </p:pic>
      <p:pic>
        <p:nvPicPr>
          <p:cNvPr id="1033" name="Picture 9" descr="C:\Users\Мамусик\Desktop\экскурсии\холмогоры\IMG_155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00100" y="4333879"/>
            <a:ext cx="3786182" cy="252412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0">
    <p:dissolve/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Музей М.В.Ломоносова</a:t>
            </a:r>
            <a:endParaRPr lang="ru-RU" dirty="0"/>
          </a:p>
        </p:txBody>
      </p:sp>
      <p:pic>
        <p:nvPicPr>
          <p:cNvPr id="5122" name="Picture 2" descr="C:\Users\Мамусик\Desktop\экскурсии\холмогоры\IMG_152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1571612"/>
            <a:ext cx="3964809" cy="2643206"/>
          </a:xfrm>
          <a:prstGeom prst="rect">
            <a:avLst/>
          </a:prstGeom>
          <a:noFill/>
        </p:spPr>
      </p:pic>
      <p:pic>
        <p:nvPicPr>
          <p:cNvPr id="5123" name="Picture 3" descr="C:\Users\Мамусик\Desktop\экскурсии\холмогоры\IMG_15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4000501"/>
            <a:ext cx="4286248" cy="2857499"/>
          </a:xfrm>
          <a:prstGeom prst="rect">
            <a:avLst/>
          </a:prstGeom>
          <a:noFill/>
        </p:spPr>
      </p:pic>
      <p:pic>
        <p:nvPicPr>
          <p:cNvPr id="5124" name="Picture 4" descr="F:\холмогоры Полина\Холмогоры\P_20151002_141536_p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628" y="4323101"/>
            <a:ext cx="3929090" cy="2534899"/>
          </a:xfrm>
          <a:prstGeom prst="rect">
            <a:avLst/>
          </a:prstGeom>
          <a:noFill/>
        </p:spPr>
      </p:pic>
      <p:pic>
        <p:nvPicPr>
          <p:cNvPr id="5125" name="Picture 5" descr="F:\холмогоры Полина\Холмогоры\P_20151002_141508_1_p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58" y="1643050"/>
            <a:ext cx="4071966" cy="2290481"/>
          </a:xfrm>
          <a:prstGeom prst="rect">
            <a:avLst/>
          </a:prstGeom>
          <a:noFill/>
        </p:spPr>
      </p:pic>
    </p:spTree>
  </p:cSld>
  <p:clrMapOvr>
    <a:masterClrMapping/>
  </p:clrMapOvr>
  <p:transition advTm="10000">
    <p:dissolve/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 залах музея</a:t>
            </a:r>
            <a:endParaRPr lang="ru-RU" dirty="0"/>
          </a:p>
        </p:txBody>
      </p:sp>
      <p:pic>
        <p:nvPicPr>
          <p:cNvPr id="4098" name="Picture 2" descr="C:\Users\Мамусик\Desktop\экскурсии\холмогоры\IMG_152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7884" y="1785926"/>
            <a:ext cx="3139017" cy="4708525"/>
          </a:xfrm>
          <a:prstGeom prst="rect">
            <a:avLst/>
          </a:prstGeom>
          <a:noFill/>
        </p:spPr>
      </p:pic>
      <p:pic>
        <p:nvPicPr>
          <p:cNvPr id="4099" name="Picture 3" descr="C:\Users\Мамусик\Desktop\экскурсии\холмогоры\IMG_15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1428736"/>
            <a:ext cx="4857784" cy="2928958"/>
          </a:xfrm>
          <a:prstGeom prst="rect">
            <a:avLst/>
          </a:prstGeom>
          <a:noFill/>
        </p:spPr>
      </p:pic>
      <p:pic>
        <p:nvPicPr>
          <p:cNvPr id="4100" name="Picture 4" descr="C:\Users\Мамусик\Desktop\экскурсии\холмогоры\IMG_152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7224" y="4000481"/>
            <a:ext cx="4429156" cy="2857519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0">
    <p:dissolve/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404</TotalTime>
  <Words>161</Words>
  <Application>Microsoft Office PowerPoint</Application>
  <PresentationFormat>Экран (4:3)</PresentationFormat>
  <Paragraphs>49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Апекс</vt:lpstr>
      <vt:lpstr>Мой друг ! Что может быть милей бесценного родного края ?                             Николай языков   «Экскурсионное бюро» </vt:lpstr>
      <vt:lpstr>                                                                            Цели программы      Создание деятельностной ситуации для стартовой мотивации обучающихся к изучению дополнительного предметного материала по историческому краеведению, для развития ценностных отношений школьника к Отечеству, родной природе и культуре, труду, знаниям, для приобретения опыта исследовательской деятельности, опыта публичного выступления, самообслуживания, самоорганизации и организации совместной деятельности с другими детьми;       Формирование мотивации к исследованию информационных источников, проектированию индивидуального маршрута творческого саморазвития, формирование навыков анализа результатов исследовательской  и творческой деятельности.</vt:lpstr>
      <vt:lpstr>                                                                             </vt:lpstr>
      <vt:lpstr>Музей Арктики г.Архангельска</vt:lpstr>
      <vt:lpstr>Северный пейзаж в технике гратаж</vt:lpstr>
      <vt:lpstr>Теория и практика</vt:lpstr>
      <vt:lpstr>Здравствуй, родина великого Михаила Васильевича!</vt:lpstr>
      <vt:lpstr>Музей М.В.Ломоносова</vt:lpstr>
      <vt:lpstr>В залах музея</vt:lpstr>
      <vt:lpstr>Исторические экспонаты</vt:lpstr>
      <vt:lpstr>Косторезная мастерская</vt:lpstr>
      <vt:lpstr>Слайд 12</vt:lpstr>
      <vt:lpstr>Слайд 13</vt:lpstr>
      <vt:lpstr>Холмогоры</vt:lpstr>
      <vt:lpstr>И                  Малые Корелы</vt:lpstr>
      <vt:lpstr>Малые Карелы.  Народные обычаи, традиции:</vt:lpstr>
      <vt:lpstr>Изготовление журавлика  и куклы-оберега</vt:lpstr>
      <vt:lpstr>Солзенский завод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</dc:creator>
  <cp:lastModifiedBy>Мамусик</cp:lastModifiedBy>
  <cp:revision>46</cp:revision>
  <dcterms:created xsi:type="dcterms:W3CDTF">2014-02-05T00:42:44Z</dcterms:created>
  <dcterms:modified xsi:type="dcterms:W3CDTF">2017-03-30T07:11:01Z</dcterms:modified>
</cp:coreProperties>
</file>