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0" r:id="rId5"/>
    <p:sldId id="264" r:id="rId6"/>
    <p:sldId id="263" r:id="rId7"/>
    <p:sldId id="266" r:id="rId8"/>
    <p:sldId id="271" r:id="rId9"/>
    <p:sldId id="268" r:id="rId10"/>
    <p:sldId id="269" r:id="rId11"/>
    <p:sldId id="275" r:id="rId12"/>
    <p:sldId id="276" r:id="rId13"/>
    <p:sldId id="270" r:id="rId14"/>
    <p:sldId id="272"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12D3B5C-C86E-458A-9B6F-A839BAD6A36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12D3B5C-C86E-458A-9B6F-A839BAD6A3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EF45FED-B08C-4EBC-A555-EEF85F607F36}"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2D3B5C-C86E-458A-9B6F-A839BAD6A36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F45FED-B08C-4EBC-A555-EEF85F607F36}" type="datetimeFigureOut">
              <a:rPr lang="ru-RU" smtClean="0"/>
              <a:pPr/>
              <a:t>05.12.2016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2D3B5C-C86E-458A-9B6F-A839BAD6A36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afiullin.su/wp-content/uploads/2015/06/Aleksandr-Borisov-Ust-TSilma-na-Pechore-1898.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afiullin.su/wp-content/uploads/2015/06/Aleksandr-Borisov-Severnyj-pejzazh-1896.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afiullin.su/wp-content/uploads/2015/06/Aleksandr-Borisov-Zakat-1906.jp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afiullin.su/wp-content/uploads/2015/06/Aleksandr-Borisov-Zimnyaya-Skazka-191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fiullin.su/wp-content/uploads/2015/06/Aleksandr-Borisov-Led-rannej-vesnoj-vo-vremya-morskogo-otliva-v-gube-Srednyaya.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mmons.wikimedia.org/wiki/File:Spring_polar_night.jpg?uselang=ru"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afiullin.su/wp-content/uploads/2015/06/Aleksandr-Borisov-V-oblasti-vechnogo-lda.-Leto-1897.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afiullin.su/wp-content/uploads/2015/06/Aleksandr-Borisov-Ajsberg-v-Karskom-more-1901.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85794"/>
            <a:ext cx="8229600" cy="3357586"/>
          </a:xfrm>
        </p:spPr>
        <p:txBody>
          <a:bodyPr>
            <a:noAutofit/>
          </a:bodyPr>
          <a:lstStyle/>
          <a:p>
            <a:r>
              <a:rPr lang="ru-RU" sz="4600" dirty="0" smtClean="0">
                <a:solidFill>
                  <a:srgbClr val="00B0F0"/>
                </a:solidFill>
                <a:latin typeface="+mn-lt"/>
              </a:rPr>
              <a:t>Борисов</a:t>
            </a:r>
            <a:br>
              <a:rPr lang="ru-RU" sz="4600" dirty="0" smtClean="0">
                <a:solidFill>
                  <a:srgbClr val="00B0F0"/>
                </a:solidFill>
                <a:latin typeface="+mn-lt"/>
              </a:rPr>
            </a:br>
            <a:r>
              <a:rPr lang="ru-RU" sz="4600" dirty="0" smtClean="0">
                <a:solidFill>
                  <a:srgbClr val="00B0F0"/>
                </a:solidFill>
                <a:latin typeface="+mn-lt"/>
              </a:rPr>
              <a:t>Александр Алексеевич</a:t>
            </a:r>
            <a:br>
              <a:rPr lang="ru-RU" sz="4600" dirty="0" smtClean="0">
                <a:solidFill>
                  <a:srgbClr val="00B0F0"/>
                </a:solidFill>
                <a:latin typeface="+mn-lt"/>
              </a:rPr>
            </a:br>
            <a:r>
              <a:rPr lang="ru-RU" sz="4600" dirty="0" smtClean="0">
                <a:solidFill>
                  <a:srgbClr val="00B0F0"/>
                </a:solidFill>
                <a:latin typeface="+mn-lt"/>
              </a:rPr>
              <a:t/>
            </a:r>
            <a:br>
              <a:rPr lang="ru-RU" sz="4600" dirty="0" smtClean="0">
                <a:solidFill>
                  <a:srgbClr val="00B0F0"/>
                </a:solidFill>
                <a:latin typeface="+mn-lt"/>
              </a:rPr>
            </a:br>
            <a:r>
              <a:rPr lang="ru-RU" sz="4600" dirty="0" smtClean="0">
                <a:solidFill>
                  <a:srgbClr val="00B0F0"/>
                </a:solidFill>
                <a:latin typeface="+mn-lt"/>
              </a:rPr>
              <a:t>художник севера</a:t>
            </a:r>
            <a:endParaRPr lang="ru-RU" sz="4600" dirty="0">
              <a:solidFill>
                <a:srgbClr val="00B0F0"/>
              </a:solidFill>
              <a:latin typeface="+mn-lt"/>
            </a:endParaRPr>
          </a:p>
        </p:txBody>
      </p:sp>
      <p:sp>
        <p:nvSpPr>
          <p:cNvPr id="3" name="Подзаголовок 2"/>
          <p:cNvSpPr>
            <a:spLocks noGrp="1"/>
          </p:cNvSpPr>
          <p:nvPr>
            <p:ph type="subTitle" idx="1"/>
          </p:nvPr>
        </p:nvSpPr>
        <p:spPr>
          <a:xfrm>
            <a:off x="1357290" y="4857760"/>
            <a:ext cx="6400800" cy="1181096"/>
          </a:xfrm>
        </p:spPr>
        <p:txBody>
          <a:bodyPr>
            <a:normAutofit fontScale="85000" lnSpcReduction="20000"/>
          </a:bodyPr>
          <a:lstStyle/>
          <a:p>
            <a:r>
              <a:rPr lang="ru-RU" dirty="0" smtClean="0">
                <a:solidFill>
                  <a:srgbClr val="00B0F0"/>
                </a:solidFill>
              </a:rPr>
              <a:t>МБОУ «</a:t>
            </a:r>
            <a:r>
              <a:rPr lang="ru-RU" dirty="0" err="1" smtClean="0">
                <a:solidFill>
                  <a:srgbClr val="00B0F0"/>
                </a:solidFill>
              </a:rPr>
              <a:t>Пуксинская</a:t>
            </a:r>
            <a:r>
              <a:rPr lang="ru-RU" dirty="0" smtClean="0">
                <a:solidFill>
                  <a:srgbClr val="00B0F0"/>
                </a:solidFill>
              </a:rPr>
              <a:t> школа»</a:t>
            </a:r>
          </a:p>
          <a:p>
            <a:r>
              <a:rPr lang="ru-RU" dirty="0" smtClean="0">
                <a:solidFill>
                  <a:srgbClr val="00B0F0"/>
                </a:solidFill>
              </a:rPr>
              <a:t>Выполнил: Таран Данил</a:t>
            </a:r>
          </a:p>
          <a:p>
            <a:r>
              <a:rPr lang="ru-RU" dirty="0" smtClean="0">
                <a:solidFill>
                  <a:srgbClr val="00B0F0"/>
                </a:solidFill>
              </a:rPr>
              <a:t>Руководитель: </a:t>
            </a:r>
            <a:r>
              <a:rPr lang="ru-RU" dirty="0" err="1" smtClean="0">
                <a:solidFill>
                  <a:srgbClr val="00B0F0"/>
                </a:solidFill>
              </a:rPr>
              <a:t>Бутина</a:t>
            </a:r>
            <a:r>
              <a:rPr lang="ru-RU" dirty="0" smtClean="0">
                <a:solidFill>
                  <a:srgbClr val="00B0F0"/>
                </a:solidFill>
              </a:rPr>
              <a:t> Елена Александровна  </a:t>
            </a:r>
            <a:endParaRPr lang="ru-RU" dirty="0">
              <a:solidFill>
                <a:srgbClr val="00B0F0"/>
              </a:solidFill>
            </a:endParaRPr>
          </a:p>
        </p:txBody>
      </p:sp>
      <p:sp>
        <p:nvSpPr>
          <p:cNvPr id="4" name="TextBox 3"/>
          <p:cNvSpPr txBox="1"/>
          <p:nvPr/>
        </p:nvSpPr>
        <p:spPr>
          <a:xfrm>
            <a:off x="857224" y="214290"/>
            <a:ext cx="7715304" cy="461665"/>
          </a:xfrm>
          <a:prstGeom prst="rect">
            <a:avLst/>
          </a:prstGeom>
          <a:noFill/>
        </p:spPr>
        <p:txBody>
          <a:bodyPr wrap="square" rtlCol="0">
            <a:spAutoFit/>
          </a:bodyPr>
          <a:lstStyle/>
          <a:p>
            <a:pPr algn="ctr"/>
            <a:r>
              <a:rPr lang="ru-RU" sz="2400" dirty="0" smtClean="0">
                <a:solidFill>
                  <a:srgbClr val="00B0F0"/>
                </a:solidFill>
              </a:rPr>
              <a:t>«Лучшие люди нашей земли.»</a:t>
            </a:r>
            <a:endParaRPr lang="ru-RU" sz="2400"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86874" cy="2554545"/>
          </a:xfrm>
          <a:prstGeom prst="rect">
            <a:avLst/>
          </a:prstGeom>
        </p:spPr>
        <p:txBody>
          <a:bodyPr wrap="square">
            <a:spAutoFit/>
          </a:bodyPr>
          <a:lstStyle/>
          <a:p>
            <a:r>
              <a:rPr lang="ru-RU" sz="1600" dirty="0" smtClean="0"/>
              <a:t>  Работы художника, экспонировавшиеся на весенних Петербургских выставках 1900 - 1905 гг. привлекли внимание ценителей искусства не только в России, но и за рубежом. В 1902 году по приглашению Венского общества художников А. А. Борисов устраивает выставку в столице Австрии. Шумный успех работ Борисова открыл перед ними двери выставочных залов Праги и Берлина, Гамбурга, Кельна, Дюссельдорфа и Парижа. Французское правительство наградило художника орденом Почётного легиона. Однако прием, оказанный Борисову в 1907 году в Лондоне, превзошёл ожидания даже самых больших доброжелателей художника. Выставку в Лондоне посетил знаменитый полярный исследователь Фритьоф Нансен, вручивший Борисову от имени правительств Швеции и Норвегии орден Св. </a:t>
            </a:r>
            <a:r>
              <a:rPr lang="ru-RU" sz="1600" dirty="0" err="1" smtClean="0"/>
              <a:t>Олафа</a:t>
            </a:r>
            <a:r>
              <a:rPr lang="ru-RU" sz="1600" dirty="0" smtClean="0"/>
              <a:t>. А Британское правительство наградило художника орденом Бани</a:t>
            </a:r>
            <a:endParaRPr lang="ru-RU" sz="1600" dirty="0"/>
          </a:p>
        </p:txBody>
      </p:sp>
      <p:pic>
        <p:nvPicPr>
          <p:cNvPr id="4" name="Рисунок 3" descr="http://belushka.ru/SITE/images/borisov_gallery/2_18.jpg"/>
          <p:cNvPicPr/>
          <p:nvPr/>
        </p:nvPicPr>
        <p:blipFill>
          <a:blip r:embed="rId2"/>
          <a:srcRect/>
          <a:stretch>
            <a:fillRect/>
          </a:stretch>
        </p:blipFill>
        <p:spPr bwMode="auto">
          <a:xfrm>
            <a:off x="285720" y="2571744"/>
            <a:ext cx="4357718" cy="3214710"/>
          </a:xfrm>
          <a:prstGeom prst="rect">
            <a:avLst/>
          </a:prstGeom>
          <a:noFill/>
          <a:ln w="9525">
            <a:noFill/>
            <a:miter lim="800000"/>
            <a:headEnd/>
            <a:tailEnd/>
          </a:ln>
        </p:spPr>
      </p:pic>
      <p:pic>
        <p:nvPicPr>
          <p:cNvPr id="5" name="Рисунок 4" descr="http://rexstar.ru/uploads/myfile/c9abca983e14769b7cf22d4432e422e3.jpg"/>
          <p:cNvPicPr/>
          <p:nvPr/>
        </p:nvPicPr>
        <p:blipFill>
          <a:blip r:embed="rId3"/>
          <a:srcRect/>
          <a:stretch>
            <a:fillRect/>
          </a:stretch>
        </p:blipFill>
        <p:spPr bwMode="auto">
          <a:xfrm>
            <a:off x="4857752" y="2571744"/>
            <a:ext cx="4071966" cy="3214710"/>
          </a:xfrm>
          <a:prstGeom prst="rect">
            <a:avLst/>
          </a:prstGeom>
          <a:noFill/>
          <a:ln w="9525">
            <a:noFill/>
            <a:miter lim="800000"/>
            <a:headEnd/>
            <a:tailEnd/>
          </a:ln>
        </p:spPr>
      </p:pic>
      <p:sp>
        <p:nvSpPr>
          <p:cNvPr id="5121" name="Rectangle 1"/>
          <p:cNvSpPr>
            <a:spLocks noChangeArrowheads="1"/>
          </p:cNvSpPr>
          <p:nvPr/>
        </p:nvSpPr>
        <p:spPr bwMode="auto">
          <a:xfrm>
            <a:off x="214282" y="5857892"/>
            <a:ext cx="87868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ea typeface="Times New Roman" pitchFamily="18" charset="0"/>
                <a:cs typeface="Arial" pitchFamily="34" charset="0"/>
              </a:rPr>
              <a:t>    Большое  впечатление картины Борисова произвели на президента США Теодора Рузвельта. </a:t>
            </a:r>
          </a:p>
          <a:p>
            <a:pPr marL="0" marR="0" lvl="0" indent="0" algn="l" defTabSz="914400" rtl="0" eaLnBrk="1" fontAlgn="base" latinLnBrk="0" hangingPunct="1">
              <a:lnSpc>
                <a:spcPct val="100000"/>
              </a:lnSpc>
              <a:spcBef>
                <a:spcPct val="0"/>
              </a:spcBef>
              <a:spcAft>
                <a:spcPct val="0"/>
              </a:spcAft>
              <a:buClrTx/>
              <a:buSzTx/>
              <a:buFontTx/>
              <a:buNone/>
              <a:tabLst/>
            </a:pPr>
            <a:r>
              <a:rPr lang="ru-RU" sz="1600" dirty="0" smtClean="0">
                <a:ea typeface="Times New Roman" pitchFamily="18" charset="0"/>
                <a:cs typeface="Arial" pitchFamily="34" charset="0"/>
              </a:rPr>
              <a:t>   </a:t>
            </a:r>
            <a:r>
              <a:rPr kumimoji="0" lang="ru-RU" sz="1600" b="0" i="0" u="none" strike="noStrike" cap="none" normalizeH="0" baseline="0" dirty="0" smtClean="0">
                <a:ln>
                  <a:noFill/>
                </a:ln>
                <a:effectLst/>
                <a:ea typeface="Times New Roman" pitchFamily="18" charset="0"/>
                <a:cs typeface="Arial" pitchFamily="34" charset="0"/>
              </a:rPr>
              <a:t>В начале 1908 года Борисов приехал в США. Выставка его картин была проведена прямо в Белом Доме.         Борисов стал первым русским художником, которого принял Президент США.</a:t>
            </a:r>
            <a:endParaRPr kumimoji="0" lang="ru-RU" sz="1600" b="0" i="0" u="none" strike="noStrike" cap="none" normalizeH="0" baseline="0" dirty="0" smtClean="0">
              <a:ln>
                <a:noFill/>
              </a:ln>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21429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ea typeface="Times New Roman" pitchFamily="18" charset="0"/>
                <a:cs typeface="Arial" pitchFamily="34" charset="0"/>
              </a:rPr>
              <a:t>  Кроме живописи А. А. Борисов писал путевые очерки — «У самоедов. От Пинеги до Карского моря» (1907), «В стране холода и смерти» (1909), «Великий Северо-Восточный путь. Великий речной путь из Сибири в Европу» (1910), «</a:t>
            </a:r>
            <a:r>
              <a:rPr kumimoji="0" lang="ru-RU" sz="1600" b="0" i="0" u="none" strike="noStrike" cap="none" normalizeH="0" baseline="0" dirty="0" err="1" smtClean="0">
                <a:ln>
                  <a:noFill/>
                </a:ln>
                <a:effectLst/>
                <a:ea typeface="Times New Roman" pitchFamily="18" charset="0"/>
                <a:cs typeface="Arial" pitchFamily="34" charset="0"/>
              </a:rPr>
              <a:t>Обь-Мурманская</a:t>
            </a:r>
            <a:r>
              <a:rPr kumimoji="0" lang="ru-RU" sz="1600" b="0" i="0" u="none" strike="noStrike" cap="none" normalizeH="0" baseline="0" dirty="0" smtClean="0">
                <a:ln>
                  <a:noFill/>
                </a:ln>
                <a:effectLst/>
                <a:ea typeface="Times New Roman" pitchFamily="18" charset="0"/>
                <a:cs typeface="Arial" pitchFamily="34" charset="0"/>
              </a:rPr>
              <a:t> железная дорога» (1915). В этих работах он пишет о природных богатствах края и о бедственном положении коренного населения. В своих научных докладах и проектах он исследует экономическую жизнь Севера, высказывается о необходимости строительства Северного железнодорожного пути и соединения северных и сибирских рек каналами.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effectLst/>
              <a:cs typeface="Arial" pitchFamily="34" charset="0"/>
            </a:endParaRPr>
          </a:p>
        </p:txBody>
      </p:sp>
      <p:pic>
        <p:nvPicPr>
          <p:cNvPr id="18" name="Рисунок 17" descr="Александр Борисов картина Усть-Цильма на Печоре пейзаж холст масло">
            <a:hlinkClick r:id="rId2"/>
          </p:cNvPr>
          <p:cNvPicPr/>
          <p:nvPr/>
        </p:nvPicPr>
        <p:blipFill>
          <a:blip r:embed="rId3"/>
          <a:srcRect/>
          <a:stretch>
            <a:fillRect/>
          </a:stretch>
        </p:blipFill>
        <p:spPr bwMode="auto">
          <a:xfrm>
            <a:off x="214282" y="3214686"/>
            <a:ext cx="4572032" cy="3286148"/>
          </a:xfrm>
          <a:prstGeom prst="rect">
            <a:avLst/>
          </a:prstGeom>
          <a:noFill/>
          <a:ln w="9525">
            <a:noFill/>
            <a:miter lim="800000"/>
            <a:headEnd/>
            <a:tailEnd/>
          </a:ln>
        </p:spPr>
      </p:pic>
      <p:sp>
        <p:nvSpPr>
          <p:cNvPr id="29707" name="Rectangle 11"/>
          <p:cNvSpPr>
            <a:spLocks noChangeArrowheads="1"/>
          </p:cNvSpPr>
          <p:nvPr/>
        </p:nvSpPr>
        <p:spPr bwMode="auto">
          <a:xfrm>
            <a:off x="285720" y="2500306"/>
            <a:ext cx="407196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А.Борисов. Усть-Цильма на Печоре.1898 г.</a:t>
            </a:r>
            <a:endParaRPr kumimoji="0" lang="ru-RU" sz="1600" b="0" i="0" u="none" strike="noStrike" cap="none" normalizeH="0" baseline="0" dirty="0" smtClean="0">
              <a:ln>
                <a:noFill/>
              </a:ln>
              <a:solidFill>
                <a:schemeClr val="tx1"/>
              </a:solidFill>
              <a:effectLst/>
              <a:cs typeface="Arial" pitchFamily="34" charset="0"/>
            </a:endParaRPr>
          </a:p>
        </p:txBody>
      </p:sp>
      <p:pic>
        <p:nvPicPr>
          <p:cNvPr id="26" name="Рисунок 25" descr="Александр Борисов картина Северный пейзаж пейзаж холст масло">
            <a:hlinkClick r:id="rId4"/>
          </p:cNvPr>
          <p:cNvPicPr/>
          <p:nvPr/>
        </p:nvPicPr>
        <p:blipFill>
          <a:blip r:embed="rId5"/>
          <a:srcRect/>
          <a:stretch>
            <a:fillRect/>
          </a:stretch>
        </p:blipFill>
        <p:spPr bwMode="auto">
          <a:xfrm>
            <a:off x="4429124" y="2214554"/>
            <a:ext cx="4533903" cy="3643338"/>
          </a:xfrm>
          <a:prstGeom prst="rect">
            <a:avLst/>
          </a:prstGeom>
          <a:noFill/>
          <a:ln w="9525">
            <a:noFill/>
            <a:miter lim="800000"/>
            <a:headEnd/>
            <a:tailEnd/>
          </a:ln>
        </p:spPr>
      </p:pic>
      <p:sp>
        <p:nvSpPr>
          <p:cNvPr id="27" name="Прямоугольник 26"/>
          <p:cNvSpPr/>
          <p:nvPr/>
        </p:nvSpPr>
        <p:spPr>
          <a:xfrm>
            <a:off x="5143504" y="6000768"/>
            <a:ext cx="3531416" cy="369332"/>
          </a:xfrm>
          <a:prstGeom prst="rect">
            <a:avLst/>
          </a:prstGeom>
        </p:spPr>
        <p:txBody>
          <a:bodyPr wrap="none">
            <a:spAutoFit/>
          </a:bodyPr>
          <a:lstStyle/>
          <a:p>
            <a:pPr lvl="0" fontAlgn="base">
              <a:spcBef>
                <a:spcPct val="0"/>
              </a:spcBef>
              <a:spcAft>
                <a:spcPct val="0"/>
              </a:spcAft>
            </a:pPr>
            <a:r>
              <a:rPr lang="ru-RU" sz="1600" dirty="0" smtClean="0">
                <a:ea typeface="Times New Roman" pitchFamily="18" charset="0"/>
                <a:cs typeface="Times New Roman" pitchFamily="18" charset="0"/>
              </a:rPr>
              <a:t>А.Борисов. Северный пейзаж. 1896 г</a:t>
            </a:r>
            <a:r>
              <a:rPr lang="ru-RU" dirty="0" smtClean="0">
                <a:ea typeface="Times New Roman" pitchFamily="18" charset="0"/>
                <a:cs typeface="Times New Roman" pitchFamily="18" charset="0"/>
              </a:rPr>
              <a:t>. </a:t>
            </a:r>
            <a:endParaRPr lang="ru-RU" dirty="0" smtClean="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142852"/>
            <a:ext cx="8786874" cy="2062103"/>
          </a:xfrm>
          <a:prstGeom prst="rect">
            <a:avLst/>
          </a:prstGeom>
        </p:spPr>
        <p:txBody>
          <a:bodyPr wrap="square">
            <a:spAutoFit/>
          </a:bodyPr>
          <a:lstStyle/>
          <a:p>
            <a:pPr lvl="0" eaLnBrk="0" fontAlgn="base" hangingPunct="0">
              <a:spcBef>
                <a:spcPct val="0"/>
              </a:spcBef>
              <a:spcAft>
                <a:spcPct val="0"/>
              </a:spcAft>
            </a:pPr>
            <a:r>
              <a:rPr lang="ru-RU" sz="1600" dirty="0" smtClean="0">
                <a:ea typeface="Times New Roman" pitchFamily="18" charset="0"/>
                <a:cs typeface="Arial" pitchFamily="34" charset="0"/>
              </a:rPr>
              <a:t>  В 1915-1916 годах А. А. Борисов разработал проект строительства </a:t>
            </a:r>
            <a:r>
              <a:rPr lang="ru-RU" sz="1600" dirty="0" err="1" smtClean="0">
                <a:ea typeface="Times New Roman" pitchFamily="18" charset="0"/>
                <a:cs typeface="Arial" pitchFamily="34" charset="0"/>
              </a:rPr>
              <a:t>Обь-Мурманской</a:t>
            </a:r>
            <a:r>
              <a:rPr lang="ru-RU" sz="1600" dirty="0" smtClean="0">
                <a:ea typeface="Times New Roman" pitchFamily="18" charset="0"/>
                <a:cs typeface="Arial" pitchFamily="34" charset="0"/>
              </a:rPr>
              <a:t> железной дороги, строительство которой было поддержано царским правительством, а также сменившим его после революции Совнаркомом. Однако из-за гражданской войны проект был реализован только через десятки лет.</a:t>
            </a:r>
            <a:endParaRPr lang="ru-RU" sz="1600" dirty="0" smtClean="0">
              <a:cs typeface="Arial" pitchFamily="34" charset="0"/>
            </a:endParaRPr>
          </a:p>
          <a:p>
            <a:pPr lvl="0" eaLnBrk="0" fontAlgn="base" hangingPunct="0">
              <a:spcBef>
                <a:spcPct val="0"/>
              </a:spcBef>
              <a:spcAft>
                <a:spcPct val="0"/>
              </a:spcAft>
            </a:pPr>
            <a:r>
              <a:rPr lang="ru-RU" sz="1600" dirty="0" smtClean="0">
                <a:ea typeface="Times New Roman" pitchFamily="18" charset="0"/>
                <a:cs typeface="Arial" pitchFamily="34" charset="0"/>
              </a:rPr>
              <a:t>  В 20-30-е годы Борисов принимал активное участие в разработке проекта железной дороги Обь — Котлас — Сорока, а в 1922 году по инициативе А. А. Борисова на базе соляного источника недалеко от Красноборска был открыт курорт «</a:t>
            </a:r>
            <a:r>
              <a:rPr lang="ru-RU" sz="1600" dirty="0" err="1" smtClean="0">
                <a:ea typeface="Times New Roman" pitchFamily="18" charset="0"/>
                <a:cs typeface="Arial" pitchFamily="34" charset="0"/>
              </a:rPr>
              <a:t>Солониха</a:t>
            </a:r>
            <a:r>
              <a:rPr lang="ru-RU" sz="1600" dirty="0" smtClean="0">
                <a:ea typeface="Times New Roman" pitchFamily="18" charset="0"/>
                <a:cs typeface="Arial" pitchFamily="34" charset="0"/>
              </a:rPr>
              <a:t>», первым управляющим которого стал сам художник.</a:t>
            </a:r>
            <a:endParaRPr lang="ru-RU" sz="1600" dirty="0" smtClean="0">
              <a:cs typeface="Arial" pitchFamily="34" charset="0"/>
            </a:endParaRPr>
          </a:p>
        </p:txBody>
      </p:sp>
      <p:pic>
        <p:nvPicPr>
          <p:cNvPr id="9" name="Рисунок 8" descr="Александр Борисов картина Закат морской пейзаж холст масло">
            <a:hlinkClick r:id="rId2"/>
          </p:cNvPr>
          <p:cNvPicPr/>
          <p:nvPr/>
        </p:nvPicPr>
        <p:blipFill>
          <a:blip r:embed="rId3"/>
          <a:srcRect/>
          <a:stretch>
            <a:fillRect/>
          </a:stretch>
        </p:blipFill>
        <p:spPr bwMode="auto">
          <a:xfrm>
            <a:off x="214282" y="2428868"/>
            <a:ext cx="4471990" cy="3481393"/>
          </a:xfrm>
          <a:prstGeom prst="rect">
            <a:avLst/>
          </a:prstGeom>
          <a:noFill/>
          <a:ln w="9525">
            <a:noFill/>
            <a:miter lim="800000"/>
            <a:headEnd/>
            <a:tailEnd/>
          </a:ln>
        </p:spPr>
      </p:pic>
      <p:sp>
        <p:nvSpPr>
          <p:cNvPr id="31746" name="Rectangle 2"/>
          <p:cNvSpPr>
            <a:spLocks noChangeArrowheads="1"/>
          </p:cNvSpPr>
          <p:nvPr/>
        </p:nvSpPr>
        <p:spPr bwMode="auto">
          <a:xfrm>
            <a:off x="0" y="6143644"/>
            <a:ext cx="42862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                     А.Борисов. Закат. 1906 г.</a:t>
            </a:r>
            <a:endParaRPr kumimoji="0" lang="ru-RU" sz="1600" b="0" i="0" u="none" strike="noStrike" cap="none" normalizeH="0" baseline="0" dirty="0" smtClean="0">
              <a:ln>
                <a:noFill/>
              </a:ln>
              <a:solidFill>
                <a:schemeClr val="tx1"/>
              </a:solidFill>
              <a:effectLst/>
              <a:cs typeface="Arial" pitchFamily="34" charset="0"/>
            </a:endParaRPr>
          </a:p>
        </p:txBody>
      </p:sp>
      <p:pic>
        <p:nvPicPr>
          <p:cNvPr id="12" name="Рисунок 11" descr="Александр Борисов картина Зимняя Сказка пейзаж масло">
            <a:hlinkClick r:id="rId4"/>
          </p:cNvPr>
          <p:cNvPicPr/>
          <p:nvPr/>
        </p:nvPicPr>
        <p:blipFill>
          <a:blip r:embed="rId5"/>
          <a:srcRect/>
          <a:stretch>
            <a:fillRect/>
          </a:stretch>
        </p:blipFill>
        <p:spPr bwMode="auto">
          <a:xfrm>
            <a:off x="4286248" y="2928934"/>
            <a:ext cx="4714876" cy="3571900"/>
          </a:xfrm>
          <a:prstGeom prst="rect">
            <a:avLst/>
          </a:prstGeom>
          <a:noFill/>
          <a:ln w="9525">
            <a:noFill/>
            <a:miter lim="800000"/>
            <a:headEnd/>
            <a:tailEnd/>
          </a:ln>
        </p:spPr>
      </p:pic>
      <p:sp>
        <p:nvSpPr>
          <p:cNvPr id="13" name="Прямоугольник 12"/>
          <p:cNvSpPr/>
          <p:nvPr/>
        </p:nvSpPr>
        <p:spPr>
          <a:xfrm>
            <a:off x="4929190" y="2428868"/>
            <a:ext cx="4572000" cy="338554"/>
          </a:xfrm>
          <a:prstGeom prst="rect">
            <a:avLst/>
          </a:prstGeom>
        </p:spPr>
        <p:txBody>
          <a:bodyPr>
            <a:spAutoFit/>
          </a:bodyPr>
          <a:lstStyle/>
          <a:p>
            <a:r>
              <a:rPr lang="ru-RU" sz="1600" dirty="0" smtClean="0">
                <a:solidFill>
                  <a:prstClr val="white"/>
                </a:solidFill>
                <a:ea typeface="Times New Roman" pitchFamily="18" charset="0"/>
                <a:cs typeface="Times New Roman" pitchFamily="18" charset="0"/>
              </a:rPr>
              <a:t> А.Борисов. Зимняя Сказка. 1913 год</a:t>
            </a:r>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86874" cy="1077218"/>
          </a:xfrm>
          <a:prstGeom prst="rect">
            <a:avLst/>
          </a:prstGeom>
        </p:spPr>
        <p:txBody>
          <a:bodyPr wrap="square">
            <a:spAutoFit/>
          </a:bodyPr>
          <a:lstStyle/>
          <a:p>
            <a:r>
              <a:rPr lang="ru-RU" sz="1600" dirty="0" smtClean="0"/>
              <a:t>   Вернувшись в Россию, Александр Алексеевич в течение пяти лет не участвовал в выставках. </a:t>
            </a:r>
          </a:p>
          <a:p>
            <a:r>
              <a:rPr lang="ru-RU" sz="1600" dirty="0" smtClean="0"/>
              <a:t>Он поселился на родине, близ Красноборска и в мастерской, устроенной здесь, продолжал работать. В эти годы Борисов создает произведения, посвященные не только Арктике, но и Соловкам, Печоре, северодвинским землям.</a:t>
            </a:r>
            <a:endParaRPr lang="ru-RU" sz="1600" dirty="0"/>
          </a:p>
        </p:txBody>
      </p:sp>
      <p:pic>
        <p:nvPicPr>
          <p:cNvPr id="4" name="Рисунок 3" descr="http://rexstar.ru/uploads/myfile/e556050ac47d480f05ba30a630e64112.jpg"/>
          <p:cNvPicPr/>
          <p:nvPr/>
        </p:nvPicPr>
        <p:blipFill>
          <a:blip r:embed="rId2"/>
          <a:srcRect/>
          <a:stretch>
            <a:fillRect/>
          </a:stretch>
        </p:blipFill>
        <p:spPr bwMode="auto">
          <a:xfrm>
            <a:off x="4572000" y="1785926"/>
            <a:ext cx="4429156" cy="3857652"/>
          </a:xfrm>
          <a:prstGeom prst="rect">
            <a:avLst/>
          </a:prstGeom>
          <a:noFill/>
          <a:ln w="9525">
            <a:noFill/>
            <a:miter lim="800000"/>
            <a:headEnd/>
            <a:tailEnd/>
          </a:ln>
        </p:spPr>
      </p:pic>
      <p:sp>
        <p:nvSpPr>
          <p:cNvPr id="5" name="Прямоугольник 4"/>
          <p:cNvSpPr/>
          <p:nvPr/>
        </p:nvSpPr>
        <p:spPr>
          <a:xfrm>
            <a:off x="285720" y="5786454"/>
            <a:ext cx="8643998" cy="646331"/>
          </a:xfrm>
          <a:prstGeom prst="rect">
            <a:avLst/>
          </a:prstGeom>
        </p:spPr>
        <p:txBody>
          <a:bodyPr wrap="square">
            <a:spAutoFit/>
          </a:bodyPr>
          <a:lstStyle/>
          <a:p>
            <a:pPr lvl="0" algn="ctr" fontAlgn="base">
              <a:spcBef>
                <a:spcPct val="0"/>
              </a:spcBef>
              <a:spcAft>
                <a:spcPct val="0"/>
              </a:spcAft>
            </a:pPr>
            <a:r>
              <a:rPr lang="ru-RU" dirty="0" smtClean="0">
                <a:ea typeface="Times New Roman" pitchFamily="18" charset="0"/>
                <a:cs typeface="Arial" pitchFamily="34" charset="0"/>
              </a:rPr>
              <a:t>   Умер Александр Алексеевич Борисов 17 августа 1934 года</a:t>
            </a:r>
          </a:p>
          <a:p>
            <a:pPr lvl="0" algn="ctr" fontAlgn="base">
              <a:spcBef>
                <a:spcPct val="0"/>
              </a:spcBef>
              <a:spcAft>
                <a:spcPct val="0"/>
              </a:spcAft>
            </a:pPr>
            <a:r>
              <a:rPr lang="ru-RU" dirty="0" smtClean="0">
                <a:ea typeface="Times New Roman" pitchFamily="18" charset="0"/>
                <a:cs typeface="Arial" pitchFamily="34" charset="0"/>
              </a:rPr>
              <a:t> у себя в мастерской, во время работы над картиной об Арктике.</a:t>
            </a:r>
            <a:endParaRPr lang="ru-RU" dirty="0" smtClean="0">
              <a:cs typeface="Arial" pitchFamily="34" charset="0"/>
            </a:endParaRPr>
          </a:p>
        </p:txBody>
      </p:sp>
      <p:sp>
        <p:nvSpPr>
          <p:cNvPr id="6" name="TextBox 5"/>
          <p:cNvSpPr txBox="1"/>
          <p:nvPr/>
        </p:nvSpPr>
        <p:spPr>
          <a:xfrm>
            <a:off x="4786314" y="1214422"/>
            <a:ext cx="4214842" cy="338554"/>
          </a:xfrm>
          <a:prstGeom prst="rect">
            <a:avLst/>
          </a:prstGeom>
          <a:noFill/>
        </p:spPr>
        <p:txBody>
          <a:bodyPr wrap="square" rtlCol="0">
            <a:spAutoFit/>
          </a:bodyPr>
          <a:lstStyle/>
          <a:p>
            <a:r>
              <a:rPr lang="ru-RU" sz="1600" dirty="0" smtClean="0"/>
              <a:t>     Последняя фотография А.А.Борисова</a:t>
            </a:r>
            <a:endParaRPr lang="ru-RU" sz="1600" dirty="0"/>
          </a:p>
        </p:txBody>
      </p:sp>
      <p:pic>
        <p:nvPicPr>
          <p:cNvPr id="11" name="Рисунок 10" descr="http://belushka.ru/SITE/images/borisov_gallery/2_24.jpg"/>
          <p:cNvPicPr/>
          <p:nvPr/>
        </p:nvPicPr>
        <p:blipFill>
          <a:blip r:embed="rId3"/>
          <a:srcRect/>
          <a:stretch>
            <a:fillRect/>
          </a:stretch>
        </p:blipFill>
        <p:spPr bwMode="auto">
          <a:xfrm>
            <a:off x="214282" y="1928802"/>
            <a:ext cx="4143404" cy="342902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rexstar.ru/uploads/myfile/0890e4b89f44e642f973e9035f466091.jpg"/>
          <p:cNvPicPr/>
          <p:nvPr/>
        </p:nvPicPr>
        <p:blipFill>
          <a:blip r:embed="rId2"/>
          <a:srcRect/>
          <a:stretch>
            <a:fillRect/>
          </a:stretch>
        </p:blipFill>
        <p:spPr bwMode="auto">
          <a:xfrm>
            <a:off x="214282" y="1928802"/>
            <a:ext cx="3643306" cy="2428892"/>
          </a:xfrm>
          <a:prstGeom prst="rect">
            <a:avLst/>
          </a:prstGeom>
          <a:noFill/>
          <a:ln w="9525">
            <a:noFill/>
            <a:miter lim="800000"/>
            <a:headEnd/>
            <a:tailEnd/>
          </a:ln>
        </p:spPr>
      </p:pic>
      <p:pic>
        <p:nvPicPr>
          <p:cNvPr id="2" name="Рисунок 1" descr="http://www.museum.ru/imgB.asp?42927"/>
          <p:cNvPicPr/>
          <p:nvPr/>
        </p:nvPicPr>
        <p:blipFill>
          <a:blip r:embed="rId3"/>
          <a:srcRect/>
          <a:stretch>
            <a:fillRect/>
          </a:stretch>
        </p:blipFill>
        <p:spPr bwMode="auto">
          <a:xfrm>
            <a:off x="3714744" y="857232"/>
            <a:ext cx="5143536" cy="4071942"/>
          </a:xfrm>
          <a:prstGeom prst="rect">
            <a:avLst/>
          </a:prstGeom>
          <a:noFill/>
          <a:ln w="9525">
            <a:noFill/>
            <a:miter lim="800000"/>
            <a:headEnd/>
            <a:tailEnd/>
          </a:ln>
        </p:spPr>
      </p:pic>
      <p:sp>
        <p:nvSpPr>
          <p:cNvPr id="6" name="Прямоугольник 5"/>
          <p:cNvSpPr/>
          <p:nvPr/>
        </p:nvSpPr>
        <p:spPr>
          <a:xfrm>
            <a:off x="0" y="357166"/>
            <a:ext cx="8858280" cy="923330"/>
          </a:xfrm>
          <a:prstGeom prst="rect">
            <a:avLst/>
          </a:prstGeom>
        </p:spPr>
        <p:txBody>
          <a:bodyPr wrap="square">
            <a:spAutoFit/>
          </a:bodyPr>
          <a:lstStyle/>
          <a:p>
            <a:r>
              <a:rPr lang="ru-RU" sz="1600" dirty="0" smtClean="0"/>
              <a:t>                </a:t>
            </a:r>
            <a:r>
              <a:rPr lang="ru-RU" dirty="0" smtClean="0"/>
              <a:t>Дом-мастерская художника в Красноборском районе в деревне </a:t>
            </a:r>
            <a:r>
              <a:rPr lang="ru-RU" dirty="0" err="1" smtClean="0"/>
              <a:t>Ершевская</a:t>
            </a:r>
            <a:r>
              <a:rPr lang="ru-RU" dirty="0" smtClean="0"/>
              <a:t>. </a:t>
            </a:r>
          </a:p>
          <a:p>
            <a:r>
              <a:rPr lang="ru-RU" dirty="0" smtClean="0"/>
              <a:t>Сейчас там музей  </a:t>
            </a:r>
          </a:p>
          <a:p>
            <a:r>
              <a:rPr lang="ru-RU" dirty="0" smtClean="0"/>
              <a:t>Александра Алексеевича Борисова</a:t>
            </a:r>
            <a:endParaRPr lang="ru-RU" dirty="0"/>
          </a:p>
        </p:txBody>
      </p:sp>
      <p:sp>
        <p:nvSpPr>
          <p:cNvPr id="9" name="Прямоугольник 8"/>
          <p:cNvSpPr/>
          <p:nvPr/>
        </p:nvSpPr>
        <p:spPr>
          <a:xfrm>
            <a:off x="214282" y="4929198"/>
            <a:ext cx="8786874" cy="1815882"/>
          </a:xfrm>
          <a:prstGeom prst="rect">
            <a:avLst/>
          </a:prstGeom>
        </p:spPr>
        <p:txBody>
          <a:bodyPr wrap="square">
            <a:spAutoFit/>
          </a:bodyPr>
          <a:lstStyle/>
          <a:p>
            <a:pPr>
              <a:buNone/>
            </a:pPr>
            <a:r>
              <a:rPr lang="ru-RU" sz="1600" dirty="0" smtClean="0"/>
              <a:t>  Трудно составить точное представление о всём объёме художественного и графического наследия А. А. Борисова. Оно огромно. Часть его находится в Государственной Третьяковской галерее, часть - в Русском музее, есть работы Борисова и в других центральных и многих областных музеях страны. Картины и этюды художника-северянина хранятся и в музеях и частных собраниях Западной Европы и Америки. После смерти художника более четырёхсот полотен было передано Архангельскому краеведческому музею; имеются его работы и в музеях Вологды, Великого Устюга, Красноборска.</a:t>
            </a:r>
            <a:endParaRPr lang="ru-R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Борисовна\Desktop\8b54e985b76f800449d1ccf527cd2fb6.jpg"/>
          <p:cNvPicPr>
            <a:picLocks noChangeAspect="1" noChangeArrowheads="1"/>
          </p:cNvPicPr>
          <p:nvPr/>
        </p:nvPicPr>
        <p:blipFill>
          <a:blip r:embed="rId2" cstate="print"/>
          <a:srcRect/>
          <a:stretch>
            <a:fillRect/>
          </a:stretch>
        </p:blipFill>
        <p:spPr bwMode="auto">
          <a:xfrm>
            <a:off x="214282" y="142852"/>
            <a:ext cx="3114741" cy="4157680"/>
          </a:xfrm>
          <a:prstGeom prst="rect">
            <a:avLst/>
          </a:prstGeom>
          <a:noFill/>
        </p:spPr>
      </p:pic>
      <p:sp>
        <p:nvSpPr>
          <p:cNvPr id="9" name="Прямоугольник 8"/>
          <p:cNvSpPr/>
          <p:nvPr/>
        </p:nvSpPr>
        <p:spPr>
          <a:xfrm>
            <a:off x="0" y="5500702"/>
            <a:ext cx="9144000" cy="1323439"/>
          </a:xfrm>
          <a:prstGeom prst="rect">
            <a:avLst/>
          </a:prstGeom>
        </p:spPr>
        <p:txBody>
          <a:bodyPr wrap="square">
            <a:spAutoFit/>
          </a:bodyPr>
          <a:lstStyle/>
          <a:p>
            <a:pPr lvl="0" algn="ctr" fontAlgn="base">
              <a:spcBef>
                <a:spcPct val="0"/>
              </a:spcBef>
              <a:spcAft>
                <a:spcPct val="0"/>
              </a:spcAft>
            </a:pPr>
            <a:r>
              <a:rPr lang="ru-RU" sz="2000" b="1" i="1" dirty="0" smtClean="0">
                <a:ea typeface="Times New Roman" pitchFamily="18" charset="0"/>
                <a:cs typeface="Arial" pitchFamily="34" charset="0"/>
              </a:rPr>
              <a:t>Поразительной чертой художника Борисова является верность теме. </a:t>
            </a:r>
          </a:p>
          <a:p>
            <a:pPr lvl="0" algn="ctr" fontAlgn="base">
              <a:spcBef>
                <a:spcPct val="0"/>
              </a:spcBef>
              <a:spcAft>
                <a:spcPct val="0"/>
              </a:spcAft>
            </a:pPr>
            <a:r>
              <a:rPr lang="ru-RU" sz="2000" b="1" i="1" dirty="0" smtClean="0">
                <a:ea typeface="Times New Roman" pitchFamily="18" charset="0"/>
                <a:cs typeface="Arial" pitchFamily="34" charset="0"/>
              </a:rPr>
              <a:t>Ничего, кроме северных мотивов, он никогда не писал, не искал никакой другой темы — только Русский Север! Ему он посвятил всего себя, с ученических лет и до конца своих дней. Мы гордимся своим земляком и чтим его память!</a:t>
            </a:r>
            <a:endParaRPr lang="ru-RU" sz="2000" b="1" i="1" dirty="0" smtClean="0">
              <a:cs typeface="Arial" pitchFamily="34" charset="0"/>
            </a:endParaRPr>
          </a:p>
        </p:txBody>
      </p:sp>
      <p:sp>
        <p:nvSpPr>
          <p:cNvPr id="10" name="TextBox 9"/>
          <p:cNvSpPr txBox="1"/>
          <p:nvPr/>
        </p:nvSpPr>
        <p:spPr>
          <a:xfrm>
            <a:off x="3786182" y="214290"/>
            <a:ext cx="4929222" cy="369332"/>
          </a:xfrm>
          <a:prstGeom prst="rect">
            <a:avLst/>
          </a:prstGeom>
          <a:noFill/>
        </p:spPr>
        <p:txBody>
          <a:bodyPr wrap="square" rtlCol="0">
            <a:spAutoFit/>
          </a:bodyPr>
          <a:lstStyle/>
          <a:p>
            <a:r>
              <a:rPr lang="ru-RU" b="1" dirty="0" smtClean="0"/>
              <a:t>В залах музея</a:t>
            </a:r>
            <a:endParaRPr lang="ru-RU" b="1" dirty="0"/>
          </a:p>
        </p:txBody>
      </p:sp>
      <p:pic>
        <p:nvPicPr>
          <p:cNvPr id="32771" name="Picture 3" descr="C:\Users\Мамусик\Desktop\борисов\Новая папка\IMG_1494 - копия.JPG"/>
          <p:cNvPicPr>
            <a:picLocks noChangeAspect="1" noChangeArrowheads="1"/>
          </p:cNvPicPr>
          <p:nvPr/>
        </p:nvPicPr>
        <p:blipFill>
          <a:blip r:embed="rId3" cstate="print"/>
          <a:srcRect/>
          <a:stretch>
            <a:fillRect/>
          </a:stretch>
        </p:blipFill>
        <p:spPr bwMode="auto">
          <a:xfrm>
            <a:off x="3857620" y="3714752"/>
            <a:ext cx="2500330" cy="1771067"/>
          </a:xfrm>
          <a:prstGeom prst="rect">
            <a:avLst/>
          </a:prstGeom>
          <a:noFill/>
        </p:spPr>
      </p:pic>
      <p:pic>
        <p:nvPicPr>
          <p:cNvPr id="32772" name="Picture 4" descr="C:\Users\Мамусик\Desktop\борисов\Новая папка\IMG_1500 - копия.JPG"/>
          <p:cNvPicPr>
            <a:picLocks noChangeAspect="1" noChangeArrowheads="1"/>
          </p:cNvPicPr>
          <p:nvPr/>
        </p:nvPicPr>
        <p:blipFill>
          <a:blip r:embed="rId4" cstate="print"/>
          <a:srcRect/>
          <a:stretch>
            <a:fillRect/>
          </a:stretch>
        </p:blipFill>
        <p:spPr bwMode="auto">
          <a:xfrm>
            <a:off x="6143636" y="285728"/>
            <a:ext cx="2777285" cy="1989879"/>
          </a:xfrm>
          <a:prstGeom prst="rect">
            <a:avLst/>
          </a:prstGeom>
          <a:noFill/>
        </p:spPr>
      </p:pic>
      <p:pic>
        <p:nvPicPr>
          <p:cNvPr id="32773" name="Picture 5" descr="C:\Users\Мамусик\Desktop\борисов\Новая папка\IMG_1503.JPG"/>
          <p:cNvPicPr>
            <a:picLocks noChangeAspect="1" noChangeArrowheads="1"/>
          </p:cNvPicPr>
          <p:nvPr/>
        </p:nvPicPr>
        <p:blipFill>
          <a:blip r:embed="rId5" cstate="print"/>
          <a:srcRect/>
          <a:stretch>
            <a:fillRect/>
          </a:stretch>
        </p:blipFill>
        <p:spPr bwMode="auto">
          <a:xfrm>
            <a:off x="7215206" y="2857496"/>
            <a:ext cx="1643074" cy="2464612"/>
          </a:xfrm>
          <a:prstGeom prst="rect">
            <a:avLst/>
          </a:prstGeom>
          <a:noFill/>
        </p:spPr>
      </p:pic>
      <p:pic>
        <p:nvPicPr>
          <p:cNvPr id="15" name="Рисунок 14" descr="http://to-world-travel.ru/img/2015/042608/1726188"/>
          <p:cNvPicPr/>
          <p:nvPr/>
        </p:nvPicPr>
        <p:blipFill>
          <a:blip r:embed="rId6" cstate="print"/>
          <a:srcRect/>
          <a:stretch>
            <a:fillRect/>
          </a:stretch>
        </p:blipFill>
        <p:spPr bwMode="auto">
          <a:xfrm>
            <a:off x="428596" y="3357562"/>
            <a:ext cx="2786082" cy="2000264"/>
          </a:xfrm>
          <a:prstGeom prst="rect">
            <a:avLst/>
          </a:prstGeom>
          <a:noFill/>
          <a:ln w="9525">
            <a:noFill/>
            <a:miter lim="800000"/>
            <a:headEnd/>
            <a:tailEnd/>
          </a:ln>
        </p:spPr>
      </p:pic>
      <p:pic>
        <p:nvPicPr>
          <p:cNvPr id="32775" name="Picture 7" descr="C:\Users\Мамусик\Desktop\борисов\Новая папка\IMG_1478 - копия.JPG"/>
          <p:cNvPicPr>
            <a:picLocks noChangeAspect="1" noChangeArrowheads="1"/>
          </p:cNvPicPr>
          <p:nvPr/>
        </p:nvPicPr>
        <p:blipFill>
          <a:blip r:embed="rId7" cstate="print"/>
          <a:srcRect/>
          <a:stretch>
            <a:fillRect/>
          </a:stretch>
        </p:blipFill>
        <p:spPr bwMode="auto">
          <a:xfrm>
            <a:off x="3500430" y="642918"/>
            <a:ext cx="2071670" cy="1432030"/>
          </a:xfrm>
          <a:prstGeom prst="rect">
            <a:avLst/>
          </a:prstGeom>
          <a:noFill/>
        </p:spPr>
      </p:pic>
      <p:pic>
        <p:nvPicPr>
          <p:cNvPr id="32770" name="Picture 2" descr="C:\Users\Мамусик\Desktop\борисов\Новая папка\IMG_1477 - копия.JPG"/>
          <p:cNvPicPr>
            <a:picLocks noChangeAspect="1" noChangeArrowheads="1"/>
          </p:cNvPicPr>
          <p:nvPr/>
        </p:nvPicPr>
        <p:blipFill>
          <a:blip r:embed="rId8" cstate="print"/>
          <a:srcRect/>
          <a:stretch>
            <a:fillRect/>
          </a:stretch>
        </p:blipFill>
        <p:spPr bwMode="auto">
          <a:xfrm>
            <a:off x="4357686" y="1857364"/>
            <a:ext cx="2714644" cy="19771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3-eu-west-1.amazonaws.com/pravdasevera/3uccj2ku/8beo.jpg"/>
          <p:cNvPicPr/>
          <p:nvPr/>
        </p:nvPicPr>
        <p:blipFill>
          <a:blip r:embed="rId2"/>
          <a:srcRect/>
          <a:stretch>
            <a:fillRect/>
          </a:stretch>
        </p:blipFill>
        <p:spPr bwMode="auto">
          <a:xfrm>
            <a:off x="1357290" y="142852"/>
            <a:ext cx="7429552" cy="4643470"/>
          </a:xfrm>
          <a:prstGeom prst="rect">
            <a:avLst/>
          </a:prstGeom>
          <a:noFill/>
          <a:ln w="9525">
            <a:noFill/>
            <a:miter lim="800000"/>
            <a:headEnd/>
            <a:tailEnd/>
          </a:ln>
        </p:spPr>
      </p:pic>
      <p:sp>
        <p:nvSpPr>
          <p:cNvPr id="4" name="TextBox 3"/>
          <p:cNvSpPr txBox="1"/>
          <p:nvPr/>
        </p:nvSpPr>
        <p:spPr>
          <a:xfrm>
            <a:off x="357158" y="5214950"/>
            <a:ext cx="8643998" cy="1200329"/>
          </a:xfrm>
          <a:prstGeom prst="rect">
            <a:avLst/>
          </a:prstGeom>
          <a:noFill/>
        </p:spPr>
        <p:txBody>
          <a:bodyPr wrap="square" rtlCol="0">
            <a:spAutoFit/>
          </a:bodyPr>
          <a:lstStyle/>
          <a:p>
            <a:r>
              <a:rPr lang="ru-RU" dirty="0" smtClean="0"/>
              <a:t>   В этом году исполнилось 150 лет  со дня рождения нашего земляка – великого  художника Севера – Александра Алексеевича Борисова. И ребята нашей школы с большим интересом и уважением познакомились с  его биографией и творчеством в музее художественного освоения Арктики  имени А.А.Борисова  г.Архангельска.</a:t>
            </a:r>
            <a:endParaRPr lang="ru-RU" dirty="0"/>
          </a:p>
        </p:txBody>
      </p:sp>
      <p:pic>
        <p:nvPicPr>
          <p:cNvPr id="14340" name="Picture 4" descr="C:\Users\Мамусик\Desktop\борисов\Новая папка\IMG_1484 - копия.JPG"/>
          <p:cNvPicPr>
            <a:picLocks noChangeAspect="1" noChangeArrowheads="1"/>
          </p:cNvPicPr>
          <p:nvPr/>
        </p:nvPicPr>
        <p:blipFill>
          <a:blip r:embed="rId3" cstate="print"/>
          <a:srcRect/>
          <a:stretch>
            <a:fillRect/>
          </a:stretch>
        </p:blipFill>
        <p:spPr bwMode="auto">
          <a:xfrm>
            <a:off x="214282" y="2786058"/>
            <a:ext cx="3444666" cy="240113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3571875" y="273050"/>
            <a:ext cx="5572125" cy="6370638"/>
          </a:xfrm>
        </p:spPr>
        <p:txBody>
          <a:bodyPr>
            <a:noAutofit/>
          </a:bodyPr>
          <a:lstStyle/>
          <a:p>
            <a:pPr>
              <a:buNone/>
            </a:pPr>
            <a:r>
              <a:rPr lang="ru-RU" sz="1700" dirty="0" smtClean="0"/>
              <a:t>              Родился Александр Алексеевич Борисов                   2 (14) ноября 1866 года в деревне Глубокий Ручей </a:t>
            </a:r>
            <a:r>
              <a:rPr lang="ru-RU" sz="1700" dirty="0" err="1" smtClean="0"/>
              <a:t>Сольвычегодского</a:t>
            </a:r>
            <a:r>
              <a:rPr lang="ru-RU" sz="1700" dirty="0" smtClean="0"/>
              <a:t> уезда Вологодской губернии (ныне </a:t>
            </a:r>
            <a:r>
              <a:rPr lang="ru-RU" sz="1700" dirty="0" err="1" smtClean="0"/>
              <a:t>Красноборский</a:t>
            </a:r>
            <a:r>
              <a:rPr lang="ru-RU" sz="1700" dirty="0" smtClean="0"/>
              <a:t> район Архангельской области) в семье крестьянина.</a:t>
            </a:r>
          </a:p>
          <a:p>
            <a:pPr>
              <a:buNone/>
            </a:pPr>
            <a:r>
              <a:rPr lang="ru-RU" sz="1700" dirty="0" smtClean="0"/>
              <a:t>                                               Родители А. А. Борисова: </a:t>
            </a:r>
          </a:p>
          <a:p>
            <a:pPr>
              <a:buNone/>
            </a:pPr>
            <a:endParaRPr lang="ru-RU" sz="1700" dirty="0" smtClean="0"/>
          </a:p>
          <a:p>
            <a:pPr>
              <a:spcBef>
                <a:spcPts val="0"/>
              </a:spcBef>
              <a:buNone/>
            </a:pPr>
            <a:r>
              <a:rPr lang="ru-RU" sz="1700" dirty="0" smtClean="0"/>
              <a:t>                                               Алексей Егорович Борисов</a:t>
            </a:r>
          </a:p>
          <a:p>
            <a:pPr>
              <a:spcBef>
                <a:spcPts val="0"/>
              </a:spcBef>
              <a:buNone/>
            </a:pPr>
            <a:r>
              <a:rPr lang="ru-RU" sz="1700" dirty="0" smtClean="0"/>
              <a:t>                                              Матрёна </a:t>
            </a:r>
            <a:r>
              <a:rPr lang="ru-RU" sz="1700" dirty="0" err="1" smtClean="0"/>
              <a:t>Назаровна</a:t>
            </a:r>
            <a:r>
              <a:rPr lang="ru-RU" sz="1700" dirty="0" smtClean="0"/>
              <a:t> Борисова,</a:t>
            </a:r>
          </a:p>
          <a:p>
            <a:pPr>
              <a:spcBef>
                <a:spcPts val="0"/>
              </a:spcBef>
              <a:buNone/>
            </a:pPr>
            <a:endParaRPr lang="ru-RU" sz="1700" dirty="0" smtClean="0"/>
          </a:p>
          <a:p>
            <a:pPr>
              <a:buNone/>
            </a:pPr>
            <a:r>
              <a:rPr lang="ru-RU" sz="1700" dirty="0" smtClean="0"/>
              <a:t>        сёстры Анна, Полина, брат Пётр. 1893-1894(?) г.</a:t>
            </a:r>
          </a:p>
          <a:p>
            <a:pPr>
              <a:spcBef>
                <a:spcPts val="0"/>
              </a:spcBef>
              <a:buNone/>
            </a:pPr>
            <a:r>
              <a:rPr lang="ru-RU" sz="1700" dirty="0" smtClean="0"/>
              <a:t>             Мальчиком он был отправлен "по обету" в Соловецкий монастырь, где его художественные способности были замечены и он был определен учеником в иконописную мастерскую. Благодаря поддержке меценатов Борисов поступает в рисовальную школу Общества поощрения художеств в Петербурге, а затем и в Академию художеств. Здесь, занимаясь под руководством таких мастеров, как И. И. Шишкин и А. И. Куинджи. Александр Борисов формируется как самобытный и оригинальный художник.</a:t>
            </a:r>
            <a:endParaRPr lang="ru-RU" sz="1700" dirty="0"/>
          </a:p>
        </p:txBody>
      </p:sp>
      <p:pic>
        <p:nvPicPr>
          <p:cNvPr id="5" name="Picture 2" descr="C:\Users\Борисовна\Desktop\4.jpg"/>
          <p:cNvPicPr>
            <a:picLocks noChangeAspect="1" noChangeArrowheads="1"/>
          </p:cNvPicPr>
          <p:nvPr/>
        </p:nvPicPr>
        <p:blipFill>
          <a:blip r:embed="rId2" cstate="print"/>
          <a:srcRect/>
          <a:stretch>
            <a:fillRect/>
          </a:stretch>
        </p:blipFill>
        <p:spPr bwMode="auto">
          <a:xfrm>
            <a:off x="283393" y="500042"/>
            <a:ext cx="3502789" cy="5593255"/>
          </a:xfrm>
          <a:prstGeom prst="rect">
            <a:avLst/>
          </a:prstGeom>
          <a:noFill/>
        </p:spPr>
      </p:pic>
      <p:pic>
        <p:nvPicPr>
          <p:cNvPr id="6" name="Рисунок 5" descr="http://krasnoborskmuseum.ru/img/exposition/borisov2.jpg"/>
          <p:cNvPicPr/>
          <p:nvPr/>
        </p:nvPicPr>
        <p:blipFill>
          <a:blip r:embed="rId3"/>
          <a:srcRect/>
          <a:stretch>
            <a:fillRect/>
          </a:stretch>
        </p:blipFill>
        <p:spPr bwMode="auto">
          <a:xfrm>
            <a:off x="4286248" y="1714488"/>
            <a:ext cx="1643074"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72560" cy="2031325"/>
          </a:xfrm>
          <a:prstGeom prst="rect">
            <a:avLst/>
          </a:prstGeom>
        </p:spPr>
        <p:txBody>
          <a:bodyPr wrap="square">
            <a:spAutoFit/>
          </a:bodyPr>
          <a:lstStyle/>
          <a:p>
            <a:r>
              <a:rPr lang="ru-RU" dirty="0" smtClean="0"/>
              <a:t>     Полярные земли и моря, арктические пейзажи захватили воображение художника еще в юности. </a:t>
            </a:r>
          </a:p>
          <a:p>
            <a:r>
              <a:rPr lang="ru-RU" b="1" i="1" dirty="0" smtClean="0"/>
              <a:t>       "Крайний Север с его мрачной и таинственной природой, с его вечными льдами и почти бессменной ночью всегда привлекал меня к себе. Северянин по душе и по рождению, я всю жизнь с ранней юности только и мечтал о том, чтобы отправиться туда, вверх за пределы Архангельской губернии",</a:t>
            </a:r>
          </a:p>
          <a:p>
            <a:r>
              <a:rPr lang="ru-RU" b="1" i="1" dirty="0" smtClean="0"/>
              <a:t>     </a:t>
            </a:r>
            <a:r>
              <a:rPr lang="ru-RU" dirty="0" smtClean="0"/>
              <a:t> - писал позднее А. А. Борисов.</a:t>
            </a:r>
            <a:endParaRPr lang="ru-RU" dirty="0"/>
          </a:p>
        </p:txBody>
      </p:sp>
      <p:pic>
        <p:nvPicPr>
          <p:cNvPr id="3" name="Рисунок 2" descr="Александр Борисов картина Лед ранней весной во время морского отлива в губе Средняя пейзаж масло">
            <a:hlinkClick r:id="rId2"/>
          </p:cNvPr>
          <p:cNvPicPr/>
          <p:nvPr/>
        </p:nvPicPr>
        <p:blipFill>
          <a:blip r:embed="rId3"/>
          <a:srcRect/>
          <a:stretch>
            <a:fillRect/>
          </a:stretch>
        </p:blipFill>
        <p:spPr bwMode="auto">
          <a:xfrm>
            <a:off x="571472" y="2214554"/>
            <a:ext cx="8001056" cy="4071966"/>
          </a:xfrm>
          <a:prstGeom prst="rect">
            <a:avLst/>
          </a:prstGeom>
          <a:noFill/>
          <a:ln w="9525">
            <a:noFill/>
            <a:miter lim="800000"/>
            <a:headEnd/>
            <a:tailEnd/>
          </a:ln>
        </p:spPr>
      </p:pic>
      <p:sp>
        <p:nvSpPr>
          <p:cNvPr id="4" name="Прямоугольник 3"/>
          <p:cNvSpPr/>
          <p:nvPr/>
        </p:nvSpPr>
        <p:spPr>
          <a:xfrm>
            <a:off x="714348" y="6357958"/>
            <a:ext cx="7786742" cy="338554"/>
          </a:xfrm>
          <a:prstGeom prst="rect">
            <a:avLst/>
          </a:prstGeom>
        </p:spPr>
        <p:txBody>
          <a:bodyPr wrap="square">
            <a:spAutoFit/>
          </a:bodyPr>
          <a:lstStyle/>
          <a:p>
            <a:pPr lvl="0" fontAlgn="base">
              <a:spcBef>
                <a:spcPct val="0"/>
              </a:spcBef>
              <a:spcAft>
                <a:spcPct val="0"/>
              </a:spcAft>
            </a:pPr>
            <a:r>
              <a:rPr lang="ru-RU" sz="1600" dirty="0" smtClean="0">
                <a:solidFill>
                  <a:prstClr val="white"/>
                </a:solidFill>
                <a:ea typeface="Times New Roman" pitchFamily="18" charset="0"/>
                <a:cs typeface="Times New Roman" pitchFamily="18" charset="0"/>
              </a:rPr>
              <a:t>          А.Борисов. Лед ранней весной во время морского отлива в губе Средняя.1896</a:t>
            </a:r>
            <a:endParaRPr lang="ru-RU" sz="1600" dirty="0" smtClean="0">
              <a:solidFill>
                <a:prstClr val="white"/>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3"/>
            <a:ext cx="8715436" cy="2092881"/>
          </a:xfrm>
          <a:prstGeom prst="rect">
            <a:avLst/>
          </a:prstGeom>
        </p:spPr>
        <p:txBody>
          <a:bodyPr wrap="square">
            <a:spAutoFit/>
          </a:bodyPr>
          <a:lstStyle/>
          <a:p>
            <a:r>
              <a:rPr lang="ru-RU" sz="1600" dirty="0" smtClean="0"/>
              <a:t>Первое путешествие по Северу России и Кольскому полуострову юный художник совершил еще будучи студентом, сопровождая в качестве рисовальщика и фотографа министра финансов С. Ю. Витте в 1894 году на пароходе «Ломоносов». Весну и лето 1896 года Борисов, уже по собственной инициативе, проводит на побережье Белого и Баренцева морей, а затем, в составе экспедиции Казанского университета, посещает Новую Землю. Из этой поездки он привёз около 150 этюдов, часть которых экспонировалась в 1897 году на академической выставке в Петербурге. Эти работы вызвали восхищение В.Васнецова, И.Репина, А.Куинджи.</a:t>
            </a:r>
          </a:p>
          <a:p>
            <a:endParaRPr lang="ru-RU" dirty="0"/>
          </a:p>
        </p:txBody>
      </p:sp>
      <p:pic>
        <p:nvPicPr>
          <p:cNvPr id="3" name="Picture 2" descr="C:\Users\Борисовна\Desktop\7.jpg"/>
          <p:cNvPicPr>
            <a:picLocks noChangeAspect="1" noChangeArrowheads="1"/>
          </p:cNvPicPr>
          <p:nvPr/>
        </p:nvPicPr>
        <p:blipFill>
          <a:blip r:embed="rId2" cstate="print"/>
          <a:srcRect/>
          <a:stretch>
            <a:fillRect/>
          </a:stretch>
        </p:blipFill>
        <p:spPr bwMode="auto">
          <a:xfrm>
            <a:off x="1714480" y="2537695"/>
            <a:ext cx="5953177" cy="41060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285720" y="214290"/>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effectLst/>
                <a:ea typeface="Times New Roman" pitchFamily="18" charset="0"/>
                <a:cs typeface="Arial" pitchFamily="34" charset="0"/>
              </a:rPr>
              <a:t>                             И.Репин </a:t>
            </a:r>
            <a:r>
              <a:rPr lang="ru-RU" sz="1600" dirty="0" smtClean="0"/>
              <a:t>так отозвался о работах </a:t>
            </a:r>
            <a:r>
              <a:rPr kumimoji="0" lang="ru-RU" sz="1600" b="0" i="0" u="none" strike="noStrike" cap="none" normalizeH="0" baseline="0" dirty="0" smtClean="0">
                <a:ln>
                  <a:noFill/>
                </a:ln>
                <a:effectLst/>
                <a:ea typeface="Times New Roman" pitchFamily="18" charset="0"/>
                <a:cs typeface="Arial" pitchFamily="34" charset="0"/>
              </a:rPr>
              <a:t> молодого художника:</a:t>
            </a:r>
            <a:endParaRPr kumimoji="0" lang="ru-RU" sz="16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effectLst/>
                <a:ea typeface="Times New Roman" pitchFamily="18" charset="0"/>
                <a:cs typeface="Arial" pitchFamily="34" charset="0"/>
              </a:rPr>
              <a:t>      «Это все превосходные и верные, как зеркало, картинки, строго </a:t>
            </a:r>
            <a:r>
              <a:rPr kumimoji="0" lang="ru-RU" sz="1600" b="1" i="1" u="none" strike="noStrike" cap="none" normalizeH="0" baseline="0" dirty="0" smtClean="0">
                <a:ln>
                  <a:noFill/>
                </a:ln>
                <a:effectLst/>
                <a:ea typeface="Times New Roman" pitchFamily="18" charset="0"/>
                <a:cs typeface="Times New Roman" pitchFamily="18" charset="0"/>
              </a:rPr>
              <a:t>нарисованные</a:t>
            </a:r>
            <a:r>
              <a:rPr kumimoji="0" lang="ru-RU" sz="1600" b="1" i="1" u="none" strike="noStrike" cap="none" normalizeH="0" baseline="0" dirty="0" smtClean="0">
                <a:ln>
                  <a:noFill/>
                </a:ln>
                <a:effectLst/>
                <a:ea typeface="Times New Roman" pitchFamily="18" charset="0"/>
                <a:cs typeface="Arial" pitchFamily="34" charset="0"/>
              </a:rPr>
              <a:t> и необыкновенно правдиво написанные. В них ярко выразилась любовь этого русского Нансена к черной воде океана с белыми льдинами, свежесть и глубина северных тонов, то мрачных, то озаренных резким светом низкого солнца. Горы, наполовину покрытые снегом во время самого жаркого лета, берега, дали, лодки, самоеды в оленьих шкурах… — всё это дышит у него особенной красотой Ледовитого океана и производит впечатление живой правды».</a:t>
            </a:r>
            <a:endParaRPr kumimoji="0" lang="ru-RU" sz="1600" b="1" i="1" u="none" strike="noStrike" cap="none" normalizeH="0" baseline="0" dirty="0" smtClean="0">
              <a:ln>
                <a:noFill/>
              </a:ln>
              <a:effectLst/>
              <a:cs typeface="Arial" pitchFamily="34" charset="0"/>
            </a:endParaRPr>
          </a:p>
        </p:txBody>
      </p:sp>
      <p:pic>
        <p:nvPicPr>
          <p:cNvPr id="12" name="Рисунок 11" descr="https://upload.wikimedia.org/wikipedia/commons/thumb/b/b1/Spring_polar_night.jpg/320px-Spring_polar_night.jpg">
            <a:hlinkClick r:id="rId2"/>
          </p:cNvPr>
          <p:cNvPicPr/>
          <p:nvPr/>
        </p:nvPicPr>
        <p:blipFill>
          <a:blip r:embed="rId3"/>
          <a:srcRect/>
          <a:stretch>
            <a:fillRect/>
          </a:stretch>
        </p:blipFill>
        <p:spPr bwMode="auto">
          <a:xfrm>
            <a:off x="285720" y="2928934"/>
            <a:ext cx="4429156" cy="3214710"/>
          </a:xfrm>
          <a:prstGeom prst="rect">
            <a:avLst/>
          </a:prstGeom>
          <a:noFill/>
          <a:ln w="9525">
            <a:noFill/>
            <a:miter lim="800000"/>
            <a:headEnd/>
            <a:tailEnd/>
          </a:ln>
        </p:spPr>
      </p:pic>
      <p:sp>
        <p:nvSpPr>
          <p:cNvPr id="13" name="Прямоугольник 12"/>
          <p:cNvSpPr/>
          <p:nvPr/>
        </p:nvSpPr>
        <p:spPr>
          <a:xfrm>
            <a:off x="857224" y="6027003"/>
            <a:ext cx="3857652" cy="830997"/>
          </a:xfrm>
          <a:prstGeom prst="rect">
            <a:avLst/>
          </a:prstGeom>
        </p:spPr>
        <p:txBody>
          <a:bodyPr wrap="square">
            <a:spAutoFit/>
          </a:bodyPr>
          <a:lstStyle/>
          <a:p>
            <a:endParaRPr lang="ru-RU" sz="1600" dirty="0" smtClean="0"/>
          </a:p>
          <a:p>
            <a:r>
              <a:rPr lang="ru-RU" sz="1600" dirty="0" smtClean="0"/>
              <a:t>«Весенняя полярная ночь». 1897</a:t>
            </a:r>
            <a:br>
              <a:rPr lang="ru-RU" sz="1600" dirty="0" smtClean="0"/>
            </a:br>
            <a:r>
              <a:rPr lang="ru-RU" sz="1600" dirty="0" smtClean="0"/>
              <a:t>  </a:t>
            </a:r>
            <a:endParaRPr lang="ru-RU" sz="1600" dirty="0"/>
          </a:p>
        </p:txBody>
      </p:sp>
      <p:pic>
        <p:nvPicPr>
          <p:cNvPr id="14" name="Рисунок 13" descr="Александр Борисов картина В области вечного льда Лето пейзаж холст масло">
            <a:hlinkClick r:id="rId4"/>
          </p:cNvPr>
          <p:cNvPicPr/>
          <p:nvPr/>
        </p:nvPicPr>
        <p:blipFill>
          <a:blip r:embed="rId5" cstate="print"/>
          <a:srcRect/>
          <a:stretch>
            <a:fillRect/>
          </a:stretch>
        </p:blipFill>
        <p:spPr bwMode="auto">
          <a:xfrm>
            <a:off x="5143504" y="2928934"/>
            <a:ext cx="3714776" cy="2571768"/>
          </a:xfrm>
          <a:prstGeom prst="rect">
            <a:avLst/>
          </a:prstGeom>
          <a:noFill/>
          <a:ln w="9525">
            <a:noFill/>
            <a:miter lim="800000"/>
            <a:headEnd/>
            <a:tailEnd/>
          </a:ln>
        </p:spPr>
      </p:pic>
      <p:sp>
        <p:nvSpPr>
          <p:cNvPr id="23" name="Содержимое 22"/>
          <p:cNvSpPr>
            <a:spLocks noGrp="1"/>
          </p:cNvSpPr>
          <p:nvPr>
            <p:ph sz="quarter" idx="4294967295"/>
          </p:nvPr>
        </p:nvSpPr>
        <p:spPr>
          <a:xfrm>
            <a:off x="4643439" y="5500701"/>
            <a:ext cx="4500562" cy="1214423"/>
          </a:xfrm>
        </p:spPr>
        <p:txBody>
          <a:bodyPr>
            <a:normAutofit fontScale="92500" lnSpcReduction="20000"/>
          </a:bodyPr>
          <a:lstStyle/>
          <a:p>
            <a:pPr>
              <a:buNone/>
            </a:pPr>
            <a:r>
              <a:rPr lang="ru-RU" sz="1600" dirty="0" smtClean="0"/>
              <a:t>        В 1897 за картину  «В области вечного льда. Лето» Александр Борисов  получил звание художника. Видно, что идея арктического льда заинтересовала художника с самого начала. Третьяков купил эту картину прямо с выставки.</a:t>
            </a:r>
          </a:p>
          <a:p>
            <a:endParaRPr lang="ru-RU" sz="1600" dirty="0"/>
          </a:p>
        </p:txBody>
      </p:sp>
      <p:sp>
        <p:nvSpPr>
          <p:cNvPr id="11" name="Прямоугольник 10"/>
          <p:cNvSpPr/>
          <p:nvPr/>
        </p:nvSpPr>
        <p:spPr>
          <a:xfrm>
            <a:off x="285720" y="2000240"/>
            <a:ext cx="8715436" cy="830997"/>
          </a:xfrm>
          <a:prstGeom prst="rect">
            <a:avLst/>
          </a:prstGeom>
        </p:spPr>
        <p:txBody>
          <a:bodyPr wrap="square">
            <a:spAutoFit/>
          </a:bodyPr>
          <a:lstStyle/>
          <a:p>
            <a:r>
              <a:rPr lang="ru-RU" sz="1600" dirty="0" smtClean="0">
                <a:ea typeface="Times New Roman" pitchFamily="18" charset="0"/>
                <a:cs typeface="Arial" pitchFamily="34" charset="0"/>
              </a:rPr>
              <a:t>     Картины Борисова приобретает император Николай II. Третьяков  увидел в нем национального русского художника, отразившего в своих полотнах северные окраины России, и приобрел 65 работ на очень крупную по тем временам сумму — 8000 рублей.</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14291"/>
            <a:ext cx="8715436" cy="2308324"/>
          </a:xfrm>
          <a:prstGeom prst="rect">
            <a:avLst/>
          </a:prstGeom>
        </p:spPr>
        <p:txBody>
          <a:bodyPr wrap="square">
            <a:spAutoFit/>
          </a:bodyPr>
          <a:lstStyle/>
          <a:p>
            <a:r>
              <a:rPr lang="ru-RU" sz="1600" dirty="0" smtClean="0"/>
              <a:t>  Получив 11 ноября 1898 года академический диплом, художник тотчас же начинает подготовку к новой продолжительной экспедиции на Крайний Север. По заказу Борисова было построено одномачтовое деревянное судно "Мечта" водоизмещением 40 тонн, а на Новую Землю был перевезён просторный жилой дом. Дом был собран и установлен на берегу Поморской губы - там, где экспедиция предполагала провести зимовку. В 1900 году А. А. Борисов и восемь его спутников отправились на Новую Землю.</a:t>
            </a:r>
            <a:r>
              <a:rPr lang="ru-RU" sz="1600" dirty="0" smtClean="0">
                <a:ea typeface="Times New Roman" pitchFamily="18" charset="0"/>
                <a:cs typeface="Arial" pitchFamily="34" charset="0"/>
              </a:rPr>
              <a:t>  Они обследовали и нанесли на карту берега заливов Чекина, Незнаемый и Медвежий, давая бухтам, проливам, горным вершинам и мысам имена художников. Благодаря Борисову на карте появились мысы Шишкина, Крамского, Репина, Куинджи, Васнецова, Верещагина и ледник Третьякова. </a:t>
            </a:r>
            <a:endParaRPr lang="ru-RU" sz="1600" dirty="0"/>
          </a:p>
        </p:txBody>
      </p:sp>
      <p:pic>
        <p:nvPicPr>
          <p:cNvPr id="6" name="Picture 2" descr="C:\Users\Борисовна\Desktop\8.jpg"/>
          <p:cNvPicPr>
            <a:picLocks noChangeAspect="1" noChangeArrowheads="1"/>
          </p:cNvPicPr>
          <p:nvPr/>
        </p:nvPicPr>
        <p:blipFill>
          <a:blip r:embed="rId2" cstate="print"/>
          <a:srcRect/>
          <a:stretch>
            <a:fillRect/>
          </a:stretch>
        </p:blipFill>
        <p:spPr bwMode="auto">
          <a:xfrm>
            <a:off x="2571736" y="2571744"/>
            <a:ext cx="6328288" cy="3857652"/>
          </a:xfrm>
          <a:prstGeom prst="rect">
            <a:avLst/>
          </a:prstGeom>
          <a:noFill/>
        </p:spPr>
      </p:pic>
      <p:pic>
        <p:nvPicPr>
          <p:cNvPr id="4" name="Picture 2" descr="C:\Users\Борисовна\Desktop\5.jpg"/>
          <p:cNvPicPr>
            <a:picLocks noChangeAspect="1" noChangeArrowheads="1"/>
          </p:cNvPicPr>
          <p:nvPr/>
        </p:nvPicPr>
        <p:blipFill>
          <a:blip r:embed="rId3" cstate="print"/>
          <a:srcRect/>
          <a:stretch>
            <a:fillRect/>
          </a:stretch>
        </p:blipFill>
        <p:spPr bwMode="auto">
          <a:xfrm>
            <a:off x="142844" y="4714884"/>
            <a:ext cx="3286148" cy="1947347"/>
          </a:xfrm>
          <a:prstGeom prst="rect">
            <a:avLst/>
          </a:prstGeom>
          <a:noFill/>
        </p:spPr>
      </p:pic>
      <p:sp>
        <p:nvSpPr>
          <p:cNvPr id="7" name="TextBox 6"/>
          <p:cNvSpPr txBox="1"/>
          <p:nvPr/>
        </p:nvSpPr>
        <p:spPr>
          <a:xfrm>
            <a:off x="357158" y="4071942"/>
            <a:ext cx="2500298" cy="584775"/>
          </a:xfrm>
          <a:prstGeom prst="rect">
            <a:avLst/>
          </a:prstGeom>
          <a:noFill/>
        </p:spPr>
        <p:txBody>
          <a:bodyPr wrap="square" rtlCol="0">
            <a:spAutoFit/>
          </a:bodyPr>
          <a:lstStyle/>
          <a:p>
            <a:r>
              <a:rPr lang="ru-RU" sz="1600" dirty="0" smtClean="0"/>
              <a:t>А.Борисов. Судно во льдах. Яхта «Мечта»</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vinder.ru/sites/default/files/gazeta/2013/06/marshruty-polyarnyh-ekspedicii-a.jpg"/>
          <p:cNvPicPr/>
          <p:nvPr/>
        </p:nvPicPr>
        <p:blipFill>
          <a:blip r:embed="rId2"/>
          <a:srcRect/>
          <a:stretch>
            <a:fillRect/>
          </a:stretch>
        </p:blipFill>
        <p:spPr bwMode="auto">
          <a:xfrm>
            <a:off x="2571736" y="1071546"/>
            <a:ext cx="6390005" cy="5534526"/>
          </a:xfrm>
          <a:prstGeom prst="rect">
            <a:avLst/>
          </a:prstGeom>
          <a:noFill/>
          <a:ln w="9525">
            <a:noFill/>
            <a:miter lim="800000"/>
            <a:headEnd/>
            <a:tailEnd/>
          </a:ln>
        </p:spPr>
      </p:pic>
      <p:sp>
        <p:nvSpPr>
          <p:cNvPr id="3" name="Прямоугольник 2"/>
          <p:cNvSpPr/>
          <p:nvPr/>
        </p:nvSpPr>
        <p:spPr>
          <a:xfrm>
            <a:off x="142844" y="142852"/>
            <a:ext cx="8858312" cy="923330"/>
          </a:xfrm>
          <a:prstGeom prst="rect">
            <a:avLst/>
          </a:prstGeom>
        </p:spPr>
        <p:txBody>
          <a:bodyPr wrap="square">
            <a:spAutoFit/>
          </a:bodyPr>
          <a:lstStyle/>
          <a:p>
            <a:r>
              <a:rPr lang="ru-RU" dirty="0" smtClean="0"/>
              <a:t>  Экспедиция длилась четырнадцать месяцев, и за это время Борисову и его товарищам пришлось перенести немало лишений; лишь благодаря счастливой случайности они избежали грозившей им гибели.</a:t>
            </a:r>
            <a:endParaRPr lang="ru-RU" dirty="0"/>
          </a:p>
        </p:txBody>
      </p:sp>
      <p:pic>
        <p:nvPicPr>
          <p:cNvPr id="4" name="Picture 2" descr="C:\Users\Борисовна\Desktop\9.jpg"/>
          <p:cNvPicPr>
            <a:picLocks noChangeAspect="1" noChangeArrowheads="1"/>
          </p:cNvPicPr>
          <p:nvPr/>
        </p:nvPicPr>
        <p:blipFill>
          <a:blip r:embed="rId3" cstate="print"/>
          <a:srcRect/>
          <a:stretch>
            <a:fillRect/>
          </a:stretch>
        </p:blipFill>
        <p:spPr bwMode="auto">
          <a:xfrm>
            <a:off x="214282" y="1214422"/>
            <a:ext cx="2571768" cy="1952957"/>
          </a:xfrm>
          <a:prstGeom prst="rect">
            <a:avLst/>
          </a:prstGeom>
          <a:noFill/>
        </p:spPr>
      </p:pic>
      <p:pic>
        <p:nvPicPr>
          <p:cNvPr id="5" name="Рисунок 4" descr="http://belushka.ru/site/images/borisov_gallery/6.jpg"/>
          <p:cNvPicPr/>
          <p:nvPr/>
        </p:nvPicPr>
        <p:blipFill>
          <a:blip r:embed="rId4"/>
          <a:srcRect/>
          <a:stretch>
            <a:fillRect/>
          </a:stretch>
        </p:blipFill>
        <p:spPr bwMode="auto">
          <a:xfrm>
            <a:off x="214282" y="3429000"/>
            <a:ext cx="2143140" cy="31432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42844" y="142852"/>
            <a:ext cx="885831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smtClean="0">
                <a:ln>
                  <a:noFill/>
                </a:ln>
                <a:effectLst/>
                <a:ea typeface="Times New Roman" pitchFamily="18" charset="0"/>
                <a:cs typeface="Arial" pitchFamily="34" charset="0"/>
              </a:rPr>
              <a:t>  А.А. Борисов — первый живописец Арктики. Он первый в мире с кистью и палитрой работал в сложнейших условиях Заполярья</a:t>
            </a:r>
            <a:r>
              <a:rPr lang="ru-RU" sz="1600" dirty="0" smtClean="0">
                <a:ea typeface="Times New Roman" pitchFamily="18" charset="0"/>
                <a:cs typeface="Arial" pitchFamily="34" charset="0"/>
              </a:rPr>
              <a:t>.  По этому поводу сам художник впоследствии написал: </a:t>
            </a:r>
            <a:endParaRPr kumimoji="0" lang="ru-RU" sz="16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effectLst/>
                <a:ea typeface="Times New Roman" pitchFamily="18" charset="0"/>
                <a:cs typeface="Arial" pitchFamily="34" charset="0"/>
              </a:rPr>
              <a:t>«…Работать было очень трудно: приходилось обрезать кисти, делать щетину короткой, растирать краски почти немыслимо. Стужа превращает краски в густое тесто, которого кисть не берет и которое не размазывается по полотну. Со мной бывали случаи, когда во время моих «полярных» работ, что даже скипидар, единственное средство, которое могло бы сделать краски жидкими, не помогал, потому что сам начинал кристаллизоваться на этом адском холоду. У меня есть этюды, которые я писал на морозе в 28,8 С, 3-4 этюда при 37,5 С. При этом кисть приходилось держать в кулаке, прикрытом рукавом малицы, и изо всех сил прижимать к полотну, нанося на него краски. Кисть трещит, ломается, коченеющие руки отказываются служить…».</a:t>
            </a:r>
            <a:endParaRPr kumimoji="0" lang="ru-RU" sz="1600" b="1" i="1" u="none" strike="noStrike" cap="none" normalizeH="0" baseline="0" dirty="0" smtClean="0">
              <a:ln>
                <a:noFill/>
              </a:ln>
              <a:effectLst/>
              <a:cs typeface="Arial" pitchFamily="34" charset="0"/>
            </a:endParaRPr>
          </a:p>
        </p:txBody>
      </p:sp>
      <p:pic>
        <p:nvPicPr>
          <p:cNvPr id="3" name="Picture 3" descr="C:\Users\Борисовна\Desktop\0.jpg"/>
          <p:cNvPicPr>
            <a:picLocks noChangeAspect="1" noChangeArrowheads="1"/>
          </p:cNvPicPr>
          <p:nvPr/>
        </p:nvPicPr>
        <p:blipFill>
          <a:blip r:embed="rId2" cstate="print"/>
          <a:srcRect/>
          <a:stretch>
            <a:fillRect/>
          </a:stretch>
        </p:blipFill>
        <p:spPr bwMode="auto">
          <a:xfrm>
            <a:off x="4572000" y="3071810"/>
            <a:ext cx="4331280" cy="3143272"/>
          </a:xfrm>
          <a:prstGeom prst="rect">
            <a:avLst/>
          </a:prstGeom>
          <a:noFill/>
        </p:spPr>
      </p:pic>
      <p:sp>
        <p:nvSpPr>
          <p:cNvPr id="4" name="Прямоугольник 3"/>
          <p:cNvSpPr/>
          <p:nvPr/>
        </p:nvSpPr>
        <p:spPr>
          <a:xfrm>
            <a:off x="4572000" y="6286520"/>
            <a:ext cx="4572000" cy="338554"/>
          </a:xfrm>
          <a:prstGeom prst="rect">
            <a:avLst/>
          </a:prstGeom>
        </p:spPr>
        <p:txBody>
          <a:bodyPr wrap="square">
            <a:spAutoFit/>
          </a:bodyPr>
          <a:lstStyle/>
          <a:p>
            <a:r>
              <a:rPr lang="ru-RU" sz="1600" dirty="0" smtClean="0"/>
              <a:t>А.А.Борисов в своей мастерской на Новой Земле</a:t>
            </a:r>
            <a:endParaRPr lang="ru-RU" sz="1600" dirty="0"/>
          </a:p>
        </p:txBody>
      </p:sp>
      <p:pic>
        <p:nvPicPr>
          <p:cNvPr id="6" name="Рисунок 5" descr="Александр Борисов картина Айсберг в Карском море пейзаж масло">
            <a:hlinkClick r:id="rId3"/>
          </p:cNvPr>
          <p:cNvPicPr/>
          <p:nvPr/>
        </p:nvPicPr>
        <p:blipFill>
          <a:blip r:embed="rId4"/>
          <a:srcRect/>
          <a:stretch>
            <a:fillRect/>
          </a:stretch>
        </p:blipFill>
        <p:spPr bwMode="auto">
          <a:xfrm>
            <a:off x="214282" y="3286124"/>
            <a:ext cx="4214842" cy="2857520"/>
          </a:xfrm>
          <a:prstGeom prst="rect">
            <a:avLst/>
          </a:prstGeom>
          <a:noFill/>
          <a:ln w="9525">
            <a:noFill/>
            <a:miter lim="800000"/>
            <a:headEnd/>
            <a:tailEnd/>
          </a:ln>
        </p:spPr>
      </p:pic>
      <p:sp>
        <p:nvSpPr>
          <p:cNvPr id="7" name="Прямоугольник 6"/>
          <p:cNvSpPr/>
          <p:nvPr/>
        </p:nvSpPr>
        <p:spPr>
          <a:xfrm>
            <a:off x="428596" y="6286520"/>
            <a:ext cx="3953711" cy="338554"/>
          </a:xfrm>
          <a:prstGeom prst="rect">
            <a:avLst/>
          </a:prstGeom>
        </p:spPr>
        <p:txBody>
          <a:bodyPr wrap="none">
            <a:spAutoFit/>
          </a:bodyPr>
          <a:lstStyle/>
          <a:p>
            <a:r>
              <a:rPr lang="ru-RU" sz="1600" dirty="0" smtClean="0"/>
              <a:t>А.Борисов. Айсберг в Карском море. 1901г</a:t>
            </a:r>
            <a:endParaRPr lang="ru-RU"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537</TotalTime>
  <Words>1202</Words>
  <Application>Microsoft Office PowerPoint</Application>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Борисов Александр Алексеевич  художник севера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dc:creator>
  <cp:lastModifiedBy>Мамусик</cp:lastModifiedBy>
  <cp:revision>61</cp:revision>
  <dcterms:created xsi:type="dcterms:W3CDTF">2014-02-05T00:42:44Z</dcterms:created>
  <dcterms:modified xsi:type="dcterms:W3CDTF">2016-12-04T23:43:27Z</dcterms:modified>
</cp:coreProperties>
</file>