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82" r:id="rId2"/>
  </p:sldMasterIdLst>
  <p:notesMasterIdLst>
    <p:notesMasterId r:id="rId23"/>
  </p:notesMasterIdLst>
  <p:sldIdLst>
    <p:sldId id="256" r:id="rId3"/>
    <p:sldId id="258" r:id="rId4"/>
    <p:sldId id="276" r:id="rId5"/>
    <p:sldId id="278" r:id="rId6"/>
    <p:sldId id="280" r:id="rId7"/>
    <p:sldId id="305" r:id="rId8"/>
    <p:sldId id="306" r:id="rId9"/>
    <p:sldId id="286" r:id="rId10"/>
    <p:sldId id="288" r:id="rId11"/>
    <p:sldId id="307" r:id="rId12"/>
    <p:sldId id="309" r:id="rId13"/>
    <p:sldId id="302" r:id="rId14"/>
    <p:sldId id="268" r:id="rId15"/>
    <p:sldId id="310" r:id="rId16"/>
    <p:sldId id="262" r:id="rId17"/>
    <p:sldId id="264" r:id="rId18"/>
    <p:sldId id="263" r:id="rId19"/>
    <p:sldId id="265" r:id="rId20"/>
    <p:sldId id="273" r:id="rId21"/>
    <p:sldId id="274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91" y="-1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A478FA-3CD4-4ECF-A27F-FBD6A2ACA774}" type="doc">
      <dgm:prSet loTypeId="urn:microsoft.com/office/officeart/2005/8/layout/default#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B38DD32-7A0D-44DC-9973-D25A838F9184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ru-RU" sz="2400" b="1" u="sng" dirty="0"/>
            <a:t>Объект исследования</a:t>
          </a:r>
          <a:r>
            <a:rPr lang="ru-RU" sz="2400" dirty="0"/>
            <a:t> - система, процесс или явление, порождающие проблемную ситуацию – </a:t>
          </a:r>
          <a:r>
            <a:rPr lang="ru-RU" sz="2400" dirty="0" smtClean="0"/>
            <a:t>то, </a:t>
          </a:r>
          <a:r>
            <a:rPr lang="ru-RU" sz="2400" dirty="0"/>
            <a:t>что требует изучения (исследования). </a:t>
          </a:r>
        </a:p>
      </dgm:t>
    </dgm:pt>
    <dgm:pt modelId="{8880D6CF-04B5-44A0-928E-5E3950FC9DEB}" type="parTrans" cxnId="{B5FF81C3-44B4-4673-8D38-41E3F5AAB76F}">
      <dgm:prSet/>
      <dgm:spPr/>
      <dgm:t>
        <a:bodyPr/>
        <a:lstStyle/>
        <a:p>
          <a:endParaRPr lang="ru-RU" sz="2000"/>
        </a:p>
      </dgm:t>
    </dgm:pt>
    <dgm:pt modelId="{02D42FFE-3834-4CC1-842E-6A835D8B9A0A}" type="sibTrans" cxnId="{B5FF81C3-44B4-4673-8D38-41E3F5AAB76F}">
      <dgm:prSet/>
      <dgm:spPr/>
      <dgm:t>
        <a:bodyPr/>
        <a:lstStyle/>
        <a:p>
          <a:endParaRPr lang="ru-RU" sz="2000"/>
        </a:p>
      </dgm:t>
    </dgm:pt>
    <dgm:pt modelId="{1D77E485-3919-4B94-B02D-FC79AB611AAB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ru-RU" sz="2000" b="1" u="sng" dirty="0"/>
            <a:t>Предмет исследования</a:t>
          </a:r>
          <a:r>
            <a:rPr lang="ru-RU" sz="2000" dirty="0"/>
            <a:t> — это особая проблема, отдельные стороны объекта, его свойства и особенности, которые, не выходя за рамки исследуемого объекта, будут исследованы в работе</a:t>
          </a:r>
          <a:r>
            <a:rPr lang="ru-RU" sz="2000" dirty="0" smtClean="0"/>
            <a:t>. Именно предмет исследования порождает тему работы.</a:t>
          </a:r>
          <a:endParaRPr lang="ru-RU" sz="2000" dirty="0"/>
        </a:p>
        <a:p>
          <a:pPr algn="l"/>
          <a:r>
            <a:rPr lang="ru-RU" sz="2000" dirty="0"/>
            <a:t>Обычно </a:t>
          </a:r>
          <a:r>
            <a:rPr lang="ru-RU" sz="2000" b="1" dirty="0"/>
            <a:t>название предмета исследования</a:t>
          </a:r>
          <a:r>
            <a:rPr lang="ru-RU" sz="2000" dirty="0"/>
            <a:t> содержится в ответе на вопрос: что изучается?</a:t>
          </a:r>
        </a:p>
      </dgm:t>
    </dgm:pt>
    <dgm:pt modelId="{F93D6A85-A418-4ADE-BABF-100BF071BA08}" type="parTrans" cxnId="{9357C4D1-1168-4440-8209-D1DED716B489}">
      <dgm:prSet/>
      <dgm:spPr/>
      <dgm:t>
        <a:bodyPr/>
        <a:lstStyle/>
        <a:p>
          <a:endParaRPr lang="ru-RU" sz="2000"/>
        </a:p>
      </dgm:t>
    </dgm:pt>
    <dgm:pt modelId="{25DB60C9-EE7A-4F06-B9DC-F6FDB5A49DB6}" type="sibTrans" cxnId="{9357C4D1-1168-4440-8209-D1DED716B489}">
      <dgm:prSet/>
      <dgm:spPr/>
      <dgm:t>
        <a:bodyPr/>
        <a:lstStyle/>
        <a:p>
          <a:endParaRPr lang="ru-RU" sz="2000"/>
        </a:p>
      </dgm:t>
    </dgm:pt>
    <dgm:pt modelId="{609A23F4-4B85-4DDB-9359-BC13B55534DD}" type="pres">
      <dgm:prSet presAssocID="{EFA478FA-3CD4-4ECF-A27F-FBD6A2ACA77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917A1D-D1C0-4313-901A-0751086207D4}" type="pres">
      <dgm:prSet presAssocID="{7B38DD32-7A0D-44DC-9973-D25A838F9184}" presName="node" presStyleLbl="node1" presStyleIdx="0" presStyleCnt="2" custScaleY="83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4A7EBD-0ED6-40A2-A5A4-77679B860E41}" type="pres">
      <dgm:prSet presAssocID="{02D42FFE-3834-4CC1-842E-6A835D8B9A0A}" presName="sibTrans" presStyleCnt="0"/>
      <dgm:spPr/>
    </dgm:pt>
    <dgm:pt modelId="{D3F6DF29-4DC9-4B79-8A92-65C9F8F0BC99}" type="pres">
      <dgm:prSet presAssocID="{1D77E485-3919-4B94-B02D-FC79AB611AAB}" presName="node" presStyleLbl="node1" presStyleIdx="1" presStyleCnt="2" custScaleY="107153" custLinFactNeighborX="12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57C4D1-1168-4440-8209-D1DED716B489}" srcId="{EFA478FA-3CD4-4ECF-A27F-FBD6A2ACA774}" destId="{1D77E485-3919-4B94-B02D-FC79AB611AAB}" srcOrd="1" destOrd="0" parTransId="{F93D6A85-A418-4ADE-BABF-100BF071BA08}" sibTransId="{25DB60C9-EE7A-4F06-B9DC-F6FDB5A49DB6}"/>
    <dgm:cxn modelId="{CF0C584C-952F-4ED8-9BE7-5F5C98E41C7D}" type="presOf" srcId="{1D77E485-3919-4B94-B02D-FC79AB611AAB}" destId="{D3F6DF29-4DC9-4B79-8A92-65C9F8F0BC99}" srcOrd="0" destOrd="0" presId="urn:microsoft.com/office/officeart/2005/8/layout/default#1"/>
    <dgm:cxn modelId="{B5FF81C3-44B4-4673-8D38-41E3F5AAB76F}" srcId="{EFA478FA-3CD4-4ECF-A27F-FBD6A2ACA774}" destId="{7B38DD32-7A0D-44DC-9973-D25A838F9184}" srcOrd="0" destOrd="0" parTransId="{8880D6CF-04B5-44A0-928E-5E3950FC9DEB}" sibTransId="{02D42FFE-3834-4CC1-842E-6A835D8B9A0A}"/>
    <dgm:cxn modelId="{D2A990BE-E96D-4943-89EA-B4E005C5E872}" type="presOf" srcId="{7B38DD32-7A0D-44DC-9973-D25A838F9184}" destId="{86917A1D-D1C0-4313-901A-0751086207D4}" srcOrd="0" destOrd="0" presId="urn:microsoft.com/office/officeart/2005/8/layout/default#1"/>
    <dgm:cxn modelId="{D201E1C3-2C46-42A0-812A-4996FCE27533}" type="presOf" srcId="{EFA478FA-3CD4-4ECF-A27F-FBD6A2ACA774}" destId="{609A23F4-4B85-4DDB-9359-BC13B55534DD}" srcOrd="0" destOrd="0" presId="urn:microsoft.com/office/officeart/2005/8/layout/default#1"/>
    <dgm:cxn modelId="{EBD3925B-C198-48FF-8537-B6B6AFB78330}" type="presParOf" srcId="{609A23F4-4B85-4DDB-9359-BC13B55534DD}" destId="{86917A1D-D1C0-4313-901A-0751086207D4}" srcOrd="0" destOrd="0" presId="urn:microsoft.com/office/officeart/2005/8/layout/default#1"/>
    <dgm:cxn modelId="{8C55F752-33EE-4B01-931B-50A56034A694}" type="presParOf" srcId="{609A23F4-4B85-4DDB-9359-BC13B55534DD}" destId="{E44A7EBD-0ED6-40A2-A5A4-77679B860E41}" srcOrd="1" destOrd="0" presId="urn:microsoft.com/office/officeart/2005/8/layout/default#1"/>
    <dgm:cxn modelId="{5EBD7EB2-35DA-4CCA-A382-0CDAB09F019D}" type="presParOf" srcId="{609A23F4-4B85-4DDB-9359-BC13B55534DD}" destId="{D3F6DF29-4DC9-4B79-8A92-65C9F8F0BC99}" srcOrd="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C30843-5602-4A84-BC05-B0E1948E8DA2}" type="doc">
      <dgm:prSet loTypeId="urn:microsoft.com/office/officeart/2005/8/layout/target1" loCatId="relationship" qsTypeId="urn:microsoft.com/office/officeart/2005/8/quickstyle/simple5" qsCatId="simple" csTypeId="urn:microsoft.com/office/officeart/2005/8/colors/colorful4" csCatId="colorful" phldr="1"/>
      <dgm:spPr/>
    </dgm:pt>
    <dgm:pt modelId="{6C5D2570-C7FD-4E62-B237-D1F5B34DC663}">
      <dgm:prSet phldrT="[Текст]" custT="1"/>
      <dgm:spPr/>
      <dgm:t>
        <a:bodyPr/>
        <a:lstStyle/>
        <a:p>
          <a:r>
            <a:rPr lang="ru-RU" sz="2400" b="1" dirty="0"/>
            <a:t>Предмет</a:t>
          </a:r>
        </a:p>
      </dgm:t>
    </dgm:pt>
    <dgm:pt modelId="{9B14F594-5885-41A1-8378-60CEBD692870}" type="parTrans" cxnId="{2C253CEF-0CEF-4B49-A042-17CD92C5EBB2}">
      <dgm:prSet/>
      <dgm:spPr/>
      <dgm:t>
        <a:bodyPr/>
        <a:lstStyle/>
        <a:p>
          <a:endParaRPr lang="ru-RU"/>
        </a:p>
      </dgm:t>
    </dgm:pt>
    <dgm:pt modelId="{A93BA7BE-3CD2-4CC8-A0A1-27C184C7F55C}" type="sibTrans" cxnId="{2C253CEF-0CEF-4B49-A042-17CD92C5EBB2}">
      <dgm:prSet/>
      <dgm:spPr/>
      <dgm:t>
        <a:bodyPr/>
        <a:lstStyle/>
        <a:p>
          <a:endParaRPr lang="ru-RU"/>
        </a:p>
      </dgm:t>
    </dgm:pt>
    <dgm:pt modelId="{7802E264-B41C-44CF-A2A4-4A85A603D8B2}">
      <dgm:prSet phldrT="[Текст]" custT="1"/>
      <dgm:spPr/>
      <dgm:t>
        <a:bodyPr/>
        <a:lstStyle/>
        <a:p>
          <a:r>
            <a:rPr lang="ru-RU" sz="2400" b="1" dirty="0"/>
            <a:t>Объект</a:t>
          </a:r>
        </a:p>
      </dgm:t>
    </dgm:pt>
    <dgm:pt modelId="{B841FE1C-9514-4114-9162-71AC1E072F9E}" type="parTrans" cxnId="{A4C243FC-87AF-40C0-964B-CA3F3516EA08}">
      <dgm:prSet/>
      <dgm:spPr/>
      <dgm:t>
        <a:bodyPr/>
        <a:lstStyle/>
        <a:p>
          <a:endParaRPr lang="ru-RU"/>
        </a:p>
      </dgm:t>
    </dgm:pt>
    <dgm:pt modelId="{F456A275-F430-4B75-BB1D-BBC6802CDC52}" type="sibTrans" cxnId="{A4C243FC-87AF-40C0-964B-CA3F3516EA08}">
      <dgm:prSet/>
      <dgm:spPr/>
      <dgm:t>
        <a:bodyPr/>
        <a:lstStyle/>
        <a:p>
          <a:endParaRPr lang="ru-RU"/>
        </a:p>
      </dgm:t>
    </dgm:pt>
    <dgm:pt modelId="{9FB1A293-8373-43A8-971D-67949DD70AF7}" type="pres">
      <dgm:prSet presAssocID="{1AC30843-5602-4A84-BC05-B0E1948E8DA2}" presName="composite" presStyleCnt="0">
        <dgm:presLayoutVars>
          <dgm:chMax val="5"/>
          <dgm:dir/>
          <dgm:resizeHandles val="exact"/>
        </dgm:presLayoutVars>
      </dgm:prSet>
      <dgm:spPr/>
    </dgm:pt>
    <dgm:pt modelId="{BE20F522-A1B3-4BAF-9C6A-B7887B1435DD}" type="pres">
      <dgm:prSet presAssocID="{6C5D2570-C7FD-4E62-B237-D1F5B34DC663}" presName="circle1" presStyleLbl="lnNode1" presStyleIdx="0" presStyleCnt="2"/>
      <dgm:spPr/>
    </dgm:pt>
    <dgm:pt modelId="{E89EFDFE-7E6A-4227-A4D3-E0437118E90B}" type="pres">
      <dgm:prSet presAssocID="{6C5D2570-C7FD-4E62-B237-D1F5B34DC663}" presName="text1" presStyleLbl="revTx" presStyleIdx="0" presStyleCnt="2" custScaleX="169313" custLinFactNeighborX="212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51630A-86C4-49AE-9340-653D79AF56B6}" type="pres">
      <dgm:prSet presAssocID="{6C5D2570-C7FD-4E62-B237-D1F5B34DC663}" presName="line1" presStyleLbl="callout" presStyleIdx="0" presStyleCnt="4"/>
      <dgm:spPr/>
    </dgm:pt>
    <dgm:pt modelId="{FFFF0752-FAF4-4ED2-BA55-42EAE34BCA15}" type="pres">
      <dgm:prSet presAssocID="{6C5D2570-C7FD-4E62-B237-D1F5B34DC663}" presName="d1" presStyleLbl="callout" presStyleIdx="1" presStyleCnt="4"/>
      <dgm:spPr/>
    </dgm:pt>
    <dgm:pt modelId="{5E71A00B-E96A-45BF-8055-305421C16A4C}" type="pres">
      <dgm:prSet presAssocID="{7802E264-B41C-44CF-A2A4-4A85A603D8B2}" presName="circle2" presStyleLbl="lnNode1" presStyleIdx="1" presStyleCnt="2" custLinFactNeighborX="-880" custLinFactNeighborY="9243"/>
      <dgm:spPr/>
    </dgm:pt>
    <dgm:pt modelId="{8FE5EEF4-E8D5-4551-BDDB-CA78BC975502}" type="pres">
      <dgm:prSet presAssocID="{7802E264-B41C-44CF-A2A4-4A85A603D8B2}" presName="text2" presStyleLbl="revTx" presStyleIdx="1" presStyleCnt="2" custScaleX="193828" custLinFactNeighborX="42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D14D40-874C-4658-8C5C-28F437BB2053}" type="pres">
      <dgm:prSet presAssocID="{7802E264-B41C-44CF-A2A4-4A85A603D8B2}" presName="line2" presStyleLbl="callout" presStyleIdx="2" presStyleCnt="4"/>
      <dgm:spPr/>
    </dgm:pt>
    <dgm:pt modelId="{2D2433C5-3AA6-45C8-8470-5BA7A891E883}" type="pres">
      <dgm:prSet presAssocID="{7802E264-B41C-44CF-A2A4-4A85A603D8B2}" presName="d2" presStyleLbl="callout" presStyleIdx="3" presStyleCnt="4"/>
      <dgm:spPr/>
    </dgm:pt>
  </dgm:ptLst>
  <dgm:cxnLst>
    <dgm:cxn modelId="{A4C243FC-87AF-40C0-964B-CA3F3516EA08}" srcId="{1AC30843-5602-4A84-BC05-B0E1948E8DA2}" destId="{7802E264-B41C-44CF-A2A4-4A85A603D8B2}" srcOrd="1" destOrd="0" parTransId="{B841FE1C-9514-4114-9162-71AC1E072F9E}" sibTransId="{F456A275-F430-4B75-BB1D-BBC6802CDC52}"/>
    <dgm:cxn modelId="{7EADFBB4-DE33-4766-A60F-C0105FA37366}" type="presOf" srcId="{7802E264-B41C-44CF-A2A4-4A85A603D8B2}" destId="{8FE5EEF4-E8D5-4551-BDDB-CA78BC975502}" srcOrd="0" destOrd="0" presId="urn:microsoft.com/office/officeart/2005/8/layout/target1"/>
    <dgm:cxn modelId="{2C253CEF-0CEF-4B49-A042-17CD92C5EBB2}" srcId="{1AC30843-5602-4A84-BC05-B0E1948E8DA2}" destId="{6C5D2570-C7FD-4E62-B237-D1F5B34DC663}" srcOrd="0" destOrd="0" parTransId="{9B14F594-5885-41A1-8378-60CEBD692870}" sibTransId="{A93BA7BE-3CD2-4CC8-A0A1-27C184C7F55C}"/>
    <dgm:cxn modelId="{34BFFAB8-CB9C-4F6F-95DD-1F072CC7E406}" type="presOf" srcId="{6C5D2570-C7FD-4E62-B237-D1F5B34DC663}" destId="{E89EFDFE-7E6A-4227-A4D3-E0437118E90B}" srcOrd="0" destOrd="0" presId="urn:microsoft.com/office/officeart/2005/8/layout/target1"/>
    <dgm:cxn modelId="{9B743368-D966-4897-BB90-C948B0B0361F}" type="presOf" srcId="{1AC30843-5602-4A84-BC05-B0E1948E8DA2}" destId="{9FB1A293-8373-43A8-971D-67949DD70AF7}" srcOrd="0" destOrd="0" presId="urn:microsoft.com/office/officeart/2005/8/layout/target1"/>
    <dgm:cxn modelId="{A6EB65B3-FB40-4487-AF22-FA213FC79F6C}" type="presParOf" srcId="{9FB1A293-8373-43A8-971D-67949DD70AF7}" destId="{BE20F522-A1B3-4BAF-9C6A-B7887B1435DD}" srcOrd="0" destOrd="0" presId="urn:microsoft.com/office/officeart/2005/8/layout/target1"/>
    <dgm:cxn modelId="{3252314E-C0AC-4F27-B0E9-5331A65B3D2F}" type="presParOf" srcId="{9FB1A293-8373-43A8-971D-67949DD70AF7}" destId="{E89EFDFE-7E6A-4227-A4D3-E0437118E90B}" srcOrd="1" destOrd="0" presId="urn:microsoft.com/office/officeart/2005/8/layout/target1"/>
    <dgm:cxn modelId="{1704DA42-7249-4144-9945-A025FD36D9FB}" type="presParOf" srcId="{9FB1A293-8373-43A8-971D-67949DD70AF7}" destId="{3E51630A-86C4-49AE-9340-653D79AF56B6}" srcOrd="2" destOrd="0" presId="urn:microsoft.com/office/officeart/2005/8/layout/target1"/>
    <dgm:cxn modelId="{CDE27ED2-FBB2-43F4-B015-5CF0FEE52690}" type="presParOf" srcId="{9FB1A293-8373-43A8-971D-67949DD70AF7}" destId="{FFFF0752-FAF4-4ED2-BA55-42EAE34BCA15}" srcOrd="3" destOrd="0" presId="urn:microsoft.com/office/officeart/2005/8/layout/target1"/>
    <dgm:cxn modelId="{43820C3D-57E2-4C0F-912C-CF710A95FD65}" type="presParOf" srcId="{9FB1A293-8373-43A8-971D-67949DD70AF7}" destId="{5E71A00B-E96A-45BF-8055-305421C16A4C}" srcOrd="4" destOrd="0" presId="urn:microsoft.com/office/officeart/2005/8/layout/target1"/>
    <dgm:cxn modelId="{F62ECCA4-ED18-41EF-852D-72BC6A82BE6E}" type="presParOf" srcId="{9FB1A293-8373-43A8-971D-67949DD70AF7}" destId="{8FE5EEF4-E8D5-4551-BDDB-CA78BC975502}" srcOrd="5" destOrd="0" presId="urn:microsoft.com/office/officeart/2005/8/layout/target1"/>
    <dgm:cxn modelId="{96D388BE-6BE7-4354-985A-F531FF778A91}" type="presParOf" srcId="{9FB1A293-8373-43A8-971D-67949DD70AF7}" destId="{0DD14D40-874C-4658-8C5C-28F437BB2053}" srcOrd="6" destOrd="0" presId="urn:microsoft.com/office/officeart/2005/8/layout/target1"/>
    <dgm:cxn modelId="{0148F83E-EE1A-4388-8194-C0385BDD87B4}" type="presParOf" srcId="{9FB1A293-8373-43A8-971D-67949DD70AF7}" destId="{2D2433C5-3AA6-45C8-8470-5BA7A891E883}" srcOrd="7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DD6920-945C-472C-8EE8-BDFED5DA80B9}" type="doc">
      <dgm:prSet loTypeId="urn:microsoft.com/office/officeart/2005/8/layout/hList6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40AA230-5536-4F05-8091-8B48FCFF30DC}">
      <dgm:prSet phldrT="[Текст]"/>
      <dgm:spPr/>
      <dgm:t>
        <a:bodyPr/>
        <a:lstStyle/>
        <a:p>
          <a:r>
            <a:rPr lang="ru-RU" b="1" dirty="0">
              <a:latin typeface="Arial" panose="020B0604020202020204" pitchFamily="34" charset="0"/>
              <a:cs typeface="Arial" panose="020B0604020202020204" pitchFamily="34" charset="0"/>
            </a:rPr>
            <a:t>Описательные </a:t>
          </a:r>
        </a:p>
      </dgm:t>
    </dgm:pt>
    <dgm:pt modelId="{10516149-857E-494C-A609-6FF84D94A740}" type="parTrans" cxnId="{4C2C4F60-E39F-4CA3-9AB4-102B8EF18607}">
      <dgm:prSet/>
      <dgm:spPr/>
      <dgm:t>
        <a:bodyPr/>
        <a:lstStyle/>
        <a:p>
          <a:endParaRPr lang="ru-RU"/>
        </a:p>
      </dgm:t>
    </dgm:pt>
    <dgm:pt modelId="{B76D9D10-BE3B-4A7A-83ED-A99766025736}" type="sibTrans" cxnId="{4C2C4F60-E39F-4CA3-9AB4-102B8EF18607}">
      <dgm:prSet/>
      <dgm:spPr/>
      <dgm:t>
        <a:bodyPr/>
        <a:lstStyle/>
        <a:p>
          <a:endParaRPr lang="ru-RU"/>
        </a:p>
      </dgm:t>
    </dgm:pt>
    <dgm:pt modelId="{B69EFEE6-D91C-4E1B-A026-E53D9466B204}">
      <dgm:prSet phldrT="[Текст]"/>
      <dgm:spPr/>
      <dgm:t>
        <a:bodyPr/>
        <a:lstStyle/>
        <a:p>
          <a:r>
            <a:rPr lang="ru-RU" b="1" dirty="0">
              <a:latin typeface="Arial" panose="020B0604020202020204" pitchFamily="34" charset="0"/>
              <a:cs typeface="Arial" panose="020B0604020202020204" pitchFamily="34" charset="0"/>
            </a:rPr>
            <a:t>Объяснительные</a:t>
          </a:r>
        </a:p>
      </dgm:t>
    </dgm:pt>
    <dgm:pt modelId="{AE36EC10-516D-4217-A859-9994986CE114}" type="parTrans" cxnId="{58D7AFEB-6530-4ED0-873A-BBC822B34A2A}">
      <dgm:prSet/>
      <dgm:spPr/>
      <dgm:t>
        <a:bodyPr/>
        <a:lstStyle/>
        <a:p>
          <a:endParaRPr lang="ru-RU"/>
        </a:p>
      </dgm:t>
    </dgm:pt>
    <dgm:pt modelId="{FB446664-8A7E-4B5B-ADF7-0BE01F51F494}" type="sibTrans" cxnId="{58D7AFEB-6530-4ED0-873A-BBC822B34A2A}">
      <dgm:prSet/>
      <dgm:spPr/>
      <dgm:t>
        <a:bodyPr/>
        <a:lstStyle/>
        <a:p>
          <a:endParaRPr lang="ru-RU"/>
        </a:p>
      </dgm:t>
    </dgm:pt>
    <dgm:pt modelId="{2365F00B-C18F-4679-A039-EE2CF9020CD3}">
      <dgm:prSet phldrT="[Текст]"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взаимосвязь двух признаков как причинно-следственная </a:t>
          </a:r>
        </a:p>
      </dgm:t>
    </dgm:pt>
    <dgm:pt modelId="{8B4E307A-943E-4566-BEE2-1B75EFB00415}" type="parTrans" cxnId="{3B7B854F-0D93-4E1D-828D-EE12CBEF4E13}">
      <dgm:prSet/>
      <dgm:spPr/>
      <dgm:t>
        <a:bodyPr/>
        <a:lstStyle/>
        <a:p>
          <a:endParaRPr lang="ru-RU"/>
        </a:p>
      </dgm:t>
    </dgm:pt>
    <dgm:pt modelId="{BC3FAA87-6D19-4DB5-AAAA-38F4A41C0C29}" type="sibTrans" cxnId="{3B7B854F-0D93-4E1D-828D-EE12CBEF4E13}">
      <dgm:prSet/>
      <dgm:spPr/>
      <dgm:t>
        <a:bodyPr/>
        <a:lstStyle/>
        <a:p>
          <a:endParaRPr lang="ru-RU"/>
        </a:p>
      </dgm:t>
    </dgm:pt>
    <dgm:pt modelId="{4AF61C03-8BC7-45B3-83E7-216E83E40AFC}">
      <dgm:prSet phldrT="[Текст]"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фиксирующие определенную взаимосвязь двух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признаков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72F735-C022-4725-BE0E-8492B8FC905F}" type="sibTrans" cxnId="{D33BFF9D-0587-41F1-9EC5-4246A517006C}">
      <dgm:prSet/>
      <dgm:spPr/>
      <dgm:t>
        <a:bodyPr/>
        <a:lstStyle/>
        <a:p>
          <a:endParaRPr lang="ru-RU"/>
        </a:p>
      </dgm:t>
    </dgm:pt>
    <dgm:pt modelId="{95D2103E-A2C9-4DEE-A1E8-CAC8C35117D8}" type="parTrans" cxnId="{D33BFF9D-0587-41F1-9EC5-4246A517006C}">
      <dgm:prSet/>
      <dgm:spPr/>
      <dgm:t>
        <a:bodyPr/>
        <a:lstStyle/>
        <a:p>
          <a:endParaRPr lang="ru-RU"/>
        </a:p>
      </dgm:t>
    </dgm:pt>
    <dgm:pt modelId="{77548310-AEA1-40A4-B292-E809496FEE08}">
      <dgm:prSet phldrT="[Текст]"/>
      <dgm:spPr/>
      <dgm:t>
        <a:bodyPr/>
        <a:lstStyle/>
        <a:p>
          <a:r>
            <a:rPr lang="ru-RU" i="1" dirty="0" smtClean="0">
              <a:latin typeface="Arial" panose="020B0604020202020204" pitchFamily="34" charset="0"/>
              <a:cs typeface="Arial" panose="020B0604020202020204" pitchFamily="34" charset="0"/>
            </a:rPr>
            <a:t>«Компоненты «</a:t>
          </a:r>
          <a:r>
            <a:rPr lang="ru-RU" b="0" i="0" dirty="0" smtClean="0">
              <a:latin typeface="Arial" panose="020B0604020202020204" pitchFamily="34" charset="0"/>
              <a:cs typeface="Arial" panose="020B0604020202020204" pitchFamily="34" charset="0"/>
            </a:rPr>
            <a:t>пищевого статуса» помогут спортсменам и тренерам создать оптимальные условия для достижения стабильных результатов спортсменов во время их подготовки в предсоревновательный период</a:t>
          </a:r>
          <a:r>
            <a:rPr lang="ru-RU" i="1" dirty="0" smtClean="0">
              <a:latin typeface="Arial" panose="020B0604020202020204" pitchFamily="34" charset="0"/>
              <a:cs typeface="Arial" panose="020B0604020202020204" pitchFamily="34" charset="0"/>
            </a:rPr>
            <a:t>».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84BABC-3633-4AC9-BD57-8E18DCA51C7E}" type="parTrans" cxnId="{0793794A-8D1B-45E8-805A-7835211659B4}">
      <dgm:prSet/>
      <dgm:spPr/>
      <dgm:t>
        <a:bodyPr/>
        <a:lstStyle/>
        <a:p>
          <a:endParaRPr lang="ru-RU"/>
        </a:p>
      </dgm:t>
    </dgm:pt>
    <dgm:pt modelId="{8F0884C4-215E-4D94-BB37-2A48345CBCC6}" type="sibTrans" cxnId="{0793794A-8D1B-45E8-805A-7835211659B4}">
      <dgm:prSet/>
      <dgm:spPr/>
      <dgm:t>
        <a:bodyPr/>
        <a:lstStyle/>
        <a:p>
          <a:endParaRPr lang="ru-RU"/>
        </a:p>
      </dgm:t>
    </dgm:pt>
    <dgm:pt modelId="{1CBA73FA-07C0-4928-B938-B966FA67E14C}">
      <dgm:prSet phldrT="[Текст]"/>
      <dgm:spPr/>
      <dgm:t>
        <a:bodyPr/>
        <a:lstStyle/>
        <a:p>
          <a:r>
            <a:rPr lang="ru-RU" i="1" dirty="0" smtClean="0">
              <a:latin typeface="Arial" panose="020B0604020202020204" pitchFamily="34" charset="0"/>
              <a:cs typeface="Arial" panose="020B0604020202020204" pitchFamily="34" charset="0"/>
            </a:rPr>
            <a:t>«Введение системы питания поможет улучшить качество подготовки спортсменов, потому что будет осуществлен контроль и коррекция сбалансированного питания».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A2536-BE2D-47A3-8C6F-890D2CB8C1F8}" type="parTrans" cxnId="{47BAD223-0BF4-40CB-8A04-5BCA27D56C1D}">
      <dgm:prSet/>
      <dgm:spPr/>
      <dgm:t>
        <a:bodyPr/>
        <a:lstStyle/>
        <a:p>
          <a:endParaRPr lang="ru-RU"/>
        </a:p>
      </dgm:t>
    </dgm:pt>
    <dgm:pt modelId="{C3ADD468-8CD4-4F8D-8532-83998A555A3F}" type="sibTrans" cxnId="{47BAD223-0BF4-40CB-8A04-5BCA27D56C1D}">
      <dgm:prSet/>
      <dgm:spPr/>
      <dgm:t>
        <a:bodyPr/>
        <a:lstStyle/>
        <a:p>
          <a:endParaRPr lang="ru-RU"/>
        </a:p>
      </dgm:t>
    </dgm:pt>
    <dgm:pt modelId="{3B11DA11-7598-4B81-A06F-97EA84CB09AA}" type="pres">
      <dgm:prSet presAssocID="{49DD6920-945C-472C-8EE8-BDFED5DA80B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80D346D-5E6B-405A-A198-A469D58A58E8}" type="pres">
      <dgm:prSet presAssocID="{740AA230-5536-4F05-8091-8B48FCFF30D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00C37C-E470-493C-A7B8-8E68674D5956}" type="pres">
      <dgm:prSet presAssocID="{B76D9D10-BE3B-4A7A-83ED-A99766025736}" presName="sibTrans" presStyleCnt="0"/>
      <dgm:spPr/>
    </dgm:pt>
    <dgm:pt modelId="{C45D9074-6F03-43B7-A1EE-57318DAD7DF9}" type="pres">
      <dgm:prSet presAssocID="{B69EFEE6-D91C-4E1B-A026-E53D9466B20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561DFA-2335-47CB-A5A1-D4C8109CBEBF}" type="presOf" srcId="{2365F00B-C18F-4679-A039-EE2CF9020CD3}" destId="{C45D9074-6F03-43B7-A1EE-57318DAD7DF9}" srcOrd="0" destOrd="1" presId="urn:microsoft.com/office/officeart/2005/8/layout/hList6"/>
    <dgm:cxn modelId="{86838B4D-FFF5-4C64-92D0-0B8601382A14}" type="presOf" srcId="{B69EFEE6-D91C-4E1B-A026-E53D9466B204}" destId="{C45D9074-6F03-43B7-A1EE-57318DAD7DF9}" srcOrd="0" destOrd="0" presId="urn:microsoft.com/office/officeart/2005/8/layout/hList6"/>
    <dgm:cxn modelId="{47BAD223-0BF4-40CB-8A04-5BCA27D56C1D}" srcId="{B69EFEE6-D91C-4E1B-A026-E53D9466B204}" destId="{1CBA73FA-07C0-4928-B938-B966FA67E14C}" srcOrd="1" destOrd="0" parTransId="{74DA2536-BE2D-47A3-8C6F-890D2CB8C1F8}" sibTransId="{C3ADD468-8CD4-4F8D-8532-83998A555A3F}"/>
    <dgm:cxn modelId="{3B7B854F-0D93-4E1D-828D-EE12CBEF4E13}" srcId="{B69EFEE6-D91C-4E1B-A026-E53D9466B204}" destId="{2365F00B-C18F-4679-A039-EE2CF9020CD3}" srcOrd="0" destOrd="0" parTransId="{8B4E307A-943E-4566-BEE2-1B75EFB00415}" sibTransId="{BC3FAA87-6D19-4DB5-AAAA-38F4A41C0C29}"/>
    <dgm:cxn modelId="{58D7AFEB-6530-4ED0-873A-BBC822B34A2A}" srcId="{49DD6920-945C-472C-8EE8-BDFED5DA80B9}" destId="{B69EFEE6-D91C-4E1B-A026-E53D9466B204}" srcOrd="1" destOrd="0" parTransId="{AE36EC10-516D-4217-A859-9994986CE114}" sibTransId="{FB446664-8A7E-4B5B-ADF7-0BE01F51F494}"/>
    <dgm:cxn modelId="{31E55506-CBEF-4E12-AD13-E7A593CA6B94}" type="presOf" srcId="{77548310-AEA1-40A4-B292-E809496FEE08}" destId="{F80D346D-5E6B-405A-A198-A469D58A58E8}" srcOrd="0" destOrd="2" presId="urn:microsoft.com/office/officeart/2005/8/layout/hList6"/>
    <dgm:cxn modelId="{9C523946-D21A-40E7-9B0C-EE5DC466FE46}" type="presOf" srcId="{740AA230-5536-4F05-8091-8B48FCFF30DC}" destId="{F80D346D-5E6B-405A-A198-A469D58A58E8}" srcOrd="0" destOrd="0" presId="urn:microsoft.com/office/officeart/2005/8/layout/hList6"/>
    <dgm:cxn modelId="{9E4C76E9-15CA-4AF9-8FB4-18FB0554DBC1}" type="presOf" srcId="{1CBA73FA-07C0-4928-B938-B966FA67E14C}" destId="{C45D9074-6F03-43B7-A1EE-57318DAD7DF9}" srcOrd="0" destOrd="2" presId="urn:microsoft.com/office/officeart/2005/8/layout/hList6"/>
    <dgm:cxn modelId="{D0045543-321B-490C-980A-2180CCAAF00B}" type="presOf" srcId="{4AF61C03-8BC7-45B3-83E7-216E83E40AFC}" destId="{F80D346D-5E6B-405A-A198-A469D58A58E8}" srcOrd="0" destOrd="1" presId="urn:microsoft.com/office/officeart/2005/8/layout/hList6"/>
    <dgm:cxn modelId="{7EACBDFA-BB5E-434B-B1F2-3E53F426EBAC}" type="presOf" srcId="{49DD6920-945C-472C-8EE8-BDFED5DA80B9}" destId="{3B11DA11-7598-4B81-A06F-97EA84CB09AA}" srcOrd="0" destOrd="0" presId="urn:microsoft.com/office/officeart/2005/8/layout/hList6"/>
    <dgm:cxn modelId="{0793794A-8D1B-45E8-805A-7835211659B4}" srcId="{740AA230-5536-4F05-8091-8B48FCFF30DC}" destId="{77548310-AEA1-40A4-B292-E809496FEE08}" srcOrd="1" destOrd="0" parTransId="{3384BABC-3633-4AC9-BD57-8E18DCA51C7E}" sibTransId="{8F0884C4-215E-4D94-BB37-2A48345CBCC6}"/>
    <dgm:cxn modelId="{D33BFF9D-0587-41F1-9EC5-4246A517006C}" srcId="{740AA230-5536-4F05-8091-8B48FCFF30DC}" destId="{4AF61C03-8BC7-45B3-83E7-216E83E40AFC}" srcOrd="0" destOrd="0" parTransId="{95D2103E-A2C9-4DEE-A1E8-CAC8C35117D8}" sibTransId="{8C72F735-C022-4725-BE0E-8492B8FC905F}"/>
    <dgm:cxn modelId="{4C2C4F60-E39F-4CA3-9AB4-102B8EF18607}" srcId="{49DD6920-945C-472C-8EE8-BDFED5DA80B9}" destId="{740AA230-5536-4F05-8091-8B48FCFF30DC}" srcOrd="0" destOrd="0" parTransId="{10516149-857E-494C-A609-6FF84D94A740}" sibTransId="{B76D9D10-BE3B-4A7A-83ED-A99766025736}"/>
    <dgm:cxn modelId="{81D2B245-4627-484A-AFD6-F069D16B9832}" type="presParOf" srcId="{3B11DA11-7598-4B81-A06F-97EA84CB09AA}" destId="{F80D346D-5E6B-405A-A198-A469D58A58E8}" srcOrd="0" destOrd="0" presId="urn:microsoft.com/office/officeart/2005/8/layout/hList6"/>
    <dgm:cxn modelId="{3C016DCF-FA27-46BB-8FC9-CC99781750FE}" type="presParOf" srcId="{3B11DA11-7598-4B81-A06F-97EA84CB09AA}" destId="{3100C37C-E470-493C-A7B8-8E68674D5956}" srcOrd="1" destOrd="0" presId="urn:microsoft.com/office/officeart/2005/8/layout/hList6"/>
    <dgm:cxn modelId="{47446824-26FB-4850-B6B4-C724CB1D52BB}" type="presParOf" srcId="{3B11DA11-7598-4B81-A06F-97EA84CB09AA}" destId="{C45D9074-6F03-43B7-A1EE-57318DAD7DF9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917A1D-D1C0-4313-901A-0751086207D4}">
      <dsp:nvSpPr>
        <dsp:cNvPr id="0" name=""/>
        <dsp:cNvSpPr/>
      </dsp:nvSpPr>
      <dsp:spPr>
        <a:xfrm>
          <a:off x="413815" y="374463"/>
          <a:ext cx="5238391" cy="2619688"/>
        </a:xfrm>
        <a:prstGeom prst="rect">
          <a:avLst/>
        </a:prstGeom>
        <a:gradFill rotWithShape="1">
          <a:gsLst>
            <a:gs pos="0">
              <a:schemeClr val="accent5">
                <a:tint val="67000"/>
                <a:satMod val="105000"/>
                <a:lumMod val="110000"/>
              </a:schemeClr>
            </a:gs>
            <a:gs pos="50000">
              <a:schemeClr val="accent5">
                <a:tint val="73000"/>
                <a:satMod val="103000"/>
                <a:lumMod val="105000"/>
              </a:schemeClr>
            </a:gs>
            <a:gs pos="100000">
              <a:schemeClr val="accent5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/>
            <a:t>Объект исследования</a:t>
          </a:r>
          <a:r>
            <a:rPr lang="ru-RU" sz="2400" kern="1200" dirty="0"/>
            <a:t> - система, процесс или явление, порождающие проблемную ситуацию – </a:t>
          </a:r>
          <a:r>
            <a:rPr lang="ru-RU" sz="2400" kern="1200" dirty="0" smtClean="0"/>
            <a:t>то, </a:t>
          </a:r>
          <a:r>
            <a:rPr lang="ru-RU" sz="2400" kern="1200" dirty="0"/>
            <a:t>что требует изучения (исследования). </a:t>
          </a:r>
        </a:p>
      </dsp:txBody>
      <dsp:txXfrm>
        <a:off x="413815" y="374463"/>
        <a:ext cx="5238391" cy="2619688"/>
      </dsp:txXfrm>
    </dsp:sp>
    <dsp:sp modelId="{D3F6DF29-4DC9-4B79-8A92-65C9F8F0BC99}">
      <dsp:nvSpPr>
        <dsp:cNvPr id="0" name=""/>
        <dsp:cNvSpPr/>
      </dsp:nvSpPr>
      <dsp:spPr>
        <a:xfrm>
          <a:off x="6239430" y="379"/>
          <a:ext cx="5238391" cy="3367856"/>
        </a:xfrm>
        <a:prstGeom prst="rect">
          <a:avLst/>
        </a:prstGeom>
        <a:gradFill rotWithShape="1">
          <a:gsLst>
            <a:gs pos="0">
              <a:schemeClr val="accent4">
                <a:tint val="67000"/>
                <a:satMod val="105000"/>
                <a:lumMod val="110000"/>
              </a:schemeClr>
            </a:gs>
            <a:gs pos="50000">
              <a:schemeClr val="accent4">
                <a:tint val="73000"/>
                <a:satMod val="103000"/>
                <a:lumMod val="105000"/>
              </a:schemeClr>
            </a:gs>
            <a:gs pos="100000">
              <a:schemeClr val="accent4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u="sng" kern="1200" dirty="0"/>
            <a:t>Предмет исследования</a:t>
          </a:r>
          <a:r>
            <a:rPr lang="ru-RU" sz="2000" kern="1200" dirty="0"/>
            <a:t> — это особая проблема, отдельные стороны объекта, его свойства и особенности, которые, не выходя за рамки исследуемого объекта, будут исследованы в работе</a:t>
          </a:r>
          <a:r>
            <a:rPr lang="ru-RU" sz="2000" kern="1200" dirty="0" smtClean="0"/>
            <a:t>. Именно предмет исследования порождает тему работы.</a:t>
          </a:r>
          <a:endParaRPr lang="ru-RU" sz="2000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Обычно </a:t>
          </a:r>
          <a:r>
            <a:rPr lang="ru-RU" sz="2000" b="1" kern="1200" dirty="0"/>
            <a:t>название предмета исследования</a:t>
          </a:r>
          <a:r>
            <a:rPr lang="ru-RU" sz="2000" kern="1200" dirty="0"/>
            <a:t> содержится в ответе на вопрос: что изучается?</a:t>
          </a:r>
        </a:p>
      </dsp:txBody>
      <dsp:txXfrm>
        <a:off x="6239430" y="379"/>
        <a:ext cx="5238391" cy="336785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71A00B-E96A-45BF-8055-305421C16A4C}">
      <dsp:nvSpPr>
        <dsp:cNvPr id="0" name=""/>
        <dsp:cNvSpPr/>
      </dsp:nvSpPr>
      <dsp:spPr>
        <a:xfrm>
          <a:off x="1055428" y="591566"/>
          <a:ext cx="1774701" cy="1774701"/>
        </a:xfrm>
        <a:prstGeom prst="ellipse">
          <a:avLst/>
        </a:prstGeom>
        <a:gradFill rotWithShape="0">
          <a:gsLst>
            <a:gs pos="0">
              <a:schemeClr val="accent4">
                <a:hueOff val="10395693"/>
                <a:satOff val="-47968"/>
                <a:lumOff val="176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10395693"/>
                <a:satOff val="-47968"/>
                <a:lumOff val="176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10395693"/>
                <a:satOff val="-47968"/>
                <a:lumOff val="176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E20F522-A1B3-4BAF-9C6A-B7887B1435DD}">
      <dsp:nvSpPr>
        <dsp:cNvPr id="0" name=""/>
        <dsp:cNvSpPr/>
      </dsp:nvSpPr>
      <dsp:spPr>
        <a:xfrm>
          <a:off x="1662613" y="1183133"/>
          <a:ext cx="591566" cy="59156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89EFDFE-7E6A-4227-A4D3-E0437118E90B}">
      <dsp:nvSpPr>
        <dsp:cNvPr id="0" name=""/>
        <dsp:cNvSpPr/>
      </dsp:nvSpPr>
      <dsp:spPr>
        <a:xfrm>
          <a:off x="3023002" y="0"/>
          <a:ext cx="1502399" cy="739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3048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/>
            <a:t>Предмет</a:t>
          </a:r>
        </a:p>
      </dsp:txBody>
      <dsp:txXfrm>
        <a:off x="3023002" y="0"/>
        <a:ext cx="1502399" cy="739458"/>
      </dsp:txXfrm>
    </dsp:sp>
    <dsp:sp modelId="{3E51630A-86C4-49AE-9340-653D79AF56B6}">
      <dsp:nvSpPr>
        <dsp:cNvPr id="0" name=""/>
        <dsp:cNvSpPr/>
      </dsp:nvSpPr>
      <dsp:spPr>
        <a:xfrm>
          <a:off x="2919693" y="369729"/>
          <a:ext cx="221837" cy="0"/>
        </a:xfrm>
        <a:prstGeom prst="line">
          <a:avLst/>
        </a:prstGeom>
        <a:noFill/>
        <a:ln w="635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FFFF0752-FAF4-4ED2-BA55-42EAE34BCA15}">
      <dsp:nvSpPr>
        <dsp:cNvPr id="0" name=""/>
        <dsp:cNvSpPr/>
      </dsp:nvSpPr>
      <dsp:spPr>
        <a:xfrm rot="5400000">
          <a:off x="1883785" y="443749"/>
          <a:ext cx="1109779" cy="960556"/>
        </a:xfrm>
        <a:prstGeom prst="line">
          <a:avLst/>
        </a:prstGeom>
        <a:noFill/>
        <a:ln w="635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8FE5EEF4-E8D5-4551-BDDB-CA78BC975502}">
      <dsp:nvSpPr>
        <dsp:cNvPr id="0" name=""/>
        <dsp:cNvSpPr/>
      </dsp:nvSpPr>
      <dsp:spPr>
        <a:xfrm>
          <a:off x="3103223" y="739458"/>
          <a:ext cx="1719933" cy="739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3048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/>
            <a:t>Объект</a:t>
          </a:r>
        </a:p>
      </dsp:txBody>
      <dsp:txXfrm>
        <a:off x="3103223" y="739458"/>
        <a:ext cx="1719933" cy="739458"/>
      </dsp:txXfrm>
    </dsp:sp>
    <dsp:sp modelId="{0DD14D40-874C-4658-8C5C-28F437BB2053}">
      <dsp:nvSpPr>
        <dsp:cNvPr id="0" name=""/>
        <dsp:cNvSpPr/>
      </dsp:nvSpPr>
      <dsp:spPr>
        <a:xfrm>
          <a:off x="2919693" y="1109188"/>
          <a:ext cx="221837" cy="0"/>
        </a:xfrm>
        <a:prstGeom prst="line">
          <a:avLst/>
        </a:prstGeom>
        <a:noFill/>
        <a:ln w="635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2D2433C5-3AA6-45C8-8470-5BA7A891E883}">
      <dsp:nvSpPr>
        <dsp:cNvPr id="0" name=""/>
        <dsp:cNvSpPr/>
      </dsp:nvSpPr>
      <dsp:spPr>
        <a:xfrm rot="5400000">
          <a:off x="2262107" y="1230252"/>
          <a:ext cx="776845" cy="536847"/>
        </a:xfrm>
        <a:prstGeom prst="line">
          <a:avLst/>
        </a:prstGeom>
        <a:noFill/>
        <a:ln w="635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0D346D-5E6B-405A-A198-A469D58A58E8}">
      <dsp:nvSpPr>
        <dsp:cNvPr id="0" name=""/>
        <dsp:cNvSpPr/>
      </dsp:nvSpPr>
      <dsp:spPr>
        <a:xfrm rot="16200000">
          <a:off x="210107" y="-204660"/>
          <a:ext cx="4830416" cy="5239737"/>
        </a:xfrm>
        <a:prstGeom prst="flowChartManualOperati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0" tIns="0" rIns="170904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>
              <a:latin typeface="Arial" panose="020B0604020202020204" pitchFamily="34" charset="0"/>
              <a:cs typeface="Arial" panose="020B0604020202020204" pitchFamily="34" charset="0"/>
            </a:rPr>
            <a:t>Описательные 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>
              <a:latin typeface="Arial" panose="020B0604020202020204" pitchFamily="34" charset="0"/>
              <a:cs typeface="Arial" panose="020B0604020202020204" pitchFamily="34" charset="0"/>
            </a:rPr>
            <a:t>фиксирующие определенную взаимосвязь двух </a:t>
          </a:r>
          <a:r>
            <a:rPr lang="ru-RU" sz="2100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признаков</a:t>
          </a:r>
          <a:endParaRPr lang="ru-RU" sz="2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«Компоненты «</a:t>
          </a:r>
          <a:r>
            <a:rPr lang="ru-RU" sz="21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пищевого статуса» помогут спортсменам и тренерам создать оптимальные условия для достижения стабильных результатов спортсменов во время их подготовки в предсоревновательный период</a:t>
          </a:r>
          <a:r>
            <a:rPr lang="ru-RU" sz="21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».</a:t>
          </a:r>
          <a:endParaRPr lang="ru-RU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6200000">
        <a:off x="210107" y="-204660"/>
        <a:ext cx="4830416" cy="5239737"/>
      </dsp:txXfrm>
    </dsp:sp>
    <dsp:sp modelId="{C45D9074-6F03-43B7-A1EE-57318DAD7DF9}">
      <dsp:nvSpPr>
        <dsp:cNvPr id="0" name=""/>
        <dsp:cNvSpPr/>
      </dsp:nvSpPr>
      <dsp:spPr>
        <a:xfrm rot="16200000">
          <a:off x="5842825" y="-204660"/>
          <a:ext cx="4830416" cy="5239737"/>
        </a:xfrm>
        <a:prstGeom prst="flowChartManualOperation">
          <a:avLst/>
        </a:prstGeom>
        <a:gradFill rotWithShape="0">
          <a:gsLst>
            <a:gs pos="0">
              <a:schemeClr val="accent5">
                <a:hueOff val="-7353345"/>
                <a:satOff val="-10228"/>
                <a:lumOff val="-3922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-7353345"/>
                <a:satOff val="-10228"/>
                <a:lumOff val="-3922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-7353345"/>
                <a:satOff val="-10228"/>
                <a:lumOff val="-3922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0" tIns="0" rIns="170904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>
              <a:latin typeface="Arial" panose="020B0604020202020204" pitchFamily="34" charset="0"/>
              <a:cs typeface="Arial" panose="020B0604020202020204" pitchFamily="34" charset="0"/>
            </a:rPr>
            <a:t>Объяснительные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>
              <a:latin typeface="Arial" panose="020B0604020202020204" pitchFamily="34" charset="0"/>
              <a:cs typeface="Arial" panose="020B0604020202020204" pitchFamily="34" charset="0"/>
            </a:rPr>
            <a:t>взаимосвязь двух признаков как причинно-следственная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«Введение системы питания поможет улучшить качество подготовки спортсменов, потому что будет осуществлен контроль и коррекция сбалансированного питания».</a:t>
          </a:r>
          <a:endParaRPr lang="ru-RU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6200000">
        <a:off x="5842825" y="-204660"/>
        <a:ext cx="4830416" cy="5239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9741C-2529-4DD9-AC08-66E4DDD2E88A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FEE8AA-58BA-4E54-8EB4-3FC9FFBFA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9515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EE8AA-58BA-4E54-8EB4-3FC9FFBFA38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100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040987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957149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EE8AA-58BA-4E54-8EB4-3FC9FFBFA388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5880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EE8AA-58BA-4E54-8EB4-3FC9FFBFA388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8529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EE8AA-58BA-4E54-8EB4-3FC9FFBFA388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80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EE8AA-58BA-4E54-8EB4-3FC9FFBFA388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15490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EE8AA-58BA-4E54-8EB4-3FC9FFBFA388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1958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EE8AA-58BA-4E54-8EB4-3FC9FFBFA388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4724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3651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1868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5331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2379000" y="296101"/>
            <a:ext cx="8732399" cy="3476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5333" b="1" i="1"/>
            </a:lvl1pPr>
            <a:lvl2pPr lvl="1" rtl="0">
              <a:spcBef>
                <a:spcPts val="0"/>
              </a:spcBef>
              <a:buSzPct val="100000"/>
              <a:defRPr sz="5333" b="1" i="1"/>
            </a:lvl2pPr>
            <a:lvl3pPr lvl="2" rtl="0">
              <a:spcBef>
                <a:spcPts val="0"/>
              </a:spcBef>
              <a:buSzPct val="100000"/>
              <a:defRPr sz="5333" b="1" i="1"/>
            </a:lvl3pPr>
            <a:lvl4pPr lvl="3" rtl="0">
              <a:spcBef>
                <a:spcPts val="0"/>
              </a:spcBef>
              <a:buSzPct val="100000"/>
              <a:defRPr sz="5333" b="1" i="1"/>
            </a:lvl4pPr>
            <a:lvl5pPr lvl="4" rtl="0">
              <a:spcBef>
                <a:spcPts val="0"/>
              </a:spcBef>
              <a:buSzPct val="100000"/>
              <a:defRPr sz="5333" b="1" i="1"/>
            </a:lvl5pPr>
            <a:lvl6pPr lvl="5" rtl="0">
              <a:spcBef>
                <a:spcPts val="0"/>
              </a:spcBef>
              <a:buSzPct val="100000"/>
              <a:defRPr sz="5333" b="1" i="1"/>
            </a:lvl6pPr>
            <a:lvl7pPr lvl="6" rtl="0">
              <a:spcBef>
                <a:spcPts val="0"/>
              </a:spcBef>
              <a:buSzPct val="100000"/>
              <a:defRPr sz="5333" b="1" i="1"/>
            </a:lvl7pPr>
            <a:lvl8pPr lvl="7" rtl="0">
              <a:spcBef>
                <a:spcPts val="0"/>
              </a:spcBef>
              <a:buSzPct val="100000"/>
              <a:defRPr sz="5333" b="1" i="1"/>
            </a:lvl8pPr>
            <a:lvl9pPr lvl="8">
              <a:spcBef>
                <a:spcPts val="0"/>
              </a:spcBef>
              <a:buSzPct val="100000"/>
              <a:defRPr sz="5333" b="1" i="1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145433" y="194699"/>
            <a:ext cx="2409600" cy="1670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xmlns="" val="3406454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9742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7009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3440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8285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99260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15003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118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4682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3112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52264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26532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27909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2379000" y="296101"/>
            <a:ext cx="8732399" cy="3476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5333" b="1" i="1"/>
            </a:lvl1pPr>
            <a:lvl2pPr lvl="1" rtl="0">
              <a:spcBef>
                <a:spcPts val="0"/>
              </a:spcBef>
              <a:buSzPct val="100000"/>
              <a:defRPr sz="5333" b="1" i="1"/>
            </a:lvl2pPr>
            <a:lvl3pPr lvl="2" rtl="0">
              <a:spcBef>
                <a:spcPts val="0"/>
              </a:spcBef>
              <a:buSzPct val="100000"/>
              <a:defRPr sz="5333" b="1" i="1"/>
            </a:lvl3pPr>
            <a:lvl4pPr lvl="3" rtl="0">
              <a:spcBef>
                <a:spcPts val="0"/>
              </a:spcBef>
              <a:buSzPct val="100000"/>
              <a:defRPr sz="5333" b="1" i="1"/>
            </a:lvl4pPr>
            <a:lvl5pPr lvl="4" rtl="0">
              <a:spcBef>
                <a:spcPts val="0"/>
              </a:spcBef>
              <a:buSzPct val="100000"/>
              <a:defRPr sz="5333" b="1" i="1"/>
            </a:lvl5pPr>
            <a:lvl6pPr lvl="5" rtl="0">
              <a:spcBef>
                <a:spcPts val="0"/>
              </a:spcBef>
              <a:buSzPct val="100000"/>
              <a:defRPr sz="5333" b="1" i="1"/>
            </a:lvl6pPr>
            <a:lvl7pPr lvl="6" rtl="0">
              <a:spcBef>
                <a:spcPts val="0"/>
              </a:spcBef>
              <a:buSzPct val="100000"/>
              <a:defRPr sz="5333" b="1" i="1"/>
            </a:lvl7pPr>
            <a:lvl8pPr lvl="7" rtl="0">
              <a:spcBef>
                <a:spcPts val="0"/>
              </a:spcBef>
              <a:buSzPct val="100000"/>
              <a:defRPr sz="5333" b="1" i="1"/>
            </a:lvl8pPr>
            <a:lvl9pPr lvl="8">
              <a:spcBef>
                <a:spcPts val="0"/>
              </a:spcBef>
              <a:buSzPct val="100000"/>
              <a:defRPr sz="5333" b="1" i="1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145433" y="194699"/>
            <a:ext cx="2409600" cy="1670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xmlns="" val="7822872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370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8562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3896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313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1368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49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9570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0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9566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FA3EFAC-65B8-439F-9C35-3FE1635D14BE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2E15F-CD07-4A2C-B77A-EA289B22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950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jpeg"/><Relationship Id="rId7" Type="http://schemas.microsoft.com/office/2007/relationships/hdphoto" Target="../media/hdphoto1.wd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9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114" r="20061"/>
          <a:stretch/>
        </p:blipFill>
        <p:spPr>
          <a:xfrm>
            <a:off x="4654297" y="10"/>
            <a:ext cx="7537704" cy="685799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431" y="640081"/>
            <a:ext cx="4192438" cy="1464764"/>
          </a:xfrm>
          <a:noFill/>
        </p:spPr>
        <p:txBody>
          <a:bodyPr>
            <a:normAutofit/>
          </a:bodyPr>
          <a:lstStyle/>
          <a:p>
            <a:pPr algn="l"/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Учебное 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исследование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9610" y="3365333"/>
            <a:ext cx="3870250" cy="1757433"/>
          </a:xfrm>
          <a:noFill/>
        </p:spPr>
        <p:txBody>
          <a:bodyPr>
            <a:noAutofit/>
          </a:bodyPr>
          <a:lstStyle/>
          <a:p>
            <a:pPr algn="l"/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Аппарат исследования. Этапы исследования.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517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02257" y="224288"/>
            <a:ext cx="10594675" cy="92302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Постановка проблемы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лачко с текстом: овальное 127"/>
          <p:cNvSpPr/>
          <p:nvPr/>
        </p:nvSpPr>
        <p:spPr>
          <a:xfrm>
            <a:off x="258793" y="1073888"/>
            <a:ext cx="3890513" cy="2509284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и почему возникает проблема?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50465" y="1446028"/>
            <a:ext cx="61456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Проблема – это «знание о незнании»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02148757"/>
              </p:ext>
            </p:extLst>
          </p:nvPr>
        </p:nvGraphicFramePr>
        <p:xfrm>
          <a:off x="4136065" y="2511933"/>
          <a:ext cx="7751135" cy="3476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7343"/>
                <a:gridCol w="3993792"/>
              </a:tblGrid>
              <a:tr h="790101">
                <a:tc>
                  <a:txBody>
                    <a:bodyPr/>
                    <a:lstStyle/>
                    <a:p>
                      <a:pPr algn="l"/>
                      <a:r>
                        <a:rPr lang="ru-RU" sz="24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Проблемная ситуация</a:t>
                      </a:r>
                      <a:r>
                        <a:rPr lang="ru-RU" sz="240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Проблема исследования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86344">
                <a:tc>
                  <a:txBody>
                    <a:bodyPr/>
                    <a:lstStyle/>
                    <a:p>
                      <a:pPr algn="l"/>
                      <a:r>
                        <a:rPr lang="ru-RU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Реально существующее в социальной действительности </a:t>
                      </a:r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противоречие.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Ключевой вопрос исследования</a:t>
                      </a:r>
                      <a:r>
                        <a:rPr lang="ru-RU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результат теоретического осмысления проблемной ситуации.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0168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Потренируемся!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лачко с текстом: овальное 127"/>
          <p:cNvSpPr/>
          <p:nvPr/>
        </p:nvSpPr>
        <p:spPr>
          <a:xfrm>
            <a:off x="326132" y="1520165"/>
            <a:ext cx="3890513" cy="1533881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лачко с текстом: овальное 127"/>
          <p:cNvSpPr/>
          <p:nvPr/>
        </p:nvSpPr>
        <p:spPr>
          <a:xfrm>
            <a:off x="170121" y="3327991"/>
            <a:ext cx="4359349" cy="3072809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Проблема- несоответствие наших знаний о предмете исследования, вопрос, загадка, требующая разрешения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69982" y="1846983"/>
            <a:ext cx="620941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«Исследование пищевого статуса спортсменов»</a:t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03897" y="4043229"/>
            <a:ext cx="64116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Необходимо дать формулировку понятию «пищевой статус»,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которое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включает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понятие состояния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здоровья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спортсмена,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обусловленное особенностями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его питания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732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3156" y="425892"/>
            <a:ext cx="11172503" cy="9066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Цель  исследования- глагол действия…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20724627">
            <a:off x="1387371" y="1515787"/>
            <a:ext cx="146623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изучить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13121" y="1618593"/>
            <a:ext cx="2288832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исследовать</a:t>
            </a:r>
          </a:p>
        </p:txBody>
      </p:sp>
      <p:sp>
        <p:nvSpPr>
          <p:cNvPr id="9" name="TextBox 8"/>
          <p:cNvSpPr txBox="1"/>
          <p:nvPr/>
        </p:nvSpPr>
        <p:spPr>
          <a:xfrm rot="807096">
            <a:off x="6736057" y="1649125"/>
            <a:ext cx="1758815" cy="52322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выяснить</a:t>
            </a:r>
          </a:p>
        </p:txBody>
      </p:sp>
      <p:sp>
        <p:nvSpPr>
          <p:cNvPr id="10" name="TextBox 9"/>
          <p:cNvSpPr txBox="1"/>
          <p:nvPr/>
        </p:nvSpPr>
        <p:spPr>
          <a:xfrm rot="492180">
            <a:off x="7548939" y="2542922"/>
            <a:ext cx="1571264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выявить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47499" y="2894771"/>
            <a:ext cx="2133341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определить</a:t>
            </a:r>
          </a:p>
        </p:txBody>
      </p:sp>
      <p:sp>
        <p:nvSpPr>
          <p:cNvPr id="12" name="TextBox 11"/>
          <p:cNvSpPr txBox="1"/>
          <p:nvPr/>
        </p:nvSpPr>
        <p:spPr>
          <a:xfrm rot="21271200">
            <a:off x="8659749" y="1880203"/>
            <a:ext cx="328737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проанализировать</a:t>
            </a:r>
          </a:p>
        </p:txBody>
      </p:sp>
      <p:sp>
        <p:nvSpPr>
          <p:cNvPr id="13" name="TextBox 12"/>
          <p:cNvSpPr txBox="1"/>
          <p:nvPr/>
        </p:nvSpPr>
        <p:spPr>
          <a:xfrm rot="1522875">
            <a:off x="9439767" y="3042773"/>
            <a:ext cx="2044086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установить</a:t>
            </a:r>
          </a:p>
        </p:txBody>
      </p:sp>
      <p:sp>
        <p:nvSpPr>
          <p:cNvPr id="14" name="TextBox 13"/>
          <p:cNvSpPr txBox="1"/>
          <p:nvPr/>
        </p:nvSpPr>
        <p:spPr>
          <a:xfrm rot="696160">
            <a:off x="5141750" y="2894771"/>
            <a:ext cx="165058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показать</a:t>
            </a:r>
          </a:p>
        </p:txBody>
      </p:sp>
      <p:sp>
        <p:nvSpPr>
          <p:cNvPr id="15" name="TextBox 14"/>
          <p:cNvSpPr txBox="1"/>
          <p:nvPr/>
        </p:nvSpPr>
        <p:spPr>
          <a:xfrm rot="20905214">
            <a:off x="5521490" y="2175641"/>
            <a:ext cx="1919885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проверить</a:t>
            </a:r>
          </a:p>
        </p:txBody>
      </p:sp>
      <p:sp>
        <p:nvSpPr>
          <p:cNvPr id="16" name="TextBox 15"/>
          <p:cNvSpPr txBox="1"/>
          <p:nvPr/>
        </p:nvSpPr>
        <p:spPr>
          <a:xfrm rot="21160429">
            <a:off x="3233013" y="3695102"/>
            <a:ext cx="3732625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привлечь к проблеме</a:t>
            </a:r>
          </a:p>
        </p:txBody>
      </p:sp>
      <p:sp>
        <p:nvSpPr>
          <p:cNvPr id="17" name="TextBox 16"/>
          <p:cNvSpPr txBox="1"/>
          <p:nvPr/>
        </p:nvSpPr>
        <p:spPr>
          <a:xfrm rot="20411592">
            <a:off x="422583" y="2542922"/>
            <a:ext cx="2101153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обосновать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51366" y="3262160"/>
            <a:ext cx="1843774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обобщить</a:t>
            </a:r>
          </a:p>
        </p:txBody>
      </p:sp>
      <p:sp>
        <p:nvSpPr>
          <p:cNvPr id="19" name="TextBox 18"/>
          <p:cNvSpPr txBox="1"/>
          <p:nvPr/>
        </p:nvSpPr>
        <p:spPr>
          <a:xfrm rot="642633">
            <a:off x="2696394" y="2039007"/>
            <a:ext cx="1504066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описать</a:t>
            </a:r>
          </a:p>
        </p:txBody>
      </p:sp>
      <p:sp>
        <p:nvSpPr>
          <p:cNvPr id="20" name="TextBox 19"/>
          <p:cNvSpPr txBox="1"/>
          <p:nvPr/>
        </p:nvSpPr>
        <p:spPr>
          <a:xfrm rot="777608">
            <a:off x="1417069" y="3475373"/>
            <a:ext cx="1169487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/>
              <a:t>узнать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92526" y="4658362"/>
            <a:ext cx="1179308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Схема составления цели исследования: 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Выберите глагол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действия: изучить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исследовать, выяснить и др.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2. Добавьте название предмета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исследования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- определить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компоненты, входящие в систему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питания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спортсменов                              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Облачко с текстом: овальное 127"/>
          <p:cNvSpPr/>
          <p:nvPr/>
        </p:nvSpPr>
        <p:spPr>
          <a:xfrm>
            <a:off x="232141" y="5907066"/>
            <a:ext cx="2718093" cy="838791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исследования          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188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8143" y="2636236"/>
            <a:ext cx="2693504" cy="269350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51074" y="2793670"/>
            <a:ext cx="72571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предметом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 исследования является 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зависимость от социальных сетей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, как вы считаете,  будет звучать возможная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endParaRPr lang="ru-RU" sz="24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41433" y="2096499"/>
            <a:ext cx="2022823" cy="252601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34857" y="5124894"/>
            <a:ext cx="78680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Исследовать причины зависимости подростков  от социальных сетей</a:t>
            </a:r>
          </a:p>
        </p:txBody>
      </p:sp>
      <p:sp>
        <p:nvSpPr>
          <p:cNvPr id="9" name="Облачко с текстом: овальное 127"/>
          <p:cNvSpPr/>
          <p:nvPr/>
        </p:nvSpPr>
        <p:spPr>
          <a:xfrm>
            <a:off x="150778" y="291744"/>
            <a:ext cx="10494217" cy="1877298"/>
          </a:xfrm>
          <a:prstGeom prst="wedgeEllipseCallout">
            <a:avLst>
              <a:gd name="adj1" fmla="val -20340"/>
              <a:gd name="adj2" fmla="val 7318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исследования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заранее осознанный и желаемый конечный результат, который планирует достичь учащийся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итоге своей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8200" y="2466753"/>
            <a:ext cx="10643558" cy="256244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Потренируемся!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317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Задачи исследования- последовательные глаголы действия, ведущие к цели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4379341" y="1613140"/>
            <a:ext cx="7530862" cy="52448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 algn="just">
              <a:buNone/>
            </a:pPr>
            <a:r>
              <a:rPr lang="en-US" sz="1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Задачи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это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последовательн</a:t>
            </a:r>
            <a:r>
              <a:rPr lang="ru-R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ое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движение по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этап</a:t>
            </a:r>
            <a:r>
              <a:rPr lang="ru-R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ам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теоретической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экспериментальной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учащегося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начал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конца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исследования, конкретизация, уточнение цели</a:t>
            </a: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С каких слов можно  начать формулировки задач исследования</a:t>
            </a:r>
            <a:r>
              <a:rPr lang="ru-RU" sz="1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выяснить, изучить, провести, узнать, проанализировать, исследовать, определить, рассмотреть, найти, предложить, выявить, измерить, сравнить, показать, собрать, сделать, составить, обобщить, описать, установить и т.п. </a:t>
            </a:r>
          </a:p>
          <a:p>
            <a:pPr marL="0" indent="0" algn="just">
              <a:buNone/>
            </a:pPr>
            <a:endParaRPr lang="ru-RU" sz="1800" i="1" dirty="0" smtClean="0"/>
          </a:p>
          <a:p>
            <a:pPr marL="0" indent="0" algn="just">
              <a:buNone/>
            </a:pPr>
            <a:endParaRPr lang="ru-RU" sz="1800" i="1" dirty="0"/>
          </a:p>
          <a:p>
            <a:r>
              <a:rPr lang="ru-RU" sz="1800" dirty="0"/>
              <a:t> 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изучить методы оценки рациона питания для спортсменов;</a:t>
            </a:r>
          </a:p>
          <a:p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выявить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влияние питания на эффективность тренировочного процесса;</a:t>
            </a:r>
          </a:p>
          <a:p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разработать методические рекомендации для оптимизации питания спортсменов</a:t>
            </a:r>
          </a:p>
          <a:p>
            <a:pPr marL="0" algn="just"/>
            <a:endParaRPr lang="en-US" dirty="0"/>
          </a:p>
        </p:txBody>
      </p:sp>
      <p:sp>
        <p:nvSpPr>
          <p:cNvPr id="4" name="Облачко с текстом: овальное 127"/>
          <p:cNvSpPr/>
          <p:nvPr/>
        </p:nvSpPr>
        <p:spPr>
          <a:xfrm>
            <a:off x="385313" y="1788484"/>
            <a:ext cx="3890513" cy="1964007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сформулировать задачи исследования?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лачко с текстом: овальное 127"/>
          <p:cNvSpPr/>
          <p:nvPr/>
        </p:nvSpPr>
        <p:spPr>
          <a:xfrm>
            <a:off x="437070" y="4787661"/>
            <a:ext cx="3890513" cy="1394604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исследования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31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4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49182" y="715673"/>
            <a:ext cx="5408696" cy="5252722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Гипотеза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2695" y="1836308"/>
            <a:ext cx="4665650" cy="3309626"/>
          </a:xfrm>
          <a:prstGeom prst="rect">
            <a:avLst/>
          </a:prstGeom>
          <a:solidFill>
            <a:schemeClr val="bg1">
              <a:alpha val="50000"/>
            </a:schemeClr>
          </a:solidFill>
          <a:ln w="25400" cap="sq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70000"/>
              </a:lnSpc>
              <a:spcBef>
                <a:spcPct val="0"/>
              </a:spcBef>
            </a:pPr>
            <a:r>
              <a:rPr lang="en-US" sz="28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Научная</a:t>
            </a:r>
            <a:r>
              <a:rPr lang="en-US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гипотеза</a:t>
            </a:r>
            <a:r>
              <a:rPr lang="en-US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– </a:t>
            </a:r>
            <a:endParaRPr lang="ru-RU" sz="2800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>
              <a:lnSpc>
                <a:spcPct val="70000"/>
              </a:lnSpc>
              <a:spcBef>
                <a:spcPct val="0"/>
              </a:spcBef>
            </a:pPr>
            <a:r>
              <a:rPr lang="en-US" sz="280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это</a:t>
            </a:r>
            <a:r>
              <a:rPr lang="en-US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утверждение</a:t>
            </a:r>
            <a:r>
              <a:rPr lang="en-US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содержащее</a:t>
            </a:r>
            <a:r>
              <a:rPr lang="en-US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предположение</a:t>
            </a:r>
            <a:r>
              <a:rPr lang="en-US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относительно</a:t>
            </a:r>
            <a:r>
              <a:rPr lang="en-US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решения</a:t>
            </a:r>
            <a:r>
              <a:rPr lang="en-US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стоящей</a:t>
            </a:r>
            <a:r>
              <a:rPr lang="en-US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перед</a:t>
            </a:r>
            <a:r>
              <a:rPr lang="en-US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исследователем</a:t>
            </a:r>
            <a:r>
              <a:rPr lang="en-US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проблемы</a:t>
            </a:r>
            <a:r>
              <a:rPr lang="en-US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70000"/>
              </a:lnSpc>
              <a:spcBef>
                <a:spcPct val="0"/>
              </a:spcBef>
            </a:pPr>
            <a:endParaRPr lang="en-US" sz="28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16417" y="3766930"/>
            <a:ext cx="3150705" cy="65598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предположение результата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7255" y="1359589"/>
            <a:ext cx="1352550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108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084192" y="974279"/>
            <a:ext cx="2571723" cy="279535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1100" y="463053"/>
            <a:ext cx="2503008" cy="269866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94282" y="2104286"/>
            <a:ext cx="4853975" cy="16171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Изначально гипотеза не истинна и не ложна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– она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просто не определена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3742" y="3812125"/>
            <a:ext cx="39343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Если ее подтвердить, то она становится теорией (подтвержденным новым знанием) </a:t>
            </a:r>
          </a:p>
          <a:p>
            <a:pPr algn="just"/>
            <a:endParaRPr lang="ru-RU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7539487" y="3812125"/>
            <a:ext cx="45469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Если ее опровергнуть,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то она прекращает свое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существование, превращаясь в ложное предположение</a:t>
            </a:r>
          </a:p>
          <a:p>
            <a:pPr algn="ctr"/>
            <a:endParaRPr lang="ru-RU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1809260" y="5570531"/>
            <a:ext cx="8906438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исследовании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можно не только подтвердить, но и опровергнуть гипотезу. И это нормально!</a:t>
            </a:r>
          </a:p>
        </p:txBody>
      </p:sp>
    </p:spTree>
    <p:extLst>
      <p:ext uri="{BB962C8B-B14F-4D97-AF65-F5344CB8AC3E}">
        <p14:creationId xmlns:p14="http://schemas.microsoft.com/office/powerpoint/2010/main" xmlns="" val="31840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3" grpId="0"/>
      <p:bldP spid="25" grpId="0"/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902" y="305885"/>
            <a:ext cx="10515600" cy="738118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Гипотеза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7712" y="4553946"/>
            <a:ext cx="6626087" cy="10748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неё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нельзя включать понятия, не являющиеся однозначными,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не понятными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самому исследователю.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7713" y="3453756"/>
            <a:ext cx="6626087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Гипотеза должна соответствовать фактам, быть проверяемой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27713" y="1984234"/>
            <a:ext cx="6626087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Она не должна включать в себя слишком много положений: как правило, одно основное, редко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больше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7713" y="944137"/>
            <a:ext cx="6626087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её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формулировке требуется логическая простота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3655" y="3775495"/>
            <a:ext cx="2927049" cy="2426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4588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75" y="33959"/>
            <a:ext cx="10515600" cy="926962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Виды гипотез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6668820"/>
              </p:ext>
            </p:extLst>
          </p:nvPr>
        </p:nvGraphicFramePr>
        <p:xfrm>
          <a:off x="745434" y="834888"/>
          <a:ext cx="10883349" cy="4830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05997" y="5665304"/>
            <a:ext cx="937955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Примерные схемы формулировки гипотезы:</a:t>
            </a:r>
          </a:p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"Если ..., то ..."; "Использование ..., приведет к ...".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613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0278" y="265735"/>
            <a:ext cx="5751443" cy="106611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Аппарат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7712" y="1227059"/>
            <a:ext cx="10515600" cy="54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объект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	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предмет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		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			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задачи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				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гипотеза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18613" y="5415143"/>
            <a:ext cx="1352550" cy="12763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67129" y="4323367"/>
            <a:ext cx="1371600" cy="13049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87610" y="3287897"/>
            <a:ext cx="1200648" cy="111784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backgroundRemoval t="0" b="9937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3979" y="762964"/>
            <a:ext cx="1245804" cy="123806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 xmlns="">
                  <a14:imgLayer r:embed="rId9">
                    <a14:imgEffect>
                      <a14:backgroundRemoval t="0" b="100000" l="1863" r="100000">
                        <a14:backgroundMark x1="19876" y1="13125" x2="19876" y2="131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76881" y="2001031"/>
            <a:ext cx="1314078" cy="130591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342869" y="1199329"/>
            <a:ext cx="43496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Домашка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придумать для себя тему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исследования и переслать её для обсуждения 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НИУ ВШЭ СПб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постараться определить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её актуальность, объект, предмет, цель, задачи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P.S.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вы уже проводили исследование,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то сравните ваш теоретический аппарат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 терминами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сегодняшней лекции.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66068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6134677" y="303591"/>
            <a:ext cx="5735590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92598" y="500332"/>
            <a:ext cx="5028772" cy="1785668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indent="0" algn="ctr">
              <a:buNone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Исследование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ru-RU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что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это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зачем</a:t>
            </a:r>
            <a:r>
              <a:rPr lang="en-US" sz="4000" dirty="0"/>
              <a:t>?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92598" y="640263"/>
            <a:ext cx="5221266" cy="1251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sz="4000" dirty="0"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54400" y="4075052"/>
            <a:ext cx="3896140" cy="52322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Новизна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92598" y="2543754"/>
            <a:ext cx="5028771" cy="13849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Исследование – открытие </a:t>
            </a:r>
          </a:p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чего-либо нового, ранее </a:t>
            </a:r>
          </a:p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не изученного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92599" y="4744576"/>
            <a:ext cx="5028770" cy="120032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Новизна – нечто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новое</a:t>
            </a: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чём-нибудь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.,</a:t>
            </a:r>
          </a:p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новое явление, событие и т.п.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4757" y="1271600"/>
            <a:ext cx="4689087" cy="397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1604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8" grpId="0" animBg="1"/>
      <p:bldP spid="10" grpId="0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56410" y="0"/>
            <a:ext cx="463600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041042" y="484632"/>
            <a:ext cx="366674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61082" y="1840893"/>
            <a:ext cx="3026664" cy="3026664"/>
          </a:xfrm>
          <a:prstGeom prst="rect">
            <a:avLst/>
          </a:prstGeom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8929" y="2590698"/>
            <a:ext cx="6422849" cy="167660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ВНИМАНИЕ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b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Ваши темы исследований </a:t>
            </a:r>
            <a:b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и вопросы присылайте</a:t>
            </a:r>
            <a:b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почту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hse.consultation@yandex.ru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090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73"/>
          <p:cNvSpPr txBox="1">
            <a:spLocks/>
          </p:cNvSpPr>
          <p:nvPr/>
        </p:nvSpPr>
        <p:spPr>
          <a:xfrm>
            <a:off x="5029200" y="2742133"/>
            <a:ext cx="6666614" cy="685800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>
            <a:lvl1pPr marL="228600" lvl="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sz="4000" i="0" dirty="0"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ЭТАПЫ ИССЛЕДОВАНИЯ</a:t>
            </a:r>
          </a:p>
        </p:txBody>
      </p:sp>
      <p:sp>
        <p:nvSpPr>
          <p:cNvPr id="4" name="Облачко с текстом: овальное 127"/>
          <p:cNvSpPr/>
          <p:nvPr/>
        </p:nvSpPr>
        <p:spPr>
          <a:xfrm>
            <a:off x="198409" y="669851"/>
            <a:ext cx="4777628" cy="4327451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проведению научного исследования традиционно </a:t>
            </a:r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предполагает наличие 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нескольких этапов</a:t>
            </a:r>
          </a:p>
        </p:txBody>
      </p:sp>
    </p:spTree>
    <p:extLst>
      <p:ext uri="{BB962C8B-B14F-4D97-AF65-F5344CB8AC3E}">
        <p14:creationId xmlns:p14="http://schemas.microsoft.com/office/powerpoint/2010/main" xmlns="" val="233840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Облачко с текстом: овальное 132"/>
          <p:cNvSpPr/>
          <p:nvPr/>
        </p:nvSpPr>
        <p:spPr>
          <a:xfrm>
            <a:off x="7265824" y="5020849"/>
            <a:ext cx="2698397" cy="1583038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7" name="Облачко с текстом: овальное 126"/>
          <p:cNvSpPr/>
          <p:nvPr/>
        </p:nvSpPr>
        <p:spPr>
          <a:xfrm>
            <a:off x="3499627" y="3886647"/>
            <a:ext cx="2881167" cy="1821112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1" name="Облачко с текстом: овальное 130"/>
          <p:cNvSpPr/>
          <p:nvPr/>
        </p:nvSpPr>
        <p:spPr>
          <a:xfrm>
            <a:off x="9040889" y="3245515"/>
            <a:ext cx="2698397" cy="1583038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5" name="Облачко с текстом: овальное 124"/>
          <p:cNvSpPr/>
          <p:nvPr/>
        </p:nvSpPr>
        <p:spPr>
          <a:xfrm>
            <a:off x="7698369" y="80749"/>
            <a:ext cx="2937342" cy="1708906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0" name="Облачко с текстом: овальное 129"/>
          <p:cNvSpPr/>
          <p:nvPr/>
        </p:nvSpPr>
        <p:spPr>
          <a:xfrm>
            <a:off x="243221" y="4989995"/>
            <a:ext cx="2698397" cy="1583038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8" name="Облачко с текстом: овальное 127"/>
          <p:cNvSpPr/>
          <p:nvPr/>
        </p:nvSpPr>
        <p:spPr>
          <a:xfrm>
            <a:off x="139279" y="2535013"/>
            <a:ext cx="2698397" cy="1583038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6" name="Облачко с текстом: овальное 125"/>
          <p:cNvSpPr/>
          <p:nvPr/>
        </p:nvSpPr>
        <p:spPr>
          <a:xfrm>
            <a:off x="9547708" y="1221759"/>
            <a:ext cx="2698397" cy="1583038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4" name="Облачко с текстом: овальное 123"/>
          <p:cNvSpPr/>
          <p:nvPr/>
        </p:nvSpPr>
        <p:spPr>
          <a:xfrm>
            <a:off x="5373275" y="273326"/>
            <a:ext cx="2937342" cy="1708906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Облачко с текстом: овальное 122"/>
          <p:cNvSpPr/>
          <p:nvPr/>
        </p:nvSpPr>
        <p:spPr>
          <a:xfrm>
            <a:off x="3567196" y="1047700"/>
            <a:ext cx="2937342" cy="1708906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блачко с текстом: овальное 3"/>
          <p:cNvSpPr/>
          <p:nvPr/>
        </p:nvSpPr>
        <p:spPr>
          <a:xfrm>
            <a:off x="134432" y="277925"/>
            <a:ext cx="2937342" cy="1708906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36" name="Shape 236"/>
          <p:cNvGrpSpPr/>
          <p:nvPr/>
        </p:nvGrpSpPr>
        <p:grpSpPr>
          <a:xfrm>
            <a:off x="8665582" y="2632604"/>
            <a:ext cx="517153" cy="424592"/>
            <a:chOff x="2599525" y="3688600"/>
            <a:chExt cx="428675" cy="351950"/>
          </a:xfrm>
        </p:grpSpPr>
        <p:sp>
          <p:nvSpPr>
            <p:cNvPr id="237" name="Shape 237"/>
            <p:cNvSpPr/>
            <p:nvPr/>
          </p:nvSpPr>
          <p:spPr>
            <a:xfrm>
              <a:off x="2599525" y="3688600"/>
              <a:ext cx="428675" cy="168675"/>
            </a:xfrm>
            <a:custGeom>
              <a:avLst/>
              <a:gdLst/>
              <a:ahLst/>
              <a:cxnLst/>
              <a:rect l="0" t="0" r="0" b="0"/>
              <a:pathLst>
                <a:path w="17147" h="6747" fill="none" extrusionOk="0">
                  <a:moveTo>
                    <a:pt x="16660" y="1876"/>
                  </a:moveTo>
                  <a:lnTo>
                    <a:pt x="11594" y="1876"/>
                  </a:lnTo>
                  <a:lnTo>
                    <a:pt x="11594" y="1462"/>
                  </a:lnTo>
                  <a:lnTo>
                    <a:pt x="11594" y="1462"/>
                  </a:lnTo>
                  <a:lnTo>
                    <a:pt x="11594" y="1316"/>
                  </a:lnTo>
                  <a:lnTo>
                    <a:pt x="11569" y="1170"/>
                  </a:lnTo>
                  <a:lnTo>
                    <a:pt x="11472" y="902"/>
                  </a:lnTo>
                  <a:lnTo>
                    <a:pt x="11350" y="658"/>
                  </a:lnTo>
                  <a:lnTo>
                    <a:pt x="11155" y="439"/>
                  </a:lnTo>
                  <a:lnTo>
                    <a:pt x="10961" y="268"/>
                  </a:lnTo>
                  <a:lnTo>
                    <a:pt x="10693" y="122"/>
                  </a:lnTo>
                  <a:lnTo>
                    <a:pt x="10425" y="49"/>
                  </a:lnTo>
                  <a:lnTo>
                    <a:pt x="10279" y="25"/>
                  </a:lnTo>
                  <a:lnTo>
                    <a:pt x="10133" y="1"/>
                  </a:lnTo>
                  <a:lnTo>
                    <a:pt x="7015" y="1"/>
                  </a:lnTo>
                  <a:lnTo>
                    <a:pt x="7015" y="1"/>
                  </a:lnTo>
                  <a:lnTo>
                    <a:pt x="6869" y="25"/>
                  </a:lnTo>
                  <a:lnTo>
                    <a:pt x="6723" y="49"/>
                  </a:lnTo>
                  <a:lnTo>
                    <a:pt x="6455" y="122"/>
                  </a:lnTo>
                  <a:lnTo>
                    <a:pt x="6187" y="268"/>
                  </a:lnTo>
                  <a:lnTo>
                    <a:pt x="5992" y="439"/>
                  </a:lnTo>
                  <a:lnTo>
                    <a:pt x="5797" y="658"/>
                  </a:lnTo>
                  <a:lnTo>
                    <a:pt x="5676" y="902"/>
                  </a:lnTo>
                  <a:lnTo>
                    <a:pt x="5578" y="1170"/>
                  </a:lnTo>
                  <a:lnTo>
                    <a:pt x="5554" y="1316"/>
                  </a:lnTo>
                  <a:lnTo>
                    <a:pt x="5554" y="1462"/>
                  </a:lnTo>
                  <a:lnTo>
                    <a:pt x="5554" y="1876"/>
                  </a:lnTo>
                  <a:lnTo>
                    <a:pt x="488" y="1876"/>
                  </a:lnTo>
                  <a:lnTo>
                    <a:pt x="488" y="1876"/>
                  </a:lnTo>
                  <a:lnTo>
                    <a:pt x="391" y="1876"/>
                  </a:lnTo>
                  <a:lnTo>
                    <a:pt x="293" y="1900"/>
                  </a:lnTo>
                  <a:lnTo>
                    <a:pt x="220" y="1949"/>
                  </a:lnTo>
                  <a:lnTo>
                    <a:pt x="147" y="2022"/>
                  </a:lnTo>
                  <a:lnTo>
                    <a:pt x="74" y="2071"/>
                  </a:lnTo>
                  <a:lnTo>
                    <a:pt x="50" y="2168"/>
                  </a:lnTo>
                  <a:lnTo>
                    <a:pt x="1" y="2266"/>
                  </a:lnTo>
                  <a:lnTo>
                    <a:pt x="1" y="2363"/>
                  </a:lnTo>
                  <a:lnTo>
                    <a:pt x="1" y="5773"/>
                  </a:lnTo>
                  <a:lnTo>
                    <a:pt x="1" y="5773"/>
                  </a:lnTo>
                  <a:lnTo>
                    <a:pt x="25" y="5967"/>
                  </a:lnTo>
                  <a:lnTo>
                    <a:pt x="74" y="6138"/>
                  </a:lnTo>
                  <a:lnTo>
                    <a:pt x="171" y="6308"/>
                  </a:lnTo>
                  <a:lnTo>
                    <a:pt x="293" y="6455"/>
                  </a:lnTo>
                  <a:lnTo>
                    <a:pt x="439" y="6576"/>
                  </a:lnTo>
                  <a:lnTo>
                    <a:pt x="585" y="6674"/>
                  </a:lnTo>
                  <a:lnTo>
                    <a:pt x="780" y="6722"/>
                  </a:lnTo>
                  <a:lnTo>
                    <a:pt x="975" y="6747"/>
                  </a:lnTo>
                  <a:lnTo>
                    <a:pt x="7721" y="6747"/>
                  </a:lnTo>
                  <a:lnTo>
                    <a:pt x="7721" y="6138"/>
                  </a:lnTo>
                  <a:lnTo>
                    <a:pt x="7721" y="6138"/>
                  </a:lnTo>
                  <a:lnTo>
                    <a:pt x="7746" y="6041"/>
                  </a:lnTo>
                  <a:lnTo>
                    <a:pt x="7770" y="5967"/>
                  </a:lnTo>
                  <a:lnTo>
                    <a:pt x="7819" y="5870"/>
                  </a:lnTo>
                  <a:lnTo>
                    <a:pt x="7868" y="5797"/>
                  </a:lnTo>
                  <a:lnTo>
                    <a:pt x="7941" y="5748"/>
                  </a:lnTo>
                  <a:lnTo>
                    <a:pt x="8038" y="5700"/>
                  </a:lnTo>
                  <a:lnTo>
                    <a:pt x="8111" y="5675"/>
                  </a:lnTo>
                  <a:lnTo>
                    <a:pt x="8209" y="5651"/>
                  </a:lnTo>
                  <a:lnTo>
                    <a:pt x="8939" y="5651"/>
                  </a:lnTo>
                  <a:lnTo>
                    <a:pt x="8939" y="5651"/>
                  </a:lnTo>
                  <a:lnTo>
                    <a:pt x="9037" y="5675"/>
                  </a:lnTo>
                  <a:lnTo>
                    <a:pt x="9110" y="5700"/>
                  </a:lnTo>
                  <a:lnTo>
                    <a:pt x="9207" y="5748"/>
                  </a:lnTo>
                  <a:lnTo>
                    <a:pt x="9280" y="5797"/>
                  </a:lnTo>
                  <a:lnTo>
                    <a:pt x="9329" y="5870"/>
                  </a:lnTo>
                  <a:lnTo>
                    <a:pt x="9378" y="5967"/>
                  </a:lnTo>
                  <a:lnTo>
                    <a:pt x="9402" y="6041"/>
                  </a:lnTo>
                  <a:lnTo>
                    <a:pt x="9426" y="6138"/>
                  </a:lnTo>
                  <a:lnTo>
                    <a:pt x="9426" y="6747"/>
                  </a:lnTo>
                  <a:lnTo>
                    <a:pt x="16173" y="6747"/>
                  </a:lnTo>
                  <a:lnTo>
                    <a:pt x="16173" y="6747"/>
                  </a:lnTo>
                  <a:lnTo>
                    <a:pt x="16367" y="6722"/>
                  </a:lnTo>
                  <a:lnTo>
                    <a:pt x="16562" y="6674"/>
                  </a:lnTo>
                  <a:lnTo>
                    <a:pt x="16708" y="6576"/>
                  </a:lnTo>
                  <a:lnTo>
                    <a:pt x="16855" y="6455"/>
                  </a:lnTo>
                  <a:lnTo>
                    <a:pt x="16976" y="6308"/>
                  </a:lnTo>
                  <a:lnTo>
                    <a:pt x="17074" y="6138"/>
                  </a:lnTo>
                  <a:lnTo>
                    <a:pt x="17122" y="5967"/>
                  </a:lnTo>
                  <a:lnTo>
                    <a:pt x="17147" y="5773"/>
                  </a:lnTo>
                  <a:lnTo>
                    <a:pt x="17147" y="2363"/>
                  </a:lnTo>
                  <a:lnTo>
                    <a:pt x="17147" y="2363"/>
                  </a:lnTo>
                  <a:lnTo>
                    <a:pt x="17147" y="2266"/>
                  </a:lnTo>
                  <a:lnTo>
                    <a:pt x="17098" y="2168"/>
                  </a:lnTo>
                  <a:lnTo>
                    <a:pt x="17074" y="2071"/>
                  </a:lnTo>
                  <a:lnTo>
                    <a:pt x="17001" y="2022"/>
                  </a:lnTo>
                  <a:lnTo>
                    <a:pt x="16928" y="1949"/>
                  </a:lnTo>
                  <a:lnTo>
                    <a:pt x="16855" y="1900"/>
                  </a:lnTo>
                  <a:lnTo>
                    <a:pt x="16757" y="1876"/>
                  </a:lnTo>
                  <a:lnTo>
                    <a:pt x="16660" y="1876"/>
                  </a:lnTo>
                  <a:lnTo>
                    <a:pt x="16660" y="1876"/>
                  </a:lnTo>
                  <a:close/>
                  <a:moveTo>
                    <a:pt x="10620" y="1876"/>
                  </a:moveTo>
                  <a:lnTo>
                    <a:pt x="6528" y="1876"/>
                  </a:lnTo>
                  <a:lnTo>
                    <a:pt x="6528" y="1462"/>
                  </a:lnTo>
                  <a:lnTo>
                    <a:pt x="6528" y="1462"/>
                  </a:lnTo>
                  <a:lnTo>
                    <a:pt x="6528" y="1364"/>
                  </a:lnTo>
                  <a:lnTo>
                    <a:pt x="6577" y="1291"/>
                  </a:lnTo>
                  <a:lnTo>
                    <a:pt x="6601" y="1194"/>
                  </a:lnTo>
                  <a:lnTo>
                    <a:pt x="6674" y="1121"/>
                  </a:lnTo>
                  <a:lnTo>
                    <a:pt x="6747" y="1072"/>
                  </a:lnTo>
                  <a:lnTo>
                    <a:pt x="6820" y="1023"/>
                  </a:lnTo>
                  <a:lnTo>
                    <a:pt x="6918" y="999"/>
                  </a:lnTo>
                  <a:lnTo>
                    <a:pt x="7015" y="975"/>
                  </a:lnTo>
                  <a:lnTo>
                    <a:pt x="10133" y="975"/>
                  </a:lnTo>
                  <a:lnTo>
                    <a:pt x="10133" y="975"/>
                  </a:lnTo>
                  <a:lnTo>
                    <a:pt x="10230" y="999"/>
                  </a:lnTo>
                  <a:lnTo>
                    <a:pt x="10327" y="1023"/>
                  </a:lnTo>
                  <a:lnTo>
                    <a:pt x="10400" y="1072"/>
                  </a:lnTo>
                  <a:lnTo>
                    <a:pt x="10474" y="1121"/>
                  </a:lnTo>
                  <a:lnTo>
                    <a:pt x="10547" y="1194"/>
                  </a:lnTo>
                  <a:lnTo>
                    <a:pt x="10571" y="1291"/>
                  </a:lnTo>
                  <a:lnTo>
                    <a:pt x="10620" y="1364"/>
                  </a:lnTo>
                  <a:lnTo>
                    <a:pt x="10620" y="1462"/>
                  </a:lnTo>
                  <a:lnTo>
                    <a:pt x="10620" y="1876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" name="Shape 238"/>
            <p:cNvSpPr/>
            <p:nvPr/>
          </p:nvSpPr>
          <p:spPr>
            <a:xfrm>
              <a:off x="2792550" y="3862125"/>
              <a:ext cx="42650" cy="23775"/>
            </a:xfrm>
            <a:custGeom>
              <a:avLst/>
              <a:gdLst/>
              <a:ahLst/>
              <a:cxnLst/>
              <a:rect l="0" t="0" r="0" b="0"/>
              <a:pathLst>
                <a:path w="1706" h="951" fill="none" extrusionOk="0">
                  <a:moveTo>
                    <a:pt x="1705" y="1"/>
                  </a:moveTo>
                  <a:lnTo>
                    <a:pt x="1705" y="463"/>
                  </a:lnTo>
                  <a:lnTo>
                    <a:pt x="1705" y="463"/>
                  </a:lnTo>
                  <a:lnTo>
                    <a:pt x="1681" y="561"/>
                  </a:lnTo>
                  <a:lnTo>
                    <a:pt x="1657" y="658"/>
                  </a:lnTo>
                  <a:lnTo>
                    <a:pt x="1608" y="756"/>
                  </a:lnTo>
                  <a:lnTo>
                    <a:pt x="1559" y="804"/>
                  </a:lnTo>
                  <a:lnTo>
                    <a:pt x="1486" y="877"/>
                  </a:lnTo>
                  <a:lnTo>
                    <a:pt x="1389" y="926"/>
                  </a:lnTo>
                  <a:lnTo>
                    <a:pt x="1316" y="951"/>
                  </a:lnTo>
                  <a:lnTo>
                    <a:pt x="1218" y="951"/>
                  </a:lnTo>
                  <a:lnTo>
                    <a:pt x="488" y="951"/>
                  </a:lnTo>
                  <a:lnTo>
                    <a:pt x="488" y="951"/>
                  </a:lnTo>
                  <a:lnTo>
                    <a:pt x="390" y="951"/>
                  </a:lnTo>
                  <a:lnTo>
                    <a:pt x="317" y="926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56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0" y="463"/>
                  </a:ln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" name="Shape 239"/>
            <p:cNvSpPr/>
            <p:nvPr/>
          </p:nvSpPr>
          <p:spPr>
            <a:xfrm>
              <a:off x="2599525" y="3852375"/>
              <a:ext cx="428675" cy="188175"/>
            </a:xfrm>
            <a:custGeom>
              <a:avLst/>
              <a:gdLst/>
              <a:ahLst/>
              <a:cxnLst/>
              <a:rect l="0" t="0" r="0" b="0"/>
              <a:pathLst>
                <a:path w="17147" h="7527" fill="none" extrusionOk="0">
                  <a:moveTo>
                    <a:pt x="1" y="1"/>
                  </a:moveTo>
                  <a:lnTo>
                    <a:pt x="1" y="7040"/>
                  </a:lnTo>
                  <a:lnTo>
                    <a:pt x="1" y="7040"/>
                  </a:lnTo>
                  <a:lnTo>
                    <a:pt x="1" y="7137"/>
                  </a:lnTo>
                  <a:lnTo>
                    <a:pt x="50" y="7210"/>
                  </a:lnTo>
                  <a:lnTo>
                    <a:pt x="74" y="7307"/>
                  </a:lnTo>
                  <a:lnTo>
                    <a:pt x="147" y="7381"/>
                  </a:lnTo>
                  <a:lnTo>
                    <a:pt x="220" y="7429"/>
                  </a:lnTo>
                  <a:lnTo>
                    <a:pt x="293" y="7478"/>
                  </a:lnTo>
                  <a:lnTo>
                    <a:pt x="391" y="7502"/>
                  </a:lnTo>
                  <a:lnTo>
                    <a:pt x="488" y="7527"/>
                  </a:lnTo>
                  <a:lnTo>
                    <a:pt x="16660" y="7527"/>
                  </a:lnTo>
                  <a:lnTo>
                    <a:pt x="16660" y="7527"/>
                  </a:lnTo>
                  <a:lnTo>
                    <a:pt x="16757" y="7502"/>
                  </a:lnTo>
                  <a:lnTo>
                    <a:pt x="16855" y="7478"/>
                  </a:lnTo>
                  <a:lnTo>
                    <a:pt x="16928" y="7429"/>
                  </a:lnTo>
                  <a:lnTo>
                    <a:pt x="17001" y="7381"/>
                  </a:lnTo>
                  <a:lnTo>
                    <a:pt x="17074" y="7307"/>
                  </a:lnTo>
                  <a:lnTo>
                    <a:pt x="17098" y="7210"/>
                  </a:lnTo>
                  <a:lnTo>
                    <a:pt x="17147" y="7137"/>
                  </a:lnTo>
                  <a:lnTo>
                    <a:pt x="17147" y="7040"/>
                  </a:lnTo>
                  <a:lnTo>
                    <a:pt x="17147" y="1"/>
                  </a:lnTo>
                </a:path>
              </a:pathLst>
            </a:custGeom>
            <a:noFill/>
            <a:ln w="19050" cap="rnd" cmpd="sng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8" name="Shape 73"/>
          <p:cNvSpPr txBox="1">
            <a:spLocks/>
          </p:cNvSpPr>
          <p:nvPr/>
        </p:nvSpPr>
        <p:spPr>
          <a:xfrm>
            <a:off x="361452" y="5351981"/>
            <a:ext cx="2571935" cy="619641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dirty="0"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Оформление </a:t>
            </a:r>
            <a:endParaRPr lang="en" dirty="0">
              <a:latin typeface="Arial" panose="020B0604020202020204" pitchFamily="34" charset="0"/>
              <a:ea typeface="Verdana"/>
              <a:cs typeface="Arial" panose="020B0604020202020204" pitchFamily="34" charset="0"/>
              <a:sym typeface="Verdana"/>
            </a:endParaRPr>
          </a:p>
        </p:txBody>
      </p:sp>
      <p:sp>
        <p:nvSpPr>
          <p:cNvPr id="29" name="Shape 73"/>
          <p:cNvSpPr txBox="1">
            <a:spLocks/>
          </p:cNvSpPr>
          <p:nvPr/>
        </p:nvSpPr>
        <p:spPr>
          <a:xfrm>
            <a:off x="113833" y="649111"/>
            <a:ext cx="3067175" cy="728551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>
            <a:lvl1pPr marL="228600" lvl="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sz="2800" b="0" i="0" dirty="0"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Формулировка темы</a:t>
            </a:r>
          </a:p>
        </p:txBody>
      </p:sp>
      <p:sp>
        <p:nvSpPr>
          <p:cNvPr id="30" name="Shape 73"/>
          <p:cNvSpPr txBox="1">
            <a:spLocks/>
          </p:cNvSpPr>
          <p:nvPr/>
        </p:nvSpPr>
        <p:spPr>
          <a:xfrm>
            <a:off x="3272395" y="1374120"/>
            <a:ext cx="3452007" cy="535727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>
            <a:lvl1pPr marL="228600" lvl="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sz="2800" b="0" i="0" dirty="0"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Постановка проблемы</a:t>
            </a:r>
          </a:p>
        </p:txBody>
      </p:sp>
      <p:sp>
        <p:nvSpPr>
          <p:cNvPr id="31" name="Shape 73"/>
          <p:cNvSpPr txBox="1">
            <a:spLocks/>
          </p:cNvSpPr>
          <p:nvPr/>
        </p:nvSpPr>
        <p:spPr>
          <a:xfrm>
            <a:off x="6139243" y="473798"/>
            <a:ext cx="1496119" cy="1035825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>
            <a:lvl1pPr marL="228600" lvl="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ru-RU" sz="2800" b="0" i="0" dirty="0"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Цели и задачи</a:t>
            </a:r>
          </a:p>
        </p:txBody>
      </p:sp>
      <p:sp>
        <p:nvSpPr>
          <p:cNvPr id="32" name="Shape 73"/>
          <p:cNvSpPr txBox="1">
            <a:spLocks/>
          </p:cNvSpPr>
          <p:nvPr/>
        </p:nvSpPr>
        <p:spPr>
          <a:xfrm>
            <a:off x="9921162" y="1652090"/>
            <a:ext cx="1780713" cy="648671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>
            <a:lvl1pPr marL="228600" lvl="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ru-RU" sz="2800" b="0" i="0" dirty="0"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Гипотезы</a:t>
            </a:r>
          </a:p>
        </p:txBody>
      </p:sp>
      <p:sp>
        <p:nvSpPr>
          <p:cNvPr id="33" name="Shape 73"/>
          <p:cNvSpPr txBox="1">
            <a:spLocks/>
          </p:cNvSpPr>
          <p:nvPr/>
        </p:nvSpPr>
        <p:spPr>
          <a:xfrm>
            <a:off x="8946660" y="3409449"/>
            <a:ext cx="2886857" cy="1176087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>
            <a:lvl1pPr marL="228600" lvl="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sz="2800" b="0" i="0" dirty="0"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Обзор литературы</a:t>
            </a:r>
          </a:p>
        </p:txBody>
      </p:sp>
      <p:sp>
        <p:nvSpPr>
          <p:cNvPr id="34" name="Shape 73"/>
          <p:cNvSpPr txBox="1">
            <a:spLocks/>
          </p:cNvSpPr>
          <p:nvPr/>
        </p:nvSpPr>
        <p:spPr>
          <a:xfrm>
            <a:off x="7377207" y="5461374"/>
            <a:ext cx="2818234" cy="492771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>
            <a:lvl1pPr marL="228600" lvl="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ru-RU" sz="2800" b="0" i="0" dirty="0"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Методология</a:t>
            </a:r>
          </a:p>
        </p:txBody>
      </p:sp>
      <p:sp>
        <p:nvSpPr>
          <p:cNvPr id="35" name="Shape 73"/>
          <p:cNvSpPr txBox="1">
            <a:spLocks/>
          </p:cNvSpPr>
          <p:nvPr/>
        </p:nvSpPr>
        <p:spPr>
          <a:xfrm rot="21443574">
            <a:off x="3296376" y="4221792"/>
            <a:ext cx="3322547" cy="1130048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>
            <a:lvl1pPr marL="228600" lvl="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sz="2800" b="0" i="0" dirty="0"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Эмпирическая часть</a:t>
            </a:r>
          </a:p>
        </p:txBody>
      </p:sp>
      <p:sp>
        <p:nvSpPr>
          <p:cNvPr id="36" name="Shape 73"/>
          <p:cNvSpPr txBox="1">
            <a:spLocks/>
          </p:cNvSpPr>
          <p:nvPr/>
        </p:nvSpPr>
        <p:spPr>
          <a:xfrm>
            <a:off x="3380530" y="3965383"/>
            <a:ext cx="3384262" cy="609822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>
            <a:lvl1pPr marL="228600" lvl="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endParaRPr lang="ru-RU" sz="2800" b="0" i="0" dirty="0">
              <a:latin typeface="Arial" panose="020B0604020202020204" pitchFamily="34" charset="0"/>
              <a:ea typeface="Verdana"/>
              <a:cs typeface="Arial" panose="020B0604020202020204" pitchFamily="34" charset="0"/>
              <a:sym typeface="Verdana"/>
            </a:endParaRPr>
          </a:p>
        </p:txBody>
      </p:sp>
      <p:sp>
        <p:nvSpPr>
          <p:cNvPr id="37" name="Shape 73"/>
          <p:cNvSpPr txBox="1">
            <a:spLocks/>
          </p:cNvSpPr>
          <p:nvPr/>
        </p:nvSpPr>
        <p:spPr>
          <a:xfrm>
            <a:off x="285703" y="3142694"/>
            <a:ext cx="2536233" cy="567082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>
            <a:lvl1pPr marL="228600" lvl="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sz="2800" b="0" i="0" dirty="0"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Результаты</a:t>
            </a:r>
          </a:p>
        </p:txBody>
      </p:sp>
      <p:sp>
        <p:nvSpPr>
          <p:cNvPr id="49" name="Shape 73"/>
          <p:cNvSpPr txBox="1">
            <a:spLocks/>
          </p:cNvSpPr>
          <p:nvPr/>
        </p:nvSpPr>
        <p:spPr>
          <a:xfrm>
            <a:off x="8324969" y="162249"/>
            <a:ext cx="1648113" cy="1461922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>
            <a:lvl1pPr marL="228600" lvl="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5333" b="1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sz="2800" b="0" i="0" dirty="0">
                <a:latin typeface="Arial" panose="020B0604020202020204" pitchFamily="34" charset="0"/>
                <a:ea typeface="Verdana"/>
                <a:cs typeface="Arial" panose="020B0604020202020204" pitchFamily="34" charset="0"/>
                <a:sym typeface="Verdana"/>
              </a:rPr>
              <a:t>Объект и предмет</a:t>
            </a:r>
          </a:p>
        </p:txBody>
      </p:sp>
      <p:sp>
        <p:nvSpPr>
          <p:cNvPr id="50" name="Прямоугольник 49"/>
          <p:cNvSpPr/>
          <p:nvPr/>
        </p:nvSpPr>
        <p:spPr>
          <a:xfrm rot="1777864">
            <a:off x="3100410" y="539290"/>
            <a:ext cx="181827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6600" b="1" dirty="0">
                <a:solidFill>
                  <a:schemeClr val="accent1"/>
                </a:solidFill>
              </a:rPr>
              <a:t>👉</a:t>
            </a:r>
            <a:endParaRPr lang="ru-RU" sz="6600" b="1" dirty="0">
              <a:solidFill>
                <a:schemeClr val="accent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 rot="7986833">
            <a:off x="10377367" y="2843489"/>
            <a:ext cx="181827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6600" b="1" dirty="0">
                <a:solidFill>
                  <a:schemeClr val="accent1"/>
                </a:solidFill>
              </a:rPr>
              <a:t>👉</a:t>
            </a:r>
            <a:endParaRPr lang="ru-RU" sz="6600" b="1" dirty="0">
              <a:solidFill>
                <a:schemeClr val="accent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 rot="8474222">
            <a:off x="9019181" y="5034240"/>
            <a:ext cx="181827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6600" b="1" dirty="0">
                <a:solidFill>
                  <a:schemeClr val="accent1"/>
                </a:solidFill>
              </a:rPr>
              <a:t>👉</a:t>
            </a:r>
            <a:endParaRPr lang="ru-RU" sz="6600" b="1" dirty="0">
              <a:solidFill>
                <a:schemeClr val="accent1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 rot="11953945">
            <a:off x="6184338" y="4699377"/>
            <a:ext cx="115856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6600" b="1" dirty="0">
                <a:solidFill>
                  <a:schemeClr val="accent1"/>
                </a:solidFill>
              </a:rPr>
              <a:t>👉</a:t>
            </a:r>
            <a:endParaRPr lang="ru-RU" sz="6600" b="1" dirty="0">
              <a:solidFill>
                <a:schemeClr val="accent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 rot="12589116">
            <a:off x="2593938" y="3413408"/>
            <a:ext cx="115856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6600" b="1" dirty="0">
                <a:solidFill>
                  <a:schemeClr val="accent1"/>
                </a:solidFill>
              </a:rPr>
              <a:t>👉</a:t>
            </a:r>
            <a:endParaRPr lang="ru-RU" sz="6600" b="1" dirty="0">
              <a:solidFill>
                <a:schemeClr val="accent1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 rot="5400000">
            <a:off x="848039" y="4083785"/>
            <a:ext cx="115856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6600" b="1" dirty="0">
                <a:solidFill>
                  <a:schemeClr val="accent1"/>
                </a:solidFill>
              </a:rPr>
              <a:t>👉</a:t>
            </a:r>
            <a:endParaRPr lang="ru-RU" sz="6600" b="1" dirty="0">
              <a:solidFill>
                <a:schemeClr val="accent1"/>
              </a:solidFill>
            </a:endParaRPr>
          </a:p>
        </p:txBody>
      </p:sp>
      <p:grpSp>
        <p:nvGrpSpPr>
          <p:cNvPr id="56" name="Shape 615"/>
          <p:cNvGrpSpPr/>
          <p:nvPr/>
        </p:nvGrpSpPr>
        <p:grpSpPr>
          <a:xfrm>
            <a:off x="3664113" y="6013791"/>
            <a:ext cx="366457" cy="366436"/>
            <a:chOff x="1923675" y="1633650"/>
            <a:chExt cx="436000" cy="435975"/>
          </a:xfrm>
        </p:grpSpPr>
        <p:sp>
          <p:nvSpPr>
            <p:cNvPr id="57" name="Shape 616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0" t="0" r="0" b="0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8" name="Shape 617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0" t="0" r="0" b="0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9" name="Shape 618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0" t="0" r="0" b="0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0" name="Shape 619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0" t="0" r="0" b="0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1" name="Shape 620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0" t="0" r="0" b="0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2" name="Shape 621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0" t="0" r="0" b="0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63" name="Shape 622"/>
          <p:cNvGrpSpPr/>
          <p:nvPr/>
        </p:nvGrpSpPr>
        <p:grpSpPr>
          <a:xfrm>
            <a:off x="8253215" y="1976425"/>
            <a:ext cx="369504" cy="369504"/>
            <a:chOff x="2594050" y="1631825"/>
            <a:chExt cx="439625" cy="439625"/>
          </a:xfrm>
        </p:grpSpPr>
        <p:sp>
          <p:nvSpPr>
            <p:cNvPr id="64" name="Shape 623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5" name="Shape 624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6" name="Shape 625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7" name="Shape 62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68" name="Shape 736"/>
          <p:cNvGrpSpPr/>
          <p:nvPr/>
        </p:nvGrpSpPr>
        <p:grpSpPr>
          <a:xfrm>
            <a:off x="2710609" y="2291811"/>
            <a:ext cx="360301" cy="295813"/>
            <a:chOff x="2599525" y="3688600"/>
            <a:chExt cx="428675" cy="351950"/>
          </a:xfrm>
        </p:grpSpPr>
        <p:sp>
          <p:nvSpPr>
            <p:cNvPr id="69" name="Shape 737"/>
            <p:cNvSpPr/>
            <p:nvPr/>
          </p:nvSpPr>
          <p:spPr>
            <a:xfrm>
              <a:off x="2599525" y="3688600"/>
              <a:ext cx="428675" cy="168675"/>
            </a:xfrm>
            <a:custGeom>
              <a:avLst/>
              <a:gdLst/>
              <a:ahLst/>
              <a:cxnLst/>
              <a:rect l="0" t="0" r="0" b="0"/>
              <a:pathLst>
                <a:path w="17147" h="6747" fill="none" extrusionOk="0">
                  <a:moveTo>
                    <a:pt x="16660" y="1876"/>
                  </a:moveTo>
                  <a:lnTo>
                    <a:pt x="11594" y="1876"/>
                  </a:lnTo>
                  <a:lnTo>
                    <a:pt x="11594" y="1462"/>
                  </a:lnTo>
                  <a:lnTo>
                    <a:pt x="11594" y="1462"/>
                  </a:lnTo>
                  <a:lnTo>
                    <a:pt x="11594" y="1316"/>
                  </a:lnTo>
                  <a:lnTo>
                    <a:pt x="11569" y="1170"/>
                  </a:lnTo>
                  <a:lnTo>
                    <a:pt x="11472" y="902"/>
                  </a:lnTo>
                  <a:lnTo>
                    <a:pt x="11350" y="658"/>
                  </a:lnTo>
                  <a:lnTo>
                    <a:pt x="11155" y="439"/>
                  </a:lnTo>
                  <a:lnTo>
                    <a:pt x="10961" y="268"/>
                  </a:lnTo>
                  <a:lnTo>
                    <a:pt x="10693" y="122"/>
                  </a:lnTo>
                  <a:lnTo>
                    <a:pt x="10425" y="49"/>
                  </a:lnTo>
                  <a:lnTo>
                    <a:pt x="10279" y="25"/>
                  </a:lnTo>
                  <a:lnTo>
                    <a:pt x="10133" y="1"/>
                  </a:lnTo>
                  <a:lnTo>
                    <a:pt x="7015" y="1"/>
                  </a:lnTo>
                  <a:lnTo>
                    <a:pt x="7015" y="1"/>
                  </a:lnTo>
                  <a:lnTo>
                    <a:pt x="6869" y="25"/>
                  </a:lnTo>
                  <a:lnTo>
                    <a:pt x="6723" y="49"/>
                  </a:lnTo>
                  <a:lnTo>
                    <a:pt x="6455" y="122"/>
                  </a:lnTo>
                  <a:lnTo>
                    <a:pt x="6187" y="268"/>
                  </a:lnTo>
                  <a:lnTo>
                    <a:pt x="5992" y="439"/>
                  </a:lnTo>
                  <a:lnTo>
                    <a:pt x="5797" y="658"/>
                  </a:lnTo>
                  <a:lnTo>
                    <a:pt x="5676" y="902"/>
                  </a:lnTo>
                  <a:lnTo>
                    <a:pt x="5578" y="1170"/>
                  </a:lnTo>
                  <a:lnTo>
                    <a:pt x="5554" y="1316"/>
                  </a:lnTo>
                  <a:lnTo>
                    <a:pt x="5554" y="1462"/>
                  </a:lnTo>
                  <a:lnTo>
                    <a:pt x="5554" y="1876"/>
                  </a:lnTo>
                  <a:lnTo>
                    <a:pt x="488" y="1876"/>
                  </a:lnTo>
                  <a:lnTo>
                    <a:pt x="488" y="1876"/>
                  </a:lnTo>
                  <a:lnTo>
                    <a:pt x="391" y="1876"/>
                  </a:lnTo>
                  <a:lnTo>
                    <a:pt x="293" y="1900"/>
                  </a:lnTo>
                  <a:lnTo>
                    <a:pt x="220" y="1949"/>
                  </a:lnTo>
                  <a:lnTo>
                    <a:pt x="147" y="2022"/>
                  </a:lnTo>
                  <a:lnTo>
                    <a:pt x="74" y="2071"/>
                  </a:lnTo>
                  <a:lnTo>
                    <a:pt x="50" y="2168"/>
                  </a:lnTo>
                  <a:lnTo>
                    <a:pt x="1" y="2266"/>
                  </a:lnTo>
                  <a:lnTo>
                    <a:pt x="1" y="2363"/>
                  </a:lnTo>
                  <a:lnTo>
                    <a:pt x="1" y="5773"/>
                  </a:lnTo>
                  <a:lnTo>
                    <a:pt x="1" y="5773"/>
                  </a:lnTo>
                  <a:lnTo>
                    <a:pt x="25" y="5967"/>
                  </a:lnTo>
                  <a:lnTo>
                    <a:pt x="74" y="6138"/>
                  </a:lnTo>
                  <a:lnTo>
                    <a:pt x="171" y="6308"/>
                  </a:lnTo>
                  <a:lnTo>
                    <a:pt x="293" y="6455"/>
                  </a:lnTo>
                  <a:lnTo>
                    <a:pt x="439" y="6576"/>
                  </a:lnTo>
                  <a:lnTo>
                    <a:pt x="585" y="6674"/>
                  </a:lnTo>
                  <a:lnTo>
                    <a:pt x="780" y="6722"/>
                  </a:lnTo>
                  <a:lnTo>
                    <a:pt x="975" y="6747"/>
                  </a:lnTo>
                  <a:lnTo>
                    <a:pt x="7721" y="6747"/>
                  </a:lnTo>
                  <a:lnTo>
                    <a:pt x="7721" y="6138"/>
                  </a:lnTo>
                  <a:lnTo>
                    <a:pt x="7721" y="6138"/>
                  </a:lnTo>
                  <a:lnTo>
                    <a:pt x="7746" y="6041"/>
                  </a:lnTo>
                  <a:lnTo>
                    <a:pt x="7770" y="5967"/>
                  </a:lnTo>
                  <a:lnTo>
                    <a:pt x="7819" y="5870"/>
                  </a:lnTo>
                  <a:lnTo>
                    <a:pt x="7868" y="5797"/>
                  </a:lnTo>
                  <a:lnTo>
                    <a:pt x="7941" y="5748"/>
                  </a:lnTo>
                  <a:lnTo>
                    <a:pt x="8038" y="5700"/>
                  </a:lnTo>
                  <a:lnTo>
                    <a:pt x="8111" y="5675"/>
                  </a:lnTo>
                  <a:lnTo>
                    <a:pt x="8209" y="5651"/>
                  </a:lnTo>
                  <a:lnTo>
                    <a:pt x="8939" y="5651"/>
                  </a:lnTo>
                  <a:lnTo>
                    <a:pt x="8939" y="5651"/>
                  </a:lnTo>
                  <a:lnTo>
                    <a:pt x="9037" y="5675"/>
                  </a:lnTo>
                  <a:lnTo>
                    <a:pt x="9110" y="5700"/>
                  </a:lnTo>
                  <a:lnTo>
                    <a:pt x="9207" y="5748"/>
                  </a:lnTo>
                  <a:lnTo>
                    <a:pt x="9280" y="5797"/>
                  </a:lnTo>
                  <a:lnTo>
                    <a:pt x="9329" y="5870"/>
                  </a:lnTo>
                  <a:lnTo>
                    <a:pt x="9378" y="5967"/>
                  </a:lnTo>
                  <a:lnTo>
                    <a:pt x="9402" y="6041"/>
                  </a:lnTo>
                  <a:lnTo>
                    <a:pt x="9426" y="6138"/>
                  </a:lnTo>
                  <a:lnTo>
                    <a:pt x="9426" y="6747"/>
                  </a:lnTo>
                  <a:lnTo>
                    <a:pt x="16173" y="6747"/>
                  </a:lnTo>
                  <a:lnTo>
                    <a:pt x="16173" y="6747"/>
                  </a:lnTo>
                  <a:lnTo>
                    <a:pt x="16367" y="6722"/>
                  </a:lnTo>
                  <a:lnTo>
                    <a:pt x="16562" y="6674"/>
                  </a:lnTo>
                  <a:lnTo>
                    <a:pt x="16708" y="6576"/>
                  </a:lnTo>
                  <a:lnTo>
                    <a:pt x="16855" y="6455"/>
                  </a:lnTo>
                  <a:lnTo>
                    <a:pt x="16976" y="6308"/>
                  </a:lnTo>
                  <a:lnTo>
                    <a:pt x="17074" y="6138"/>
                  </a:lnTo>
                  <a:lnTo>
                    <a:pt x="17122" y="5967"/>
                  </a:lnTo>
                  <a:lnTo>
                    <a:pt x="17147" y="5773"/>
                  </a:lnTo>
                  <a:lnTo>
                    <a:pt x="17147" y="2363"/>
                  </a:lnTo>
                  <a:lnTo>
                    <a:pt x="17147" y="2363"/>
                  </a:lnTo>
                  <a:lnTo>
                    <a:pt x="17147" y="2266"/>
                  </a:lnTo>
                  <a:lnTo>
                    <a:pt x="17098" y="2168"/>
                  </a:lnTo>
                  <a:lnTo>
                    <a:pt x="17074" y="2071"/>
                  </a:lnTo>
                  <a:lnTo>
                    <a:pt x="17001" y="2022"/>
                  </a:lnTo>
                  <a:lnTo>
                    <a:pt x="16928" y="1949"/>
                  </a:lnTo>
                  <a:lnTo>
                    <a:pt x="16855" y="1900"/>
                  </a:lnTo>
                  <a:lnTo>
                    <a:pt x="16757" y="1876"/>
                  </a:lnTo>
                  <a:lnTo>
                    <a:pt x="16660" y="1876"/>
                  </a:lnTo>
                  <a:lnTo>
                    <a:pt x="16660" y="1876"/>
                  </a:lnTo>
                  <a:close/>
                  <a:moveTo>
                    <a:pt x="10620" y="1876"/>
                  </a:moveTo>
                  <a:lnTo>
                    <a:pt x="6528" y="1876"/>
                  </a:lnTo>
                  <a:lnTo>
                    <a:pt x="6528" y="1462"/>
                  </a:lnTo>
                  <a:lnTo>
                    <a:pt x="6528" y="1462"/>
                  </a:lnTo>
                  <a:lnTo>
                    <a:pt x="6528" y="1364"/>
                  </a:lnTo>
                  <a:lnTo>
                    <a:pt x="6577" y="1291"/>
                  </a:lnTo>
                  <a:lnTo>
                    <a:pt x="6601" y="1194"/>
                  </a:lnTo>
                  <a:lnTo>
                    <a:pt x="6674" y="1121"/>
                  </a:lnTo>
                  <a:lnTo>
                    <a:pt x="6747" y="1072"/>
                  </a:lnTo>
                  <a:lnTo>
                    <a:pt x="6820" y="1023"/>
                  </a:lnTo>
                  <a:lnTo>
                    <a:pt x="6918" y="999"/>
                  </a:lnTo>
                  <a:lnTo>
                    <a:pt x="7015" y="975"/>
                  </a:lnTo>
                  <a:lnTo>
                    <a:pt x="10133" y="975"/>
                  </a:lnTo>
                  <a:lnTo>
                    <a:pt x="10133" y="975"/>
                  </a:lnTo>
                  <a:lnTo>
                    <a:pt x="10230" y="999"/>
                  </a:lnTo>
                  <a:lnTo>
                    <a:pt x="10327" y="1023"/>
                  </a:lnTo>
                  <a:lnTo>
                    <a:pt x="10400" y="1072"/>
                  </a:lnTo>
                  <a:lnTo>
                    <a:pt x="10474" y="1121"/>
                  </a:lnTo>
                  <a:lnTo>
                    <a:pt x="10547" y="1194"/>
                  </a:lnTo>
                  <a:lnTo>
                    <a:pt x="10571" y="1291"/>
                  </a:lnTo>
                  <a:lnTo>
                    <a:pt x="10620" y="1364"/>
                  </a:lnTo>
                  <a:lnTo>
                    <a:pt x="10620" y="1462"/>
                  </a:lnTo>
                  <a:lnTo>
                    <a:pt x="10620" y="1876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0" name="Shape 738"/>
            <p:cNvSpPr/>
            <p:nvPr/>
          </p:nvSpPr>
          <p:spPr>
            <a:xfrm>
              <a:off x="2792550" y="3862125"/>
              <a:ext cx="42650" cy="23775"/>
            </a:xfrm>
            <a:custGeom>
              <a:avLst/>
              <a:gdLst/>
              <a:ahLst/>
              <a:cxnLst/>
              <a:rect l="0" t="0" r="0" b="0"/>
              <a:pathLst>
                <a:path w="1706" h="951" fill="none" extrusionOk="0">
                  <a:moveTo>
                    <a:pt x="1705" y="1"/>
                  </a:moveTo>
                  <a:lnTo>
                    <a:pt x="1705" y="463"/>
                  </a:lnTo>
                  <a:lnTo>
                    <a:pt x="1705" y="463"/>
                  </a:lnTo>
                  <a:lnTo>
                    <a:pt x="1681" y="561"/>
                  </a:lnTo>
                  <a:lnTo>
                    <a:pt x="1657" y="658"/>
                  </a:lnTo>
                  <a:lnTo>
                    <a:pt x="1608" y="756"/>
                  </a:lnTo>
                  <a:lnTo>
                    <a:pt x="1559" y="804"/>
                  </a:lnTo>
                  <a:lnTo>
                    <a:pt x="1486" y="877"/>
                  </a:lnTo>
                  <a:lnTo>
                    <a:pt x="1389" y="926"/>
                  </a:lnTo>
                  <a:lnTo>
                    <a:pt x="1316" y="951"/>
                  </a:lnTo>
                  <a:lnTo>
                    <a:pt x="1218" y="951"/>
                  </a:lnTo>
                  <a:lnTo>
                    <a:pt x="488" y="951"/>
                  </a:lnTo>
                  <a:lnTo>
                    <a:pt x="488" y="951"/>
                  </a:lnTo>
                  <a:lnTo>
                    <a:pt x="390" y="951"/>
                  </a:lnTo>
                  <a:lnTo>
                    <a:pt x="317" y="926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56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0" y="463"/>
                  </a:ln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1" name="Shape 739"/>
            <p:cNvSpPr/>
            <p:nvPr/>
          </p:nvSpPr>
          <p:spPr>
            <a:xfrm>
              <a:off x="2599525" y="3852375"/>
              <a:ext cx="428675" cy="188175"/>
            </a:xfrm>
            <a:custGeom>
              <a:avLst/>
              <a:gdLst/>
              <a:ahLst/>
              <a:cxnLst/>
              <a:rect l="0" t="0" r="0" b="0"/>
              <a:pathLst>
                <a:path w="17147" h="7527" fill="none" extrusionOk="0">
                  <a:moveTo>
                    <a:pt x="1" y="1"/>
                  </a:moveTo>
                  <a:lnTo>
                    <a:pt x="1" y="7040"/>
                  </a:lnTo>
                  <a:lnTo>
                    <a:pt x="1" y="7040"/>
                  </a:lnTo>
                  <a:lnTo>
                    <a:pt x="1" y="7137"/>
                  </a:lnTo>
                  <a:lnTo>
                    <a:pt x="50" y="7210"/>
                  </a:lnTo>
                  <a:lnTo>
                    <a:pt x="74" y="7307"/>
                  </a:lnTo>
                  <a:lnTo>
                    <a:pt x="147" y="7381"/>
                  </a:lnTo>
                  <a:lnTo>
                    <a:pt x="220" y="7429"/>
                  </a:lnTo>
                  <a:lnTo>
                    <a:pt x="293" y="7478"/>
                  </a:lnTo>
                  <a:lnTo>
                    <a:pt x="391" y="7502"/>
                  </a:lnTo>
                  <a:lnTo>
                    <a:pt x="488" y="7527"/>
                  </a:lnTo>
                  <a:lnTo>
                    <a:pt x="16660" y="7527"/>
                  </a:lnTo>
                  <a:lnTo>
                    <a:pt x="16660" y="7527"/>
                  </a:lnTo>
                  <a:lnTo>
                    <a:pt x="16757" y="7502"/>
                  </a:lnTo>
                  <a:lnTo>
                    <a:pt x="16855" y="7478"/>
                  </a:lnTo>
                  <a:lnTo>
                    <a:pt x="16928" y="7429"/>
                  </a:lnTo>
                  <a:lnTo>
                    <a:pt x="17001" y="7381"/>
                  </a:lnTo>
                  <a:lnTo>
                    <a:pt x="17074" y="7307"/>
                  </a:lnTo>
                  <a:lnTo>
                    <a:pt x="17098" y="7210"/>
                  </a:lnTo>
                  <a:lnTo>
                    <a:pt x="17147" y="7137"/>
                  </a:lnTo>
                  <a:lnTo>
                    <a:pt x="17147" y="7040"/>
                  </a:lnTo>
                  <a:lnTo>
                    <a:pt x="17147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72" name="Shape 792"/>
          <p:cNvGrpSpPr/>
          <p:nvPr/>
        </p:nvGrpSpPr>
        <p:grpSpPr>
          <a:xfrm>
            <a:off x="11198187" y="5875406"/>
            <a:ext cx="372593" cy="360301"/>
            <a:chOff x="1247825" y="5001950"/>
            <a:chExt cx="443300" cy="428675"/>
          </a:xfrm>
        </p:grpSpPr>
        <p:sp>
          <p:nvSpPr>
            <p:cNvPr id="73" name="Shape 793"/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0" t="0" r="0" b="0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4" name="Shape 794"/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0" t="0" r="0" b="0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5" name="Shape 795"/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0" t="0" r="0" b="0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6" name="Shape 796"/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0" t="0" r="0" b="0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7" name="Shape 797"/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0" t="0" r="0" b="0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8" name="Shape 798"/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0" t="0" r="0" b="0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79" name="Shape 744"/>
          <p:cNvGrpSpPr/>
          <p:nvPr/>
        </p:nvGrpSpPr>
        <p:grpSpPr>
          <a:xfrm>
            <a:off x="4784171" y="2911636"/>
            <a:ext cx="369525" cy="268182"/>
            <a:chOff x="3932350" y="3714775"/>
            <a:chExt cx="439650" cy="319075"/>
          </a:xfrm>
        </p:grpSpPr>
        <p:sp>
          <p:nvSpPr>
            <p:cNvPr id="80" name="Shape 745"/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0" t="0" r="0" b="0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1" name="Shape 746"/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0" t="0" r="0" b="0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2" name="Shape 747"/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0" t="0" r="0" b="0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3" name="Shape 748"/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0" t="0" r="0" b="0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4" name="Shape 749"/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0" t="0" r="0" b="0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85" name="Shape 740"/>
          <p:cNvGrpSpPr/>
          <p:nvPr/>
        </p:nvGrpSpPr>
        <p:grpSpPr>
          <a:xfrm>
            <a:off x="6053586" y="6049915"/>
            <a:ext cx="333699" cy="329076"/>
            <a:chOff x="3292425" y="3664250"/>
            <a:chExt cx="397025" cy="391525"/>
          </a:xfrm>
        </p:grpSpPr>
        <p:sp>
          <p:nvSpPr>
            <p:cNvPr id="86" name="Shape 741"/>
            <p:cNvSpPr/>
            <p:nvPr/>
          </p:nvSpPr>
          <p:spPr>
            <a:xfrm>
              <a:off x="3292425" y="3680675"/>
              <a:ext cx="375100" cy="375100"/>
            </a:xfrm>
            <a:custGeom>
              <a:avLst/>
              <a:gdLst/>
              <a:ahLst/>
              <a:cxnLst/>
              <a:rect l="0" t="0" r="0" b="0"/>
              <a:pathLst>
                <a:path w="15004" h="15004" fill="none" extrusionOk="0">
                  <a:moveTo>
                    <a:pt x="7502" y="1"/>
                  </a:moveTo>
                  <a:lnTo>
                    <a:pt x="7502" y="1"/>
                  </a:lnTo>
                  <a:lnTo>
                    <a:pt x="7112" y="1"/>
                  </a:lnTo>
                  <a:lnTo>
                    <a:pt x="6747" y="50"/>
                  </a:lnTo>
                  <a:lnTo>
                    <a:pt x="6357" y="98"/>
                  </a:lnTo>
                  <a:lnTo>
                    <a:pt x="5992" y="147"/>
                  </a:lnTo>
                  <a:lnTo>
                    <a:pt x="5627" y="244"/>
                  </a:lnTo>
                  <a:lnTo>
                    <a:pt x="5261" y="342"/>
                  </a:lnTo>
                  <a:lnTo>
                    <a:pt x="4921" y="464"/>
                  </a:lnTo>
                  <a:lnTo>
                    <a:pt x="4580" y="585"/>
                  </a:lnTo>
                  <a:lnTo>
                    <a:pt x="4239" y="732"/>
                  </a:lnTo>
                  <a:lnTo>
                    <a:pt x="3922" y="902"/>
                  </a:lnTo>
                  <a:lnTo>
                    <a:pt x="3605" y="1097"/>
                  </a:lnTo>
                  <a:lnTo>
                    <a:pt x="3313" y="1292"/>
                  </a:lnTo>
                  <a:lnTo>
                    <a:pt x="3021" y="1487"/>
                  </a:lnTo>
                  <a:lnTo>
                    <a:pt x="2729" y="1706"/>
                  </a:lnTo>
                  <a:lnTo>
                    <a:pt x="2461" y="1949"/>
                  </a:lnTo>
                  <a:lnTo>
                    <a:pt x="2193" y="2193"/>
                  </a:lnTo>
                  <a:lnTo>
                    <a:pt x="1949" y="2461"/>
                  </a:lnTo>
                  <a:lnTo>
                    <a:pt x="1706" y="2729"/>
                  </a:lnTo>
                  <a:lnTo>
                    <a:pt x="1486" y="3021"/>
                  </a:lnTo>
                  <a:lnTo>
                    <a:pt x="1292" y="3313"/>
                  </a:lnTo>
                  <a:lnTo>
                    <a:pt x="1097" y="3605"/>
                  </a:lnTo>
                  <a:lnTo>
                    <a:pt x="902" y="3922"/>
                  </a:lnTo>
                  <a:lnTo>
                    <a:pt x="731" y="4239"/>
                  </a:lnTo>
                  <a:lnTo>
                    <a:pt x="585" y="4580"/>
                  </a:lnTo>
                  <a:lnTo>
                    <a:pt x="464" y="4921"/>
                  </a:lnTo>
                  <a:lnTo>
                    <a:pt x="342" y="5262"/>
                  </a:lnTo>
                  <a:lnTo>
                    <a:pt x="244" y="5627"/>
                  </a:lnTo>
                  <a:lnTo>
                    <a:pt x="147" y="5992"/>
                  </a:lnTo>
                  <a:lnTo>
                    <a:pt x="98" y="6358"/>
                  </a:lnTo>
                  <a:lnTo>
                    <a:pt x="50" y="6747"/>
                  </a:lnTo>
                  <a:lnTo>
                    <a:pt x="1" y="7113"/>
                  </a:lnTo>
                  <a:lnTo>
                    <a:pt x="1" y="7502"/>
                  </a:lnTo>
                  <a:lnTo>
                    <a:pt x="1" y="7502"/>
                  </a:lnTo>
                  <a:lnTo>
                    <a:pt x="1" y="7892"/>
                  </a:lnTo>
                  <a:lnTo>
                    <a:pt x="50" y="8257"/>
                  </a:lnTo>
                  <a:lnTo>
                    <a:pt x="98" y="8647"/>
                  </a:lnTo>
                  <a:lnTo>
                    <a:pt x="147" y="9012"/>
                  </a:lnTo>
                  <a:lnTo>
                    <a:pt x="244" y="9378"/>
                  </a:lnTo>
                  <a:lnTo>
                    <a:pt x="342" y="9743"/>
                  </a:lnTo>
                  <a:lnTo>
                    <a:pt x="464" y="10084"/>
                  </a:lnTo>
                  <a:lnTo>
                    <a:pt x="585" y="10425"/>
                  </a:lnTo>
                  <a:lnTo>
                    <a:pt x="731" y="10766"/>
                  </a:lnTo>
                  <a:lnTo>
                    <a:pt x="902" y="11082"/>
                  </a:lnTo>
                  <a:lnTo>
                    <a:pt x="1097" y="11399"/>
                  </a:lnTo>
                  <a:lnTo>
                    <a:pt x="1292" y="11691"/>
                  </a:lnTo>
                  <a:lnTo>
                    <a:pt x="1486" y="11984"/>
                  </a:lnTo>
                  <a:lnTo>
                    <a:pt x="1706" y="12276"/>
                  </a:lnTo>
                  <a:lnTo>
                    <a:pt x="1949" y="12544"/>
                  </a:lnTo>
                  <a:lnTo>
                    <a:pt x="2193" y="12812"/>
                  </a:lnTo>
                  <a:lnTo>
                    <a:pt x="2461" y="13055"/>
                  </a:lnTo>
                  <a:lnTo>
                    <a:pt x="2729" y="13299"/>
                  </a:lnTo>
                  <a:lnTo>
                    <a:pt x="3021" y="13518"/>
                  </a:lnTo>
                  <a:lnTo>
                    <a:pt x="3313" y="13713"/>
                  </a:lnTo>
                  <a:lnTo>
                    <a:pt x="3605" y="13908"/>
                  </a:lnTo>
                  <a:lnTo>
                    <a:pt x="3922" y="14102"/>
                  </a:lnTo>
                  <a:lnTo>
                    <a:pt x="4239" y="14273"/>
                  </a:lnTo>
                  <a:lnTo>
                    <a:pt x="4580" y="14419"/>
                  </a:lnTo>
                  <a:lnTo>
                    <a:pt x="4921" y="14541"/>
                  </a:lnTo>
                  <a:lnTo>
                    <a:pt x="5261" y="14663"/>
                  </a:lnTo>
                  <a:lnTo>
                    <a:pt x="5627" y="14760"/>
                  </a:lnTo>
                  <a:lnTo>
                    <a:pt x="5992" y="14857"/>
                  </a:lnTo>
                  <a:lnTo>
                    <a:pt x="6357" y="14906"/>
                  </a:lnTo>
                  <a:lnTo>
                    <a:pt x="6747" y="14955"/>
                  </a:lnTo>
                  <a:lnTo>
                    <a:pt x="7112" y="15004"/>
                  </a:lnTo>
                  <a:lnTo>
                    <a:pt x="7502" y="15004"/>
                  </a:lnTo>
                  <a:lnTo>
                    <a:pt x="7502" y="15004"/>
                  </a:lnTo>
                  <a:lnTo>
                    <a:pt x="7892" y="15004"/>
                  </a:lnTo>
                  <a:lnTo>
                    <a:pt x="8257" y="14955"/>
                  </a:lnTo>
                  <a:lnTo>
                    <a:pt x="8647" y="14906"/>
                  </a:lnTo>
                  <a:lnTo>
                    <a:pt x="9012" y="14857"/>
                  </a:lnTo>
                  <a:lnTo>
                    <a:pt x="9377" y="14760"/>
                  </a:lnTo>
                  <a:lnTo>
                    <a:pt x="9743" y="14663"/>
                  </a:lnTo>
                  <a:lnTo>
                    <a:pt x="10084" y="14541"/>
                  </a:lnTo>
                  <a:lnTo>
                    <a:pt x="10425" y="14419"/>
                  </a:lnTo>
                  <a:lnTo>
                    <a:pt x="10766" y="14273"/>
                  </a:lnTo>
                  <a:lnTo>
                    <a:pt x="11082" y="14102"/>
                  </a:lnTo>
                  <a:lnTo>
                    <a:pt x="11399" y="13908"/>
                  </a:lnTo>
                  <a:lnTo>
                    <a:pt x="11691" y="13713"/>
                  </a:lnTo>
                  <a:lnTo>
                    <a:pt x="11983" y="13518"/>
                  </a:lnTo>
                  <a:lnTo>
                    <a:pt x="12276" y="13299"/>
                  </a:lnTo>
                  <a:lnTo>
                    <a:pt x="12544" y="13055"/>
                  </a:lnTo>
                  <a:lnTo>
                    <a:pt x="12812" y="12812"/>
                  </a:lnTo>
                  <a:lnTo>
                    <a:pt x="13055" y="12544"/>
                  </a:lnTo>
                  <a:lnTo>
                    <a:pt x="13299" y="12276"/>
                  </a:lnTo>
                  <a:lnTo>
                    <a:pt x="13518" y="11984"/>
                  </a:lnTo>
                  <a:lnTo>
                    <a:pt x="13713" y="11691"/>
                  </a:lnTo>
                  <a:lnTo>
                    <a:pt x="13907" y="11399"/>
                  </a:lnTo>
                  <a:lnTo>
                    <a:pt x="14102" y="11082"/>
                  </a:lnTo>
                  <a:lnTo>
                    <a:pt x="14273" y="10766"/>
                  </a:lnTo>
                  <a:lnTo>
                    <a:pt x="14419" y="10425"/>
                  </a:lnTo>
                  <a:lnTo>
                    <a:pt x="14541" y="10084"/>
                  </a:lnTo>
                  <a:lnTo>
                    <a:pt x="14662" y="9743"/>
                  </a:lnTo>
                  <a:lnTo>
                    <a:pt x="14760" y="9378"/>
                  </a:lnTo>
                  <a:lnTo>
                    <a:pt x="14857" y="9012"/>
                  </a:lnTo>
                  <a:lnTo>
                    <a:pt x="14906" y="8647"/>
                  </a:lnTo>
                  <a:lnTo>
                    <a:pt x="14955" y="8257"/>
                  </a:lnTo>
                  <a:lnTo>
                    <a:pt x="15003" y="7892"/>
                  </a:lnTo>
                  <a:lnTo>
                    <a:pt x="15003" y="7502"/>
                  </a:lnTo>
                  <a:lnTo>
                    <a:pt x="7502" y="7502"/>
                  </a:lnTo>
                  <a:lnTo>
                    <a:pt x="7502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" name="Shape 742"/>
            <p:cNvSpPr/>
            <p:nvPr/>
          </p:nvSpPr>
          <p:spPr>
            <a:xfrm>
              <a:off x="3504325" y="3664250"/>
              <a:ext cx="131525" cy="153450"/>
            </a:xfrm>
            <a:custGeom>
              <a:avLst/>
              <a:gdLst/>
              <a:ahLst/>
              <a:cxnLst/>
              <a:rect l="0" t="0" r="0" b="0"/>
              <a:pathLst>
                <a:path w="5261" h="6138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390" y="25"/>
                  </a:lnTo>
                  <a:lnTo>
                    <a:pt x="780" y="98"/>
                  </a:lnTo>
                  <a:lnTo>
                    <a:pt x="1169" y="171"/>
                  </a:lnTo>
                  <a:lnTo>
                    <a:pt x="1559" y="268"/>
                  </a:lnTo>
                  <a:lnTo>
                    <a:pt x="1924" y="414"/>
                  </a:lnTo>
                  <a:lnTo>
                    <a:pt x="2314" y="560"/>
                  </a:lnTo>
                  <a:lnTo>
                    <a:pt x="2655" y="731"/>
                  </a:lnTo>
                  <a:lnTo>
                    <a:pt x="3020" y="901"/>
                  </a:lnTo>
                  <a:lnTo>
                    <a:pt x="3020" y="901"/>
                  </a:lnTo>
                  <a:lnTo>
                    <a:pt x="3337" y="1121"/>
                  </a:lnTo>
                  <a:lnTo>
                    <a:pt x="3654" y="1340"/>
                  </a:lnTo>
                  <a:lnTo>
                    <a:pt x="3946" y="1559"/>
                  </a:lnTo>
                  <a:lnTo>
                    <a:pt x="4238" y="1803"/>
                  </a:lnTo>
                  <a:lnTo>
                    <a:pt x="4530" y="2070"/>
                  </a:lnTo>
                  <a:lnTo>
                    <a:pt x="4774" y="2363"/>
                  </a:lnTo>
                  <a:lnTo>
                    <a:pt x="5017" y="2655"/>
                  </a:lnTo>
                  <a:lnTo>
                    <a:pt x="5261" y="2972"/>
                  </a:lnTo>
                  <a:lnTo>
                    <a:pt x="0" y="613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" name="Shape 743"/>
            <p:cNvSpPr/>
            <p:nvPr/>
          </p:nvSpPr>
          <p:spPr>
            <a:xfrm>
              <a:off x="3501875" y="3749500"/>
              <a:ext cx="187575" cy="96825"/>
            </a:xfrm>
            <a:custGeom>
              <a:avLst/>
              <a:gdLst/>
              <a:ahLst/>
              <a:cxnLst/>
              <a:rect l="0" t="0" r="0" b="0"/>
              <a:pathLst>
                <a:path w="7503" h="3873" fill="none" extrusionOk="0">
                  <a:moveTo>
                    <a:pt x="6431" y="0"/>
                  </a:moveTo>
                  <a:lnTo>
                    <a:pt x="1" y="3872"/>
                  </a:lnTo>
                  <a:lnTo>
                    <a:pt x="7502" y="3872"/>
                  </a:lnTo>
                  <a:lnTo>
                    <a:pt x="7502" y="3872"/>
                  </a:lnTo>
                  <a:lnTo>
                    <a:pt x="7478" y="3337"/>
                  </a:lnTo>
                  <a:lnTo>
                    <a:pt x="7429" y="2825"/>
                  </a:lnTo>
                  <a:lnTo>
                    <a:pt x="7332" y="2314"/>
                  </a:lnTo>
                  <a:lnTo>
                    <a:pt x="7210" y="1827"/>
                  </a:lnTo>
                  <a:lnTo>
                    <a:pt x="7064" y="1340"/>
                  </a:lnTo>
                  <a:lnTo>
                    <a:pt x="6893" y="877"/>
                  </a:lnTo>
                  <a:lnTo>
                    <a:pt x="6674" y="438"/>
                  </a:lnTo>
                  <a:lnTo>
                    <a:pt x="6431" y="0"/>
                  </a:lnTo>
                  <a:lnTo>
                    <a:pt x="6431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89" name="Shape 753"/>
          <p:cNvGrpSpPr/>
          <p:nvPr/>
        </p:nvGrpSpPr>
        <p:grpSpPr>
          <a:xfrm>
            <a:off x="11298339" y="339727"/>
            <a:ext cx="353136" cy="313737"/>
            <a:chOff x="5292575" y="3681900"/>
            <a:chExt cx="420150" cy="373275"/>
          </a:xfrm>
        </p:grpSpPr>
        <p:sp>
          <p:nvSpPr>
            <p:cNvPr id="90" name="Shape 754"/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0" t="0" r="0" b="0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" name="Shape 755"/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0" t="0" r="0" b="0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" name="Shape 756"/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0" t="0" r="0" b="0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3" name="Shape 757"/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0" t="0" r="0" b="0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4" name="Shape 758"/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0" t="0" r="0" b="0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759"/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0" t="0" r="0" b="0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6" name="Shape 760"/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0" t="0" r="0" b="0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97" name="Shape 860"/>
          <p:cNvGrpSpPr/>
          <p:nvPr/>
        </p:nvGrpSpPr>
        <p:grpSpPr>
          <a:xfrm>
            <a:off x="4881774" y="170080"/>
            <a:ext cx="332669" cy="332669"/>
            <a:chOff x="6649150" y="309350"/>
            <a:chExt cx="395800" cy="395800"/>
          </a:xfrm>
        </p:grpSpPr>
        <p:sp>
          <p:nvSpPr>
            <p:cNvPr id="98" name="Shape 861"/>
            <p:cNvSpPr/>
            <p:nvPr/>
          </p:nvSpPr>
          <p:spPr>
            <a:xfrm>
              <a:off x="6649150" y="309350"/>
              <a:ext cx="395800" cy="395800"/>
            </a:xfrm>
            <a:custGeom>
              <a:avLst/>
              <a:gdLst/>
              <a:ahLst/>
              <a:cxnLst/>
              <a:rect l="0" t="0" r="0" b="0"/>
              <a:pathLst>
                <a:path w="15832" h="15832" fill="none" extrusionOk="0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9" name="Shape 862"/>
            <p:cNvSpPr/>
            <p:nvPr/>
          </p:nvSpPr>
          <p:spPr>
            <a:xfrm>
              <a:off x="6673500" y="333700"/>
              <a:ext cx="347100" cy="347100"/>
            </a:xfrm>
            <a:custGeom>
              <a:avLst/>
              <a:gdLst/>
              <a:ahLst/>
              <a:cxnLst/>
              <a:rect l="0" t="0" r="0" b="0"/>
              <a:pathLst>
                <a:path w="13884" h="13884" fill="none" extrusionOk="0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0" name="Shape 863"/>
            <p:cNvSpPr/>
            <p:nvPr/>
          </p:nvSpPr>
          <p:spPr>
            <a:xfrm>
              <a:off x="6848850" y="397625"/>
              <a:ext cx="54825" cy="169300"/>
            </a:xfrm>
            <a:custGeom>
              <a:avLst/>
              <a:gdLst/>
              <a:ahLst/>
              <a:cxnLst/>
              <a:rect l="0" t="0" r="0" b="0"/>
              <a:pathLst>
                <a:path w="2193" h="6772" fill="none" extrusionOk="0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1" name="Shape 864"/>
            <p:cNvSpPr/>
            <p:nvPr/>
          </p:nvSpPr>
          <p:spPr>
            <a:xfrm>
              <a:off x="6847025" y="333700"/>
              <a:ext cx="25" cy="29250"/>
            </a:xfrm>
            <a:custGeom>
              <a:avLst/>
              <a:gdLst/>
              <a:ahLst/>
              <a:cxnLst/>
              <a:rect l="0" t="0" r="0" b="0"/>
              <a:pathLst>
                <a:path w="1" h="1170" fill="none" extrusionOk="0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2" name="Shape 865"/>
            <p:cNvSpPr/>
            <p:nvPr/>
          </p:nvSpPr>
          <p:spPr>
            <a:xfrm>
              <a:off x="6760575" y="35685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3" name="Shape 866"/>
            <p:cNvSpPr/>
            <p:nvPr/>
          </p:nvSpPr>
          <p:spPr>
            <a:xfrm>
              <a:off x="6760575" y="356850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4" name="Shape 867"/>
            <p:cNvSpPr/>
            <p:nvPr/>
          </p:nvSpPr>
          <p:spPr>
            <a:xfrm>
              <a:off x="6696650" y="42077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5" name="Shape 868"/>
            <p:cNvSpPr/>
            <p:nvPr/>
          </p:nvSpPr>
          <p:spPr>
            <a:xfrm>
              <a:off x="6696650" y="420775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6" name="Shape 869"/>
            <p:cNvSpPr/>
            <p:nvPr/>
          </p:nvSpPr>
          <p:spPr>
            <a:xfrm>
              <a:off x="6673500" y="507225"/>
              <a:ext cx="29250" cy="25"/>
            </a:xfrm>
            <a:custGeom>
              <a:avLst/>
              <a:gdLst/>
              <a:ahLst/>
              <a:cxnLst/>
              <a:rect l="0" t="0" r="0" b="0"/>
              <a:pathLst>
                <a:path w="1170" h="1" fill="none" extrusionOk="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7" name="Shape 870"/>
            <p:cNvSpPr/>
            <p:nvPr/>
          </p:nvSpPr>
          <p:spPr>
            <a:xfrm>
              <a:off x="6696650" y="59370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8" name="Shape 871"/>
            <p:cNvSpPr/>
            <p:nvPr/>
          </p:nvSpPr>
          <p:spPr>
            <a:xfrm>
              <a:off x="6696650" y="579700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9" name="Shape 872"/>
            <p:cNvSpPr/>
            <p:nvPr/>
          </p:nvSpPr>
          <p:spPr>
            <a:xfrm>
              <a:off x="6760575" y="632675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0" name="Shape 873"/>
            <p:cNvSpPr/>
            <p:nvPr/>
          </p:nvSpPr>
          <p:spPr>
            <a:xfrm>
              <a:off x="6760575" y="65762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1" name="Shape 874"/>
            <p:cNvSpPr/>
            <p:nvPr/>
          </p:nvSpPr>
          <p:spPr>
            <a:xfrm>
              <a:off x="6847025" y="651550"/>
              <a:ext cx="25" cy="29250"/>
            </a:xfrm>
            <a:custGeom>
              <a:avLst/>
              <a:gdLst/>
              <a:ahLst/>
              <a:cxnLst/>
              <a:rect l="0" t="0" r="0" b="0"/>
              <a:pathLst>
                <a:path w="1" h="1170" fill="none" extrusionOk="0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2" name="Shape 875"/>
            <p:cNvSpPr/>
            <p:nvPr/>
          </p:nvSpPr>
          <p:spPr>
            <a:xfrm>
              <a:off x="6919500" y="632675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3" name="Shape 876"/>
            <p:cNvSpPr/>
            <p:nvPr/>
          </p:nvSpPr>
          <p:spPr>
            <a:xfrm>
              <a:off x="6933500" y="65762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4" name="Shape 877"/>
            <p:cNvSpPr/>
            <p:nvPr/>
          </p:nvSpPr>
          <p:spPr>
            <a:xfrm>
              <a:off x="6972475" y="579700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5" name="Shape 878"/>
            <p:cNvSpPr/>
            <p:nvPr/>
          </p:nvSpPr>
          <p:spPr>
            <a:xfrm>
              <a:off x="6997425" y="59370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6" name="Shape 879"/>
            <p:cNvSpPr/>
            <p:nvPr/>
          </p:nvSpPr>
          <p:spPr>
            <a:xfrm>
              <a:off x="6991350" y="507225"/>
              <a:ext cx="29250" cy="25"/>
            </a:xfrm>
            <a:custGeom>
              <a:avLst/>
              <a:gdLst/>
              <a:ahLst/>
              <a:cxnLst/>
              <a:rect l="0" t="0" r="0" b="0"/>
              <a:pathLst>
                <a:path w="1170" h="1" fill="none" extrusionOk="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7" name="Shape 880"/>
            <p:cNvSpPr/>
            <p:nvPr/>
          </p:nvSpPr>
          <p:spPr>
            <a:xfrm>
              <a:off x="6972475" y="420775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8" name="Shape 881"/>
            <p:cNvSpPr/>
            <p:nvPr/>
          </p:nvSpPr>
          <p:spPr>
            <a:xfrm>
              <a:off x="6997425" y="42077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9" name="Shape 882"/>
            <p:cNvSpPr/>
            <p:nvPr/>
          </p:nvSpPr>
          <p:spPr>
            <a:xfrm>
              <a:off x="6919500" y="356850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0" name="Shape 883"/>
            <p:cNvSpPr/>
            <p:nvPr/>
          </p:nvSpPr>
          <p:spPr>
            <a:xfrm>
              <a:off x="6933500" y="35685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07376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xmlns="" val="2449210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7" grpId="0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662338" y="2331589"/>
            <a:ext cx="6343185" cy="1499616"/>
          </a:xfrm>
        </p:spPr>
        <p:txBody>
          <a:bodyPr>
            <a:normAutofit/>
          </a:bodyPr>
          <a:lstStyle/>
          <a:p>
            <a:pPr marL="228600" indent="-228600" algn="ctr">
              <a:lnSpc>
                <a:spcPct val="100000"/>
              </a:lnSpc>
              <a:spcBef>
                <a:spcPts val="0"/>
              </a:spcBef>
              <a:buSzPct val="100000"/>
            </a:pPr>
            <a:r>
              <a:rPr lang="ru-RU" sz="4000" b="1" dirty="0">
                <a:solidFill>
                  <a:schemeClr val="tx1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</a:rPr>
              <a:t>Аппарат исследования</a:t>
            </a:r>
          </a:p>
        </p:txBody>
      </p:sp>
      <p:sp>
        <p:nvSpPr>
          <p:cNvPr id="4" name="Облачко с текстом: овальное 127"/>
          <p:cNvSpPr/>
          <p:nvPr/>
        </p:nvSpPr>
        <p:spPr>
          <a:xfrm>
            <a:off x="181155" y="765544"/>
            <a:ext cx="5464733" cy="4444409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Рассмотрим 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взаимосвязь некоторых основополагающих понятий, входящих 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аппарат исследования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366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143" y="183971"/>
            <a:ext cx="11376804" cy="1180624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Модельная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занятия «Исследование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пищевого статуса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спортсменов»</a:t>
            </a:r>
            <a:b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(</a:t>
            </a:r>
            <a:r>
              <a:rPr lang="ru-RU" sz="2000" i="1" dirty="0"/>
              <a:t>Никифорова В.П., Демидова </a:t>
            </a:r>
            <a:r>
              <a:rPr lang="ru-RU" sz="2000" i="1" dirty="0" smtClean="0"/>
              <a:t>Е.А.)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лачко с текстом: овальное 127"/>
          <p:cNvSpPr/>
          <p:nvPr/>
        </p:nvSpPr>
        <p:spPr>
          <a:xfrm>
            <a:off x="163903" y="1148316"/>
            <a:ext cx="2482582" cy="1120432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</a:t>
            </a:r>
            <a:b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выбора темы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44636" y="1197841"/>
            <a:ext cx="884362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На сегодняшний день </a:t>
            </a:r>
            <a:r>
              <a:rPr lang="ru-RU" dirty="0"/>
              <a:t> как, когда, сколько и что мы едим – интересуют, наверное, каждого человека, в том числе и спортсменов. </a:t>
            </a:r>
            <a:r>
              <a:rPr lang="ru-RU" dirty="0" smtClean="0"/>
              <a:t>В </a:t>
            </a:r>
            <a:r>
              <a:rPr lang="ru-RU" dirty="0"/>
              <a:t>зависимости от видов </a:t>
            </a:r>
            <a:r>
              <a:rPr lang="ru-RU" dirty="0" smtClean="0"/>
              <a:t>спорта                          </a:t>
            </a:r>
            <a:r>
              <a:rPr lang="ru-RU" dirty="0"/>
              <a:t>и интенсивности этапов спортивной подготовки меняется </a:t>
            </a:r>
            <a:r>
              <a:rPr lang="ru-RU" dirty="0" smtClean="0"/>
              <a:t> </a:t>
            </a:r>
            <a:r>
              <a:rPr lang="ru-RU" dirty="0"/>
              <a:t>и рацион питания спортсменов.</a:t>
            </a:r>
          </a:p>
        </p:txBody>
      </p:sp>
      <p:sp>
        <p:nvSpPr>
          <p:cNvPr id="6" name="Облачко с текстом: овальное 127"/>
          <p:cNvSpPr/>
          <p:nvPr/>
        </p:nvSpPr>
        <p:spPr>
          <a:xfrm>
            <a:off x="401128" y="2583712"/>
            <a:ext cx="5683370" cy="2445488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Актуальность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</a:p>
          <a:p>
            <a:pPr lvl="0" algn="ctr"/>
            <a:r>
              <a:rPr lang="ru-RU" sz="2000" dirty="0" smtClean="0">
                <a:solidFill>
                  <a:schemeClr val="tx1"/>
                </a:solidFill>
              </a:rPr>
              <a:t>это </a:t>
            </a:r>
            <a:r>
              <a:rPr lang="ru-RU" sz="2000" dirty="0">
                <a:solidFill>
                  <a:schemeClr val="tx1"/>
                </a:solidFill>
              </a:rPr>
              <a:t>степень 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b="1" u="sng" dirty="0">
                <a:solidFill>
                  <a:schemeClr val="tx1"/>
                </a:solidFill>
              </a:rPr>
              <a:t>важности</a:t>
            </a:r>
            <a:r>
              <a:rPr lang="ru-RU" sz="2000" dirty="0">
                <a:solidFill>
                  <a:schemeClr val="tx1"/>
                </a:solidFill>
              </a:rPr>
              <a:t> на данный </a:t>
            </a:r>
            <a:r>
              <a:rPr lang="ru-RU" sz="2000" dirty="0" smtClean="0">
                <a:solidFill>
                  <a:schemeClr val="tx1"/>
                </a:solidFill>
              </a:rPr>
              <a:t>момент и </a:t>
            </a:r>
            <a:r>
              <a:rPr lang="ru-RU" sz="2000" dirty="0">
                <a:solidFill>
                  <a:schemeClr val="tx1"/>
                </a:solidFill>
              </a:rPr>
              <a:t>в данной ситуации 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0" algn="ctr"/>
            <a:r>
              <a:rPr lang="ru-RU" sz="2000" dirty="0" smtClean="0">
                <a:solidFill>
                  <a:schemeClr val="tx1"/>
                </a:solidFill>
              </a:rPr>
              <a:t>для </a:t>
            </a:r>
            <a:r>
              <a:rPr lang="ru-RU" sz="2000" dirty="0">
                <a:solidFill>
                  <a:schemeClr val="tx1"/>
                </a:solidFill>
              </a:rPr>
              <a:t>решения определенной проблемы, </a:t>
            </a:r>
            <a:r>
              <a:rPr lang="ru-RU" sz="2000" dirty="0" smtClean="0">
                <a:solidFill>
                  <a:schemeClr val="tx1"/>
                </a:solidFill>
              </a:rPr>
              <a:t>задачи или </a:t>
            </a:r>
            <a:r>
              <a:rPr lang="ru-RU" sz="2000" dirty="0">
                <a:solidFill>
                  <a:schemeClr val="tx1"/>
                </a:solidFill>
              </a:rPr>
              <a:t>вопроса</a:t>
            </a:r>
          </a:p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5227608" y="2545002"/>
            <a:ext cx="1570007" cy="465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6176513" y="3389417"/>
            <a:ext cx="989936" cy="2501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176513" y="4244196"/>
            <a:ext cx="1095555" cy="1552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572664" y="4631031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321834" y="4996242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6937645" y="2364441"/>
            <a:ext cx="4807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восполнение каких-либо пробелов в науке;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272069" y="3155272"/>
            <a:ext cx="47790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дальнейшее развитие </a:t>
            </a:r>
            <a:r>
              <a:rPr lang="ru-RU" dirty="0" smtClean="0"/>
              <a:t>проблемы</a:t>
            </a:r>
          </a:p>
          <a:p>
            <a:pPr lvl="0"/>
            <a:r>
              <a:rPr lang="ru-RU" dirty="0" smtClean="0"/>
              <a:t> </a:t>
            </a:r>
            <a:r>
              <a:rPr lang="ru-RU" dirty="0"/>
              <a:t>в современных условиях;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7384211" y="4130396"/>
            <a:ext cx="4485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своя точка зрения по вопросу, по которому нет единого мнения;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6600344" y="505427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dirty="0"/>
              <a:t>суммирование и продвижение знаний по основному вопросу;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5236234" y="5845955"/>
            <a:ext cx="60384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постановка новых проблем с целью привлечения внимания </a:t>
            </a:r>
            <a:r>
              <a:rPr lang="ru-RU" dirty="0" smtClean="0"/>
              <a:t>общественности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8815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 animBg="1"/>
      <p:bldP spid="22" grpId="0"/>
      <p:bldP spid="25" grpId="0"/>
      <p:bldP spid="31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0707" y="2475781"/>
            <a:ext cx="6624083" cy="11645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Объект и предмет исследования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лачко с текстом: овальное 127"/>
          <p:cNvSpPr/>
          <p:nvPr/>
        </p:nvSpPr>
        <p:spPr>
          <a:xfrm>
            <a:off x="258793" y="776177"/>
            <a:ext cx="5695440" cy="3742660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сферы учебно-исследовательской деятельности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116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58473053"/>
              </p:ext>
            </p:extLst>
          </p:nvPr>
        </p:nvGraphicFramePr>
        <p:xfrm>
          <a:off x="110706" y="155275"/>
          <a:ext cx="11828253" cy="3368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25557" y="3401514"/>
            <a:ext cx="11290851" cy="1938992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ru-RU" sz="2400" b="1" dirty="0"/>
              <a:t>Объект исследования  </a:t>
            </a:r>
            <a:r>
              <a:rPr lang="ru-RU" sz="2400" dirty="0"/>
              <a:t>–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питания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спортсменов                                   </a:t>
            </a:r>
            <a:endParaRPr lang="ru-RU" sz="2400" dirty="0"/>
          </a:p>
          <a:p>
            <a:r>
              <a:rPr lang="ru-RU" sz="2400" dirty="0" smtClean="0"/>
              <a:t> </a:t>
            </a:r>
          </a:p>
          <a:p>
            <a:endParaRPr lang="ru-RU" sz="2400" b="1" dirty="0" smtClean="0"/>
          </a:p>
          <a:p>
            <a:endParaRPr lang="ru-RU" sz="2400" b="1" dirty="0" smtClean="0"/>
          </a:p>
          <a:p>
            <a:r>
              <a:rPr lang="ru-RU" sz="2400" b="1" dirty="0" smtClean="0"/>
              <a:t>Предмет исследования  </a:t>
            </a:r>
            <a:r>
              <a:rPr lang="ru-RU" sz="2400" dirty="0" smtClean="0"/>
              <a:t>–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компоненты, входящие 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систему питания, 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их влияние на организм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спортсмена </a:t>
            </a:r>
            <a:r>
              <a:rPr lang="ru-RU" sz="2400" dirty="0" smtClean="0"/>
              <a:t>(«пищевой статус»)</a:t>
            </a:r>
            <a:endParaRPr lang="ru-RU" sz="2400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440819551"/>
              </p:ext>
            </p:extLst>
          </p:nvPr>
        </p:nvGraphicFramePr>
        <p:xfrm>
          <a:off x="407503" y="4209691"/>
          <a:ext cx="5516219" cy="2366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23722" y="5078896"/>
            <a:ext cx="55446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dirty="0">
                <a:solidFill>
                  <a:srgbClr val="C00000"/>
                </a:solidFill>
              </a:rPr>
              <a:t>Объект всегда шире, чем предмет</a:t>
            </a:r>
          </a:p>
        </p:txBody>
      </p:sp>
    </p:spTree>
    <p:extLst>
      <p:ext uri="{BB962C8B-B14F-4D97-AF65-F5344CB8AC3E}">
        <p14:creationId xmlns:p14="http://schemas.microsoft.com/office/powerpoint/2010/main" xmlns="" val="155835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Graphic spid="7" grpId="0">
        <p:bldAsOne/>
      </p:bldGraphic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39243" y="3539429"/>
            <a:ext cx="1298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МАГНИТ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22513" y="2737042"/>
            <a:ext cx="3117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СВОЙСТВА МАГНИТОВ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7566" y="4631635"/>
            <a:ext cx="4631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УЧАЩИЕСЯ И ПРЕПОДАВАТЕЛИ ШКОЛЫ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45778" y="286482"/>
            <a:ext cx="42340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ЗАВИСИМОСТЬ ОТ СОЦИАЛЬНЫХ СЕТЕЙ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15061" y="2291136"/>
            <a:ext cx="4039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АНГЛИЙСКИЕ ПРЕДЛОЖЕНИЯ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06970" y="5327374"/>
            <a:ext cx="48801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СПОСОБЫ И ПРИЧИНЫ РАСПОЛОЖЕНИЯ СЛОВ В АНГЛИЙСКИХ ПРЕДЛОЖЕНИЯХ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45778" y="4388125"/>
            <a:ext cx="9135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ГЛАЗ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44123" y="701981"/>
            <a:ext cx="4444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СВОЙСТВА И СТРУКТУРА ГЛАЗА КАК ОПТИЧЕСКОГО ИНСТРУМЕНТА</a:t>
            </a:r>
          </a:p>
        </p:txBody>
      </p:sp>
      <p:cxnSp>
        <p:nvCxnSpPr>
          <p:cNvPr id="16" name="Прямая со стрелкой 15"/>
          <p:cNvCxnSpPr>
            <a:stCxn id="11" idx="2"/>
            <a:endCxn id="10" idx="1"/>
          </p:cNvCxnSpPr>
          <p:nvPr/>
        </p:nvCxnSpPr>
        <p:spPr>
          <a:xfrm>
            <a:off x="2966175" y="1902310"/>
            <a:ext cx="4179603" cy="2747425"/>
          </a:xfrm>
          <a:prstGeom prst="straightConnector1">
            <a:avLst/>
          </a:prstGeom>
          <a:ln w="762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3"/>
            <a:endCxn id="4" idx="1"/>
          </p:cNvCxnSpPr>
          <p:nvPr/>
        </p:nvCxnSpPr>
        <p:spPr>
          <a:xfrm>
            <a:off x="4340033" y="2967875"/>
            <a:ext cx="5399210" cy="802387"/>
          </a:xfrm>
          <a:prstGeom prst="straightConnector1">
            <a:avLst/>
          </a:prstGeom>
          <a:ln w="76200">
            <a:headEnd type="arrow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3"/>
            <a:endCxn id="7" idx="2"/>
          </p:cNvCxnSpPr>
          <p:nvPr/>
        </p:nvCxnSpPr>
        <p:spPr>
          <a:xfrm flipV="1">
            <a:off x="5029200" y="1117479"/>
            <a:ext cx="4233613" cy="3929655"/>
          </a:xfrm>
          <a:prstGeom prst="straightConnector1">
            <a:avLst/>
          </a:prstGeom>
          <a:ln w="76200">
            <a:headEnd type="none" w="med" len="med"/>
            <a:tailEnd type="arrow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9" idx="0"/>
            <a:endCxn id="8" idx="2"/>
          </p:cNvCxnSpPr>
          <p:nvPr/>
        </p:nvCxnSpPr>
        <p:spPr>
          <a:xfrm flipH="1" flipV="1">
            <a:off x="7334621" y="2752801"/>
            <a:ext cx="1412406" cy="2574573"/>
          </a:xfrm>
          <a:prstGeom prst="straightConnector1">
            <a:avLst/>
          </a:prstGeom>
          <a:ln w="76200">
            <a:headEnd type="arrow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Облачко с текстом: овальное 127"/>
          <p:cNvSpPr/>
          <p:nvPr/>
        </p:nvSpPr>
        <p:spPr>
          <a:xfrm>
            <a:off x="5007936" y="113637"/>
            <a:ext cx="2913320" cy="1836387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Потренируемся!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Найдите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и его предмет исследования!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145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TM02900720[[fn=Интеграл]]</Template>
  <TotalTime>2614</TotalTime>
  <Words>837</Words>
  <Application>Microsoft Office PowerPoint</Application>
  <PresentationFormat>Произвольный</PresentationFormat>
  <Paragraphs>172</Paragraphs>
  <Slides>20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HDOfficeLightV0</vt:lpstr>
      <vt:lpstr>1_HDOfficeLightV0</vt:lpstr>
      <vt:lpstr>Учебное исследование</vt:lpstr>
      <vt:lpstr>Слайд 2</vt:lpstr>
      <vt:lpstr>Слайд 3</vt:lpstr>
      <vt:lpstr>Слайд 4</vt:lpstr>
      <vt:lpstr>Аппарат исследования</vt:lpstr>
      <vt:lpstr>Модельная тема занятия «Исследование пищевого статуса спортсменов»                                                                          (Никифорова В.П., Демидова Е.А.)</vt:lpstr>
      <vt:lpstr>Объект и предмет исследования</vt:lpstr>
      <vt:lpstr>Слайд 8</vt:lpstr>
      <vt:lpstr>Слайд 9</vt:lpstr>
      <vt:lpstr>Постановка проблемы</vt:lpstr>
      <vt:lpstr>Потренируемся!</vt:lpstr>
      <vt:lpstr>Цель  исследования- глагол действия…</vt:lpstr>
      <vt:lpstr>Слайд 13</vt:lpstr>
      <vt:lpstr>Задачи исследования- последовательные глаголы действия, ведущие к цели </vt:lpstr>
      <vt:lpstr>Слайд 15</vt:lpstr>
      <vt:lpstr>Слайд 16</vt:lpstr>
      <vt:lpstr>Гипотеза </vt:lpstr>
      <vt:lpstr>Виды гипотез</vt:lpstr>
      <vt:lpstr>Аппарат исследования</vt:lpstr>
      <vt:lpstr>СПАСИБО  ЗА ВНИМАНИЕ!   Ваши темы исследований  и вопросы присылайте  на почту: hse.consultation@yandex.ru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Научное исследование</dc:title>
  <dc:creator>Viktoria</dc:creator>
  <cp:lastModifiedBy>Елена Борисовна</cp:lastModifiedBy>
  <cp:revision>127</cp:revision>
  <dcterms:created xsi:type="dcterms:W3CDTF">2016-11-08T16:39:36Z</dcterms:created>
  <dcterms:modified xsi:type="dcterms:W3CDTF">2017-09-28T13:38:18Z</dcterms:modified>
</cp:coreProperties>
</file>