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Montserrat" charset="0"/>
      <p:regular r:id="rId12"/>
      <p:bold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41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Char char="●"/>
              <a:defRPr sz="1100"/>
            </a:lvl1pPr>
            <a:lvl2pPr lvl="1">
              <a:spcBef>
                <a:spcPts val="0"/>
              </a:spcBef>
              <a:buSzPct val="100000"/>
              <a:buChar char="○"/>
              <a:defRPr sz="1100"/>
            </a:lvl2pPr>
            <a:lvl3pPr lvl="2">
              <a:spcBef>
                <a:spcPts val="0"/>
              </a:spcBef>
              <a:buSzPct val="100000"/>
              <a:buChar char="■"/>
              <a:defRPr sz="1100"/>
            </a:lvl3pPr>
            <a:lvl4pPr lvl="3">
              <a:spcBef>
                <a:spcPts val="0"/>
              </a:spcBef>
              <a:buSzPct val="100000"/>
              <a:buChar char="●"/>
              <a:defRPr sz="1100"/>
            </a:lvl4pPr>
            <a:lvl5pPr lvl="4">
              <a:spcBef>
                <a:spcPts val="0"/>
              </a:spcBef>
              <a:buSzPct val="100000"/>
              <a:buChar char="○"/>
              <a:defRPr sz="1100"/>
            </a:lvl5pPr>
            <a:lvl6pPr lvl="5">
              <a:spcBef>
                <a:spcPts val="0"/>
              </a:spcBef>
              <a:buSzPct val="100000"/>
              <a:buChar char="■"/>
              <a:defRPr sz="1100"/>
            </a:lvl6pPr>
            <a:lvl7pPr lvl="6">
              <a:spcBef>
                <a:spcPts val="0"/>
              </a:spcBef>
              <a:buSzPct val="100000"/>
              <a:buChar char="●"/>
              <a:defRPr sz="1100"/>
            </a:lvl7pPr>
            <a:lvl8pPr lvl="7">
              <a:spcBef>
                <a:spcPts val="0"/>
              </a:spcBef>
              <a:buSzPct val="100000"/>
              <a:buChar char="○"/>
              <a:defRPr sz="1100"/>
            </a:lvl8pPr>
            <a:lvl9pPr lvl="8">
              <a:spcBef>
                <a:spcPts val="0"/>
              </a:spcBef>
              <a:buSzPct val="1000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accent5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>
                <a:solidFill>
                  <a:schemeClr val="lt1"/>
                </a:solidFill>
              </a:rPr>
              <a:pPr lvl="0">
                <a:spcBef>
                  <a:spcPts val="0"/>
                </a:spcBef>
                <a:buNone/>
              </a:pPr>
              <a:t>‹#›</a:t>
            </a:fld>
            <a:endParaRPr lang="ru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accent3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>
                <a:solidFill>
                  <a:schemeClr val="lt1"/>
                </a:solidFill>
              </a:rPr>
              <a:pPr lvl="0">
                <a:spcBef>
                  <a:spcPts val="0"/>
                </a:spcBef>
                <a:buNone/>
              </a:pPr>
              <a:t>‹#›</a:t>
            </a:fld>
            <a:endParaRPr lang="ru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40" name="Shape 4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ubTitle" idx="1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bg>
      <p:bgPr>
        <a:solidFill>
          <a:srgbClr val="FFFFFF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6" name="Shape 56"/>
          <p:cNvSpPr/>
          <p:nvPr/>
        </p:nvSpPr>
        <p:spPr>
          <a:xfrm>
            <a:off x="0" y="0"/>
            <a:ext cx="703500" cy="2571600"/>
          </a:xfrm>
          <a:prstGeom prst="rect">
            <a:avLst/>
          </a:prstGeom>
          <a:solidFill>
            <a:srgbClr val="E4EEE4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7" name="Shape 57"/>
          <p:cNvSpPr/>
          <p:nvPr/>
        </p:nvSpPr>
        <p:spPr>
          <a:xfrm>
            <a:off x="959520" y="0"/>
            <a:ext cx="191400" cy="2571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8" name="Shape 58"/>
          <p:cNvSpPr/>
          <p:nvPr/>
        </p:nvSpPr>
        <p:spPr>
          <a:xfrm>
            <a:off x="1406786" y="0"/>
            <a:ext cx="703500" cy="2571600"/>
          </a:xfrm>
          <a:prstGeom prst="rect">
            <a:avLst/>
          </a:prstGeom>
          <a:solidFill>
            <a:srgbClr val="E4EEE4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9" name="Shape 59"/>
          <p:cNvSpPr/>
          <p:nvPr/>
        </p:nvSpPr>
        <p:spPr>
          <a:xfrm>
            <a:off x="2366228" y="0"/>
            <a:ext cx="191400" cy="2571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0" name="Shape 60"/>
          <p:cNvSpPr/>
          <p:nvPr/>
        </p:nvSpPr>
        <p:spPr>
          <a:xfrm>
            <a:off x="2813571" y="0"/>
            <a:ext cx="703500" cy="2571600"/>
          </a:xfrm>
          <a:prstGeom prst="rect">
            <a:avLst/>
          </a:prstGeom>
          <a:solidFill>
            <a:srgbClr val="E4EEE4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1" name="Shape 61"/>
          <p:cNvSpPr/>
          <p:nvPr/>
        </p:nvSpPr>
        <p:spPr>
          <a:xfrm>
            <a:off x="2366228" y="2571770"/>
            <a:ext cx="191400" cy="2571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2" name="Shape 62"/>
          <p:cNvSpPr/>
          <p:nvPr/>
        </p:nvSpPr>
        <p:spPr>
          <a:xfrm>
            <a:off x="0" y="2571764"/>
            <a:ext cx="703500" cy="2571600"/>
          </a:xfrm>
          <a:prstGeom prst="rect">
            <a:avLst/>
          </a:prstGeom>
          <a:solidFill>
            <a:srgbClr val="C1E9CB">
              <a:alpha val="90770"/>
            </a:srgbClr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3" name="Shape 63"/>
          <p:cNvSpPr/>
          <p:nvPr/>
        </p:nvSpPr>
        <p:spPr>
          <a:xfrm>
            <a:off x="2813559" y="2572027"/>
            <a:ext cx="703500" cy="2571600"/>
          </a:xfrm>
          <a:prstGeom prst="rect">
            <a:avLst/>
          </a:prstGeom>
          <a:solidFill>
            <a:srgbClr val="C1E9CB">
              <a:alpha val="90770"/>
            </a:srgbClr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4" name="Shape 64"/>
          <p:cNvSpPr/>
          <p:nvPr/>
        </p:nvSpPr>
        <p:spPr>
          <a:xfrm>
            <a:off x="1406774" y="2571764"/>
            <a:ext cx="703500" cy="2571600"/>
          </a:xfrm>
          <a:prstGeom prst="rect">
            <a:avLst/>
          </a:prstGeom>
          <a:solidFill>
            <a:srgbClr val="C1E9CB">
              <a:alpha val="90770"/>
            </a:srgbClr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5" name="Shape 65"/>
          <p:cNvSpPr/>
          <p:nvPr/>
        </p:nvSpPr>
        <p:spPr>
          <a:xfrm>
            <a:off x="959520" y="2571770"/>
            <a:ext cx="191400" cy="2571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6" name="Shape 66"/>
          <p:cNvSpPr/>
          <p:nvPr/>
        </p:nvSpPr>
        <p:spPr>
          <a:xfrm>
            <a:off x="3773015" y="0"/>
            <a:ext cx="191400" cy="2571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7" name="Shape 67"/>
          <p:cNvSpPr/>
          <p:nvPr/>
        </p:nvSpPr>
        <p:spPr>
          <a:xfrm>
            <a:off x="4220358" y="0"/>
            <a:ext cx="703500" cy="2571600"/>
          </a:xfrm>
          <a:prstGeom prst="rect">
            <a:avLst/>
          </a:prstGeom>
          <a:solidFill>
            <a:srgbClr val="E4EEE4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8" name="Shape 68"/>
          <p:cNvSpPr/>
          <p:nvPr/>
        </p:nvSpPr>
        <p:spPr>
          <a:xfrm>
            <a:off x="5179801" y="0"/>
            <a:ext cx="191400" cy="2571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9" name="Shape 69"/>
          <p:cNvSpPr/>
          <p:nvPr/>
        </p:nvSpPr>
        <p:spPr>
          <a:xfrm>
            <a:off x="5627144" y="0"/>
            <a:ext cx="703500" cy="2571600"/>
          </a:xfrm>
          <a:prstGeom prst="rect">
            <a:avLst/>
          </a:prstGeom>
          <a:solidFill>
            <a:srgbClr val="E4EEE4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0" name="Shape 70"/>
          <p:cNvSpPr/>
          <p:nvPr/>
        </p:nvSpPr>
        <p:spPr>
          <a:xfrm>
            <a:off x="5179801" y="2571770"/>
            <a:ext cx="191400" cy="2571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1" name="Shape 71"/>
          <p:cNvSpPr/>
          <p:nvPr/>
        </p:nvSpPr>
        <p:spPr>
          <a:xfrm>
            <a:off x="5627132" y="2572027"/>
            <a:ext cx="703500" cy="2571600"/>
          </a:xfrm>
          <a:prstGeom prst="rect">
            <a:avLst/>
          </a:prstGeom>
          <a:solidFill>
            <a:srgbClr val="C1E9CB">
              <a:alpha val="90770"/>
            </a:srgbClr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2" name="Shape 72"/>
          <p:cNvSpPr/>
          <p:nvPr/>
        </p:nvSpPr>
        <p:spPr>
          <a:xfrm>
            <a:off x="4220346" y="2571764"/>
            <a:ext cx="703500" cy="2571600"/>
          </a:xfrm>
          <a:prstGeom prst="rect">
            <a:avLst/>
          </a:prstGeom>
          <a:solidFill>
            <a:srgbClr val="C1E9CB">
              <a:alpha val="90770"/>
            </a:srgbClr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3" name="Shape 73"/>
          <p:cNvSpPr/>
          <p:nvPr/>
        </p:nvSpPr>
        <p:spPr>
          <a:xfrm>
            <a:off x="3773015" y="2571770"/>
            <a:ext cx="191400" cy="2571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4" name="Shape 74"/>
          <p:cNvSpPr/>
          <p:nvPr/>
        </p:nvSpPr>
        <p:spPr>
          <a:xfrm>
            <a:off x="6586515" y="0"/>
            <a:ext cx="191400" cy="2571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/>
          <p:nvPr/>
        </p:nvSpPr>
        <p:spPr>
          <a:xfrm>
            <a:off x="7033859" y="0"/>
            <a:ext cx="703500" cy="2571600"/>
          </a:xfrm>
          <a:prstGeom prst="rect">
            <a:avLst/>
          </a:prstGeom>
          <a:solidFill>
            <a:srgbClr val="E4EEE4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6" name="Shape 76"/>
          <p:cNvSpPr/>
          <p:nvPr/>
        </p:nvSpPr>
        <p:spPr>
          <a:xfrm>
            <a:off x="7993302" y="0"/>
            <a:ext cx="191400" cy="2571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7" name="Shape 77"/>
          <p:cNvSpPr/>
          <p:nvPr/>
        </p:nvSpPr>
        <p:spPr>
          <a:xfrm>
            <a:off x="8440645" y="0"/>
            <a:ext cx="703500" cy="2571600"/>
          </a:xfrm>
          <a:prstGeom prst="rect">
            <a:avLst/>
          </a:prstGeom>
          <a:solidFill>
            <a:srgbClr val="E4EEE4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8" name="Shape 78"/>
          <p:cNvSpPr/>
          <p:nvPr/>
        </p:nvSpPr>
        <p:spPr>
          <a:xfrm>
            <a:off x="7993302" y="2571770"/>
            <a:ext cx="191400" cy="2571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9" name="Shape 79"/>
          <p:cNvSpPr/>
          <p:nvPr/>
        </p:nvSpPr>
        <p:spPr>
          <a:xfrm>
            <a:off x="8440633" y="2572027"/>
            <a:ext cx="703500" cy="2571600"/>
          </a:xfrm>
          <a:prstGeom prst="rect">
            <a:avLst/>
          </a:prstGeom>
          <a:solidFill>
            <a:srgbClr val="C1E9CB">
              <a:alpha val="90770"/>
            </a:srgbClr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0" name="Shape 80"/>
          <p:cNvSpPr/>
          <p:nvPr/>
        </p:nvSpPr>
        <p:spPr>
          <a:xfrm>
            <a:off x="7033847" y="2571764"/>
            <a:ext cx="703500" cy="2571600"/>
          </a:xfrm>
          <a:prstGeom prst="rect">
            <a:avLst/>
          </a:prstGeom>
          <a:solidFill>
            <a:srgbClr val="C1E9CB">
              <a:alpha val="90770"/>
            </a:srgbClr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1" name="Shape 81"/>
          <p:cNvSpPr/>
          <p:nvPr/>
        </p:nvSpPr>
        <p:spPr>
          <a:xfrm>
            <a:off x="6586515" y="2571770"/>
            <a:ext cx="191400" cy="2571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/>
          <p:nvPr/>
        </p:nvSpPr>
        <p:spPr>
          <a:xfrm>
            <a:off x="2110175" y="1055700"/>
            <a:ext cx="4923600" cy="303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ctrTitle"/>
          </p:nvPr>
        </p:nvSpPr>
        <p:spPr>
          <a:xfrm>
            <a:off x="2512550" y="1437450"/>
            <a:ext cx="4270500" cy="2268600"/>
          </a:xfrm>
          <a:prstGeom prst="rect">
            <a:avLst/>
          </a:prstGeom>
          <a:noFill/>
        </p:spPr>
        <p:txBody>
          <a:bodyPr wrap="square" lIns="91425" tIns="91425" rIns="91425" bIns="91425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ct val="100000"/>
              <a:buNone/>
              <a:defRPr sz="3200" b="1">
                <a:solidFill>
                  <a:srgbClr val="61616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ct val="100000"/>
              <a:buNone/>
              <a:defRPr sz="3200" b="1">
                <a:solidFill>
                  <a:srgbClr val="61616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ct val="100000"/>
              <a:buNone/>
              <a:defRPr sz="3200" b="1">
                <a:solidFill>
                  <a:srgbClr val="61616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ct val="100000"/>
              <a:buNone/>
              <a:defRPr sz="3200" b="1">
                <a:solidFill>
                  <a:srgbClr val="61616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ct val="100000"/>
              <a:buNone/>
              <a:defRPr sz="3200" b="1">
                <a:solidFill>
                  <a:srgbClr val="61616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ct val="100000"/>
              <a:buNone/>
              <a:defRPr sz="3200" b="1">
                <a:solidFill>
                  <a:srgbClr val="61616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ct val="100000"/>
              <a:buNone/>
              <a:defRPr sz="3200" b="1">
                <a:solidFill>
                  <a:srgbClr val="61616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ct val="100000"/>
              <a:buNone/>
              <a:defRPr sz="3200" b="1">
                <a:solidFill>
                  <a:srgbClr val="61616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ct val="100000"/>
              <a:buNone/>
              <a:defRPr sz="3200" b="1">
                <a:solidFill>
                  <a:srgbClr val="616161"/>
                </a:solidFill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616161"/>
                </a:solidFill>
              </a:rPr>
              <a:pPr lv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 sz="1000">
              <a:solidFill>
                <a:srgbClr val="61616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op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ru" sz="10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ctrTitle"/>
          </p:nvPr>
        </p:nvSpPr>
        <p:spPr>
          <a:xfrm>
            <a:off x="311700" y="568700"/>
            <a:ext cx="8520600" cy="30294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3600"/>
              <a:t>Использование научного аппарата в учебном исследовании на примере исследовательской работы по психологии на тему “Внешние признаки лжи у детей”</a:t>
            </a:r>
          </a:p>
        </p:txBody>
      </p:sp>
      <p:sp>
        <p:nvSpPr>
          <p:cNvPr id="90" name="Shape 90"/>
          <p:cNvSpPr txBox="1">
            <a:spLocks noGrp="1"/>
          </p:cNvSpPr>
          <p:nvPr>
            <p:ph type="subTitle" idx="1"/>
          </p:nvPr>
        </p:nvSpPr>
        <p:spPr>
          <a:xfrm>
            <a:off x="311700" y="3630300"/>
            <a:ext cx="8520600" cy="1513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Презентацию подготовила </a:t>
            </a:r>
          </a:p>
          <a:p>
            <a:pPr lvl="0">
              <a:spcBef>
                <a:spcPts val="0"/>
              </a:spcBef>
              <a:buNone/>
            </a:pPr>
            <a:r>
              <a:rPr lang="ru"/>
              <a:t>ученица 11Б класса</a:t>
            </a:r>
          </a:p>
          <a:p>
            <a:pPr lvl="0">
              <a:spcBef>
                <a:spcPts val="0"/>
              </a:spcBef>
              <a:buNone/>
            </a:pPr>
            <a:r>
              <a:rPr lang="ru"/>
              <a:t> Костенко Елизавета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684236" cy="572700"/>
          </a:xfrm>
          <a:prstGeom prst="rect">
            <a:avLst/>
          </a:prstGeom>
          <a:solidFill>
            <a:schemeClr val="tx1"/>
          </a:solidFill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dirty="0">
                <a:solidFill>
                  <a:schemeClr val="bg2"/>
                </a:solidFill>
              </a:rPr>
              <a:t>Тема исследования</a:t>
            </a:r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4069200" y="445025"/>
            <a:ext cx="4763100" cy="692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2200"/>
              <a:t>“Внешние признаки лжи у детей”</a:t>
            </a:r>
          </a:p>
        </p:txBody>
      </p:sp>
      <p:pic>
        <p:nvPicPr>
          <p:cNvPr id="97" name="Shape 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4664" y="1213975"/>
            <a:ext cx="6294674" cy="356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828252" cy="572700"/>
          </a:xfrm>
          <a:prstGeom prst="rect">
            <a:avLst/>
          </a:prstGeom>
          <a:solidFill>
            <a:schemeClr val="tx1"/>
          </a:solidFill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dirty="0"/>
              <a:t>Актуальность темы</a:t>
            </a:r>
          </a:p>
        </p:txBody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14580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68300" rtl="0">
              <a:spcBef>
                <a:spcPts val="0"/>
              </a:spcBef>
              <a:buSzPct val="100000"/>
              <a:buChar char="-"/>
            </a:pPr>
            <a:r>
              <a:rPr lang="ru" sz="2200"/>
              <a:t>Чем будет полезно мое исследование?</a:t>
            </a:r>
          </a:p>
          <a:p>
            <a:pPr marL="457200" lvl="0" indent="-368300" rtl="0">
              <a:spcBef>
                <a:spcPts val="0"/>
              </a:spcBef>
              <a:buSzPct val="100000"/>
              <a:buChar char="-"/>
            </a:pPr>
            <a:r>
              <a:rPr lang="ru" sz="2200"/>
              <a:t>Изучался ли этот вопрос ранее? (новизна темы)</a:t>
            </a:r>
          </a:p>
        </p:txBody>
      </p:sp>
      <p:sp>
        <p:nvSpPr>
          <p:cNvPr id="104" name="Shape 104"/>
          <p:cNvSpPr txBox="1"/>
          <p:nvPr/>
        </p:nvSpPr>
        <p:spPr>
          <a:xfrm>
            <a:off x="323528" y="2427734"/>
            <a:ext cx="8499300" cy="2300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R="3175" lvl="0" indent="387350" algn="just" rtl="0">
              <a:spcBef>
                <a:spcPts val="0"/>
              </a:spcBef>
              <a:buClr>
                <a:schemeClr val="dk2"/>
              </a:buClr>
              <a:buSzPct val="61111"/>
              <a:buFont typeface="Arial"/>
              <a:buNone/>
            </a:pPr>
            <a:r>
              <a:rPr lang="ru" sz="1800" dirty="0">
                <a:solidFill>
                  <a:schemeClr val="dk2"/>
                </a:solidFill>
              </a:rPr>
              <a:t>Проблема определения лжи по внешним признакам является актуальной для родителей и педагогов, так как ложь у детей может являться показателем школьной неуспеваемости и социальной дезадаптации. Кроме того, своевременная детекция лжи может способствовать сохранению доверительных отношений ребенка и взрослого в семье и в школе. Также проблемой исследования является наличие огромного количества признаков лжи в научной литературе, выявить которые неподготовленному человеку очень сложно.</a:t>
            </a:r>
          </a:p>
          <a:p>
            <a:pPr lvl="0">
              <a:spcBef>
                <a:spcPts val="0"/>
              </a:spcBef>
              <a:buNone/>
            </a:pPr>
            <a:endParaRPr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684236" cy="572700"/>
          </a:xfrm>
          <a:prstGeom prst="rect">
            <a:avLst/>
          </a:prstGeom>
          <a:solidFill>
            <a:schemeClr val="tx1"/>
          </a:solidFill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dirty="0"/>
              <a:t>Цель исследования</a:t>
            </a:r>
          </a:p>
        </p:txBody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4170300" y="445025"/>
            <a:ext cx="4662000" cy="1008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2200"/>
              <a:t>Определение конечного ожидаемого результата исследования</a:t>
            </a:r>
          </a:p>
        </p:txBody>
      </p:sp>
      <p:sp>
        <p:nvSpPr>
          <p:cNvPr id="111" name="Shape 111"/>
          <p:cNvSpPr txBox="1"/>
          <p:nvPr/>
        </p:nvSpPr>
        <p:spPr>
          <a:xfrm>
            <a:off x="311700" y="1642900"/>
            <a:ext cx="8520600" cy="1061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3175" lvl="0" indent="-69850" algn="just" rtl="0">
              <a:spcBef>
                <a:spcPts val="0"/>
              </a:spcBef>
              <a:buClr>
                <a:schemeClr val="dk2"/>
              </a:buClr>
              <a:buSzPct val="61111"/>
              <a:buFont typeface="Arial"/>
              <a:buNone/>
            </a:pPr>
            <a:r>
              <a:rPr lang="ru" sz="1800">
                <a:solidFill>
                  <a:schemeClr val="dk2"/>
                </a:solidFill>
              </a:rPr>
              <a:t>Целью исследования является выявление внешних проявлений лжи у детей.</a:t>
            </a:r>
          </a:p>
        </p:txBody>
      </p:sp>
      <p:pic>
        <p:nvPicPr>
          <p:cNvPr id="112" name="Shape 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7925" y="2184825"/>
            <a:ext cx="5208150" cy="260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1812028" cy="572700"/>
          </a:xfrm>
          <a:prstGeom prst="rect">
            <a:avLst/>
          </a:prstGeom>
          <a:solidFill>
            <a:schemeClr val="tx1"/>
          </a:solidFill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dirty="0"/>
              <a:t>Гипотеза</a:t>
            </a:r>
          </a:p>
        </p:txBody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2426425" y="445025"/>
            <a:ext cx="6405900" cy="7935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2200"/>
              <a:t>Обоснованное предположение о непосредственно наблюдаемом явлении</a:t>
            </a:r>
          </a:p>
        </p:txBody>
      </p:sp>
      <p:sp>
        <p:nvSpPr>
          <p:cNvPr id="119" name="Shape 119"/>
          <p:cNvSpPr txBox="1"/>
          <p:nvPr/>
        </p:nvSpPr>
        <p:spPr>
          <a:xfrm>
            <a:off x="521700" y="1359613"/>
            <a:ext cx="8310600" cy="1428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R="3175" lvl="0" indent="387350" algn="just" rtl="0">
              <a:spcBef>
                <a:spcPts val="0"/>
              </a:spcBef>
              <a:buClr>
                <a:schemeClr val="dk2"/>
              </a:buClr>
              <a:buSzPct val="61111"/>
              <a:buFont typeface="Arial"/>
              <a:buNone/>
            </a:pPr>
            <a:r>
              <a:rPr lang="ru" sz="1800">
                <a:solidFill>
                  <a:schemeClr val="dk2"/>
                </a:solidFill>
              </a:rPr>
              <a:t>Внешние проявления лжи у детей будут различаться во время сообщения правдивой и ложной информации, а именно: при сообщении лжи чаще, чем при сообщении правды можно заметить признаки лжи: речевые оговорки, паузы и речевые ошибки, снижение количества иллюстраций, возрастание количества манипуляций, бегающий/немигающий/опущенный взгляд, закатанные глаза</a:t>
            </a:r>
          </a:p>
          <a:p>
            <a:pPr lvl="0">
              <a:spcBef>
                <a:spcPts val="0"/>
              </a:spcBef>
              <a:buNone/>
            </a:pPr>
            <a:endParaRPr sz="1800">
              <a:solidFill>
                <a:schemeClr val="dk2"/>
              </a:solidFill>
            </a:endParaRPr>
          </a:p>
        </p:txBody>
      </p:sp>
      <p:pic>
        <p:nvPicPr>
          <p:cNvPr id="120" name="Shape 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9350" y="3129525"/>
            <a:ext cx="2533709" cy="1831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Shape 1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0359" y="3129525"/>
            <a:ext cx="2746501" cy="1831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1523996" cy="572700"/>
          </a:xfrm>
          <a:prstGeom prst="rect">
            <a:avLst/>
          </a:prstGeom>
          <a:solidFill>
            <a:schemeClr val="tx1"/>
          </a:solidFill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dirty="0"/>
              <a:t>Задачи</a:t>
            </a:r>
          </a:p>
        </p:txBody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2236800" y="445025"/>
            <a:ext cx="6595500" cy="1289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2200"/>
              <a:t>Выбор путей и средств для достижения цели в соответствии с выдвинутой гипотезой</a:t>
            </a:r>
          </a:p>
          <a:p>
            <a:pPr marL="457200" lvl="0" indent="-368300">
              <a:spcBef>
                <a:spcPts val="0"/>
              </a:spcBef>
              <a:buSzPct val="100000"/>
              <a:buChar char="-"/>
            </a:pPr>
            <a:r>
              <a:rPr lang="ru" sz="2200"/>
              <a:t>Каким образом достигнуть цели исследования</a:t>
            </a:r>
          </a:p>
        </p:txBody>
      </p:sp>
      <p:sp>
        <p:nvSpPr>
          <p:cNvPr id="128" name="Shape 128"/>
          <p:cNvSpPr txBox="1"/>
          <p:nvPr/>
        </p:nvSpPr>
        <p:spPr>
          <a:xfrm>
            <a:off x="311700" y="2510525"/>
            <a:ext cx="8520600" cy="2314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457200" marR="3175" lvl="0" indent="-342900" algn="just" rtl="0">
              <a:spcBef>
                <a:spcPts val="0"/>
              </a:spcBef>
              <a:buClr>
                <a:schemeClr val="dk2"/>
              </a:buClr>
              <a:buSzPct val="100000"/>
              <a:buChar char="★"/>
            </a:pPr>
            <a:r>
              <a:rPr lang="ru" sz="1800" dirty="0">
                <a:solidFill>
                  <a:schemeClr val="dk2"/>
                </a:solidFill>
              </a:rPr>
              <a:t>Изучение литературы по вопросу и выявление наиболее распространенных признаков лжи</a:t>
            </a:r>
          </a:p>
          <a:p>
            <a:pPr marL="457200" marR="3175" lvl="0" indent="-342900" algn="just" rtl="0">
              <a:spcBef>
                <a:spcPts val="0"/>
              </a:spcBef>
              <a:buClr>
                <a:schemeClr val="dk2"/>
              </a:buClr>
              <a:buSzPct val="100000"/>
              <a:buChar char="★"/>
            </a:pPr>
            <a:r>
              <a:rPr lang="ru" sz="1800" dirty="0">
                <a:solidFill>
                  <a:schemeClr val="dk2"/>
                </a:solidFill>
              </a:rPr>
              <a:t>Выбор </a:t>
            </a:r>
            <a:r>
              <a:rPr lang="ru" sz="1800" dirty="0" smtClean="0">
                <a:solidFill>
                  <a:schemeClr val="dk2"/>
                </a:solidFill>
              </a:rPr>
              <a:t>методов </a:t>
            </a:r>
            <a:r>
              <a:rPr lang="ru" sz="1800" dirty="0">
                <a:solidFill>
                  <a:schemeClr val="dk2"/>
                </a:solidFill>
              </a:rPr>
              <a:t>исследования</a:t>
            </a:r>
          </a:p>
          <a:p>
            <a:pPr marL="457200" marR="3175" lvl="0" indent="-342900" algn="just" rtl="0">
              <a:spcBef>
                <a:spcPts val="0"/>
              </a:spcBef>
              <a:buClr>
                <a:schemeClr val="dk2"/>
              </a:buClr>
              <a:buSzPct val="100000"/>
              <a:buChar char="★"/>
            </a:pPr>
            <a:r>
              <a:rPr lang="ru" sz="1800" dirty="0">
                <a:solidFill>
                  <a:schemeClr val="dk2"/>
                </a:solidFill>
              </a:rPr>
              <a:t>Продумывание и проведение эксперимента </a:t>
            </a:r>
          </a:p>
          <a:p>
            <a:pPr marL="457200" marR="3175" lvl="0" indent="-342900" algn="just" rtl="0">
              <a:spcBef>
                <a:spcPts val="0"/>
              </a:spcBef>
              <a:buClr>
                <a:schemeClr val="dk2"/>
              </a:buClr>
              <a:buSzPct val="100000"/>
              <a:buChar char="★"/>
            </a:pPr>
            <a:r>
              <a:rPr lang="ru" sz="1800" dirty="0">
                <a:solidFill>
                  <a:schemeClr val="dk2"/>
                </a:solidFill>
              </a:rPr>
              <a:t>Сравнение частоты различных телесных, вербальных и паралингвистических проявлений у детей при воспроизведении правдивой и ложной информации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1187624" y="445024"/>
            <a:ext cx="1944216" cy="686566"/>
          </a:xfrm>
          <a:prstGeom prst="rect">
            <a:avLst/>
          </a:prstGeom>
          <a:solidFill>
            <a:schemeClr val="tx1"/>
          </a:solidFill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dirty="0"/>
              <a:t>Предмет</a:t>
            </a:r>
          </a:p>
        </p:txBody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534700" y="1684175"/>
            <a:ext cx="3770100" cy="11499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2200"/>
              <a:t>Проблемная сфера на которую направлена исследовательская деятельность</a:t>
            </a:r>
          </a:p>
        </p:txBody>
      </p:sp>
      <p:sp>
        <p:nvSpPr>
          <p:cNvPr id="135" name="Shape 135"/>
          <p:cNvSpPr txBox="1">
            <a:spLocks noGrp="1"/>
          </p:cNvSpPr>
          <p:nvPr>
            <p:ph type="title"/>
          </p:nvPr>
        </p:nvSpPr>
        <p:spPr>
          <a:xfrm>
            <a:off x="5580113" y="445024"/>
            <a:ext cx="1584176" cy="686565"/>
          </a:xfrm>
          <a:prstGeom prst="rect">
            <a:avLst/>
          </a:prstGeom>
          <a:solidFill>
            <a:schemeClr val="tx1"/>
          </a:solidFill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dirty="0"/>
              <a:t>Объект</a:t>
            </a:r>
          </a:p>
        </p:txBody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4722200" y="1684175"/>
            <a:ext cx="3770100" cy="9225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2200"/>
              <a:t>Конкретная часть, внутри которой ведется поиск</a:t>
            </a:r>
          </a:p>
        </p:txBody>
      </p:sp>
      <p:sp>
        <p:nvSpPr>
          <p:cNvPr id="137" name="Shape 137"/>
          <p:cNvSpPr txBox="1"/>
          <p:nvPr/>
        </p:nvSpPr>
        <p:spPr>
          <a:xfrm>
            <a:off x="534700" y="3500500"/>
            <a:ext cx="2776200" cy="1392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R="3175" lvl="0" indent="387350" rtl="0">
              <a:spcBef>
                <a:spcPts val="0"/>
              </a:spcBef>
              <a:buClr>
                <a:schemeClr val="dk2"/>
              </a:buClr>
              <a:buSzPct val="61111"/>
              <a:buFont typeface="Arial"/>
              <a:buNone/>
            </a:pPr>
            <a:r>
              <a:rPr lang="ru" sz="1800">
                <a:solidFill>
                  <a:schemeClr val="dk2"/>
                </a:solidFill>
              </a:rPr>
              <a:t>Внешние (телесные, вербальные и паралингвистические) проявления лжи. </a:t>
            </a:r>
          </a:p>
          <a:p>
            <a:pPr lvl="0">
              <a:spcBef>
                <a:spcPts val="0"/>
              </a:spcBef>
              <a:buNone/>
            </a:pPr>
            <a:endParaRPr sz="1800"/>
          </a:p>
        </p:txBody>
      </p:sp>
      <p:sp>
        <p:nvSpPr>
          <p:cNvPr id="138" name="Shape 138"/>
          <p:cNvSpPr txBox="1"/>
          <p:nvPr/>
        </p:nvSpPr>
        <p:spPr>
          <a:xfrm>
            <a:off x="4722200" y="3500500"/>
            <a:ext cx="2776200" cy="840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R="3175" lvl="0" indent="457200" rtl="0">
              <a:spcBef>
                <a:spcPts val="0"/>
              </a:spcBef>
              <a:buNone/>
            </a:pPr>
            <a:r>
              <a:rPr lang="ru" sz="1800">
                <a:solidFill>
                  <a:schemeClr val="dk2"/>
                </a:solidFill>
              </a:rPr>
              <a:t>Ученики средней школы (5-6 классов), дети в возрасте 10-12 лет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title"/>
          </p:nvPr>
        </p:nvSpPr>
        <p:spPr>
          <a:xfrm>
            <a:off x="311700" y="445024"/>
            <a:ext cx="2820140" cy="1046605"/>
          </a:xfrm>
          <a:prstGeom prst="rect">
            <a:avLst/>
          </a:prstGeom>
          <a:solidFill>
            <a:schemeClr val="tx1"/>
          </a:solidFill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ru" dirty="0"/>
              <a:t>Этапы исследования</a:t>
            </a:r>
          </a:p>
        </p:txBody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3635896" y="411510"/>
            <a:ext cx="5180100" cy="4357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457200" lvl="0" indent="-368300" rtl="0">
              <a:spcBef>
                <a:spcPts val="0"/>
              </a:spcBef>
              <a:buSzPct val="100000"/>
              <a:buChar char="-"/>
            </a:pPr>
            <a:r>
              <a:rPr lang="ru" sz="2200"/>
              <a:t>Выявление социально значимой проблемы и обоснование актуальности исследования</a:t>
            </a:r>
          </a:p>
          <a:p>
            <a:pPr marL="457200" lvl="0" indent="-368300" rtl="0">
              <a:spcBef>
                <a:spcPts val="0"/>
              </a:spcBef>
              <a:buSzPct val="100000"/>
              <a:buChar char="-"/>
            </a:pPr>
            <a:r>
              <a:rPr lang="ru" sz="2200"/>
              <a:t>Изучение литературы по психологии детской лжи</a:t>
            </a:r>
          </a:p>
          <a:p>
            <a:pPr marL="457200" lvl="0" indent="-368300" rtl="0">
              <a:spcBef>
                <a:spcPts val="0"/>
              </a:spcBef>
              <a:buSzPct val="100000"/>
              <a:buChar char="-"/>
            </a:pPr>
            <a:r>
              <a:rPr lang="ru" sz="2200"/>
              <a:t>Составление плана эксперимента и его проведение</a:t>
            </a:r>
          </a:p>
          <a:p>
            <a:pPr marL="457200" lvl="0" indent="-368300">
              <a:spcBef>
                <a:spcPts val="0"/>
              </a:spcBef>
              <a:buSzPct val="100000"/>
              <a:buChar char="-"/>
            </a:pPr>
            <a:r>
              <a:rPr lang="ru" sz="2200"/>
              <a:t>Выводы (соответствие задаче исследования и подтверждение гипотезы)</a:t>
            </a:r>
          </a:p>
        </p:txBody>
      </p:sp>
      <p:pic>
        <p:nvPicPr>
          <p:cNvPr id="145" name="Shape 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903100"/>
            <a:ext cx="3347401" cy="2076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ctrTitle"/>
          </p:nvPr>
        </p:nvSpPr>
        <p:spPr>
          <a:xfrm>
            <a:off x="2512550" y="1437450"/>
            <a:ext cx="4270500" cy="2268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3400"/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F9D58"/>
      </a:accent4>
      <a:accent5>
        <a:srgbClr val="01AFD1"/>
      </a:accent5>
      <a:accent6>
        <a:srgbClr val="9C27B0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326</Words>
  <Application>Microsoft Office PowerPoint</Application>
  <PresentationFormat>Экран (16:9)</PresentationFormat>
  <Paragraphs>35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Playfair Display</vt:lpstr>
      <vt:lpstr>Montserrat</vt:lpstr>
      <vt:lpstr>Oswald</vt:lpstr>
      <vt:lpstr>Pop</vt:lpstr>
      <vt:lpstr>Использование научного аппарата в учебном исследовании на примере исследовательской работы по психологии на тему “Внешние признаки лжи у детей”</vt:lpstr>
      <vt:lpstr>Тема исследования</vt:lpstr>
      <vt:lpstr>Актуальность темы</vt:lpstr>
      <vt:lpstr>Цель исследования</vt:lpstr>
      <vt:lpstr>Гипотеза</vt:lpstr>
      <vt:lpstr>Задачи</vt:lpstr>
      <vt:lpstr>Предмет</vt:lpstr>
      <vt:lpstr>Этапы исследования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научного аппарата в учебном исследовании на примере исследовательской работы по психологии на тему “Внешние признаки лжи у детей”</dc:title>
  <cp:lastModifiedBy>GYMN1110</cp:lastModifiedBy>
  <cp:revision>3</cp:revision>
  <dcterms:modified xsi:type="dcterms:W3CDTF">2017-10-03T07:49:39Z</dcterms:modified>
</cp:coreProperties>
</file>