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256" r:id="rId2"/>
    <p:sldId id="264" r:id="rId3"/>
    <p:sldId id="271" r:id="rId4"/>
    <p:sldId id="272" r:id="rId5"/>
    <p:sldId id="259" r:id="rId6"/>
    <p:sldId id="269" r:id="rId7"/>
    <p:sldId id="268" r:id="rId8"/>
    <p:sldId id="261" r:id="rId9"/>
    <p:sldId id="275" r:id="rId10"/>
    <p:sldId id="260" r:id="rId11"/>
    <p:sldId id="273" r:id="rId12"/>
    <p:sldId id="266" r:id="rId13"/>
    <p:sldId id="267" r:id="rId14"/>
    <p:sldId id="277" r:id="rId15"/>
    <p:sldId id="276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3896E"/>
    <a:srgbClr val="3F6D6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48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4288A79-CDD5-4A0D-BD43-D94F9DC11D9B}" type="datetimeFigureOut">
              <a:rPr lang="ru-RU" smtClean="0"/>
              <a:t>22.01.2018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15E2B6D-4F5B-4407-B049-BDA7766543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162365"/>
      </p:ext>
    </p:extLst>
  </p:cSld>
  <p:clrMap bg1="lt1" tx1="dk1" bg2="lt2" tx2="dk2" accent1="accent1" accent2="accent2" accent3="accent3" accent4="accent4" accent5="accent5" accent6="accent6" hlink="hlink" folHlink="folHlink"/>
  <p:hf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1D2FCD3-FA0A-426C-A31A-6F3ECEEEF9A2}" type="datetimeFigureOut">
              <a:rPr lang="ru-RU" smtClean="0"/>
              <a:t>22.01.2018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A1B85D6-12A9-46D6-BAF5-F01538B42C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1714484"/>
      </p:ext>
    </p:extLst>
  </p:cSld>
  <p:clrMap bg1="lt1" tx1="dk1" bg2="lt2" tx2="dk2" accent1="accent1" accent2="accent2" accent3="accent3" accent4="accent4" accent5="accent5" accent6="accent6" hlink="hlink" folHlink="folHlink"/>
  <p:hf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1B85D6-12A9-46D6-BAF5-F01538B42C5A}" type="slidenum">
              <a:rPr lang="ru-RU" smtClean="0"/>
              <a:t>1</a:t>
            </a:fld>
            <a:endParaRPr lang="ru-RU"/>
          </a:p>
        </p:txBody>
      </p:sp>
      <p:sp>
        <p:nvSpPr>
          <p:cNvPr id="5" name="Верхний колонтитул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97741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Верхний колонтитул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A1B85D6-12A9-46D6-BAF5-F01538B42C5A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38065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364604-119E-4E21-B018-0ADED9D6EBB2}" type="datetime1">
              <a:rPr lang="ru-RU" smtClean="0"/>
              <a:t>22.01.2018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1F5144-FE0F-4BDC-B9BD-D485BE07E96A}" type="datetime1">
              <a:rPr lang="ru-RU" smtClean="0"/>
              <a:t>22.01.2018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8C3604-F272-4E0E-A743-52D81C645C7E}" type="datetime1">
              <a:rPr lang="ru-RU" smtClean="0"/>
              <a:t>22.01.2018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9E7C08-611E-4EF6-93F5-FC3E7464EC43}" type="datetime1">
              <a:rPr lang="ru-RU" smtClean="0"/>
              <a:t>22.01.2018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0E2EF3-EBFD-4D75-B19A-0BFE27DFD27F}" type="datetime1">
              <a:rPr lang="ru-RU" smtClean="0"/>
              <a:t>22.01.2018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833A4E-3BD2-40B0-BCA9-90775D82581C}" type="datetime1">
              <a:rPr lang="ru-RU" smtClean="0"/>
              <a:t>22.01.2018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1F50C-6836-49AA-A48A-2EAFC9DC487E}" type="datetime1">
              <a:rPr lang="ru-RU" smtClean="0"/>
              <a:t>22.01.2018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8E39F3-C981-4067-B71D-B30D973C560E}" type="datetime1">
              <a:rPr lang="ru-RU" smtClean="0"/>
              <a:t>22.01.2018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1BA8A9-51C7-4308-9645-8AAC40797DDD}" type="datetime1">
              <a:rPr lang="ru-RU" smtClean="0"/>
              <a:t>22.01.2018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9BB8C1-6DE0-4423-ADAD-941A2E26EC26}" type="datetime1">
              <a:rPr lang="ru-RU" smtClean="0"/>
              <a:t>22.01.2018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43B004-1074-43D0-98DA-215464255CAB}" type="datetime1">
              <a:rPr lang="ru-RU" smtClean="0"/>
              <a:t>22.01.2018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831B9C-18D5-4537-989E-C3BD6F9F011C}" type="datetime1">
              <a:rPr lang="ru-RU" smtClean="0"/>
              <a:t>22.01.2018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7" Type="http://schemas.openxmlformats.org/officeDocument/2006/relationships/image" Target="../media/image36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2.png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979712" y="3645024"/>
            <a:ext cx="6400800" cy="2232248"/>
          </a:xfrm>
        </p:spPr>
        <p:txBody>
          <a:bodyPr>
            <a:normAutofit fontScale="47500" lnSpcReduction="20000"/>
          </a:bodyPr>
          <a:lstStyle/>
          <a:p>
            <a:pPr algn="r"/>
            <a:r>
              <a:rPr lang="ru-RU" sz="3400" b="1" dirty="0" smtClean="0">
                <a:solidFill>
                  <a:srgbClr val="FF0000"/>
                </a:solidFill>
              </a:rPr>
              <a:t>Автор:</a:t>
            </a:r>
            <a:r>
              <a:rPr lang="ru-RU" sz="3400" b="1" dirty="0" smtClean="0">
                <a:solidFill>
                  <a:srgbClr val="43896E"/>
                </a:solidFill>
              </a:rPr>
              <a:t> Кузнецова Настя,</a:t>
            </a:r>
          </a:p>
          <a:p>
            <a:pPr algn="r"/>
            <a:r>
              <a:rPr lang="ru-RU" sz="3400" b="1" dirty="0">
                <a:solidFill>
                  <a:srgbClr val="43896E"/>
                </a:solidFill>
              </a:rPr>
              <a:t>у</a:t>
            </a:r>
            <a:r>
              <a:rPr lang="ru-RU" sz="3400" b="1" dirty="0" smtClean="0">
                <a:solidFill>
                  <a:srgbClr val="43896E"/>
                </a:solidFill>
              </a:rPr>
              <a:t>ченица 4 а класса</a:t>
            </a:r>
          </a:p>
          <a:p>
            <a:pPr algn="r"/>
            <a:r>
              <a:rPr lang="ru-RU" sz="3400" b="1" dirty="0" smtClean="0">
                <a:solidFill>
                  <a:srgbClr val="43896E"/>
                </a:solidFill>
              </a:rPr>
              <a:t>МОУ «Средняя школа №27 с углубленным изучением отдельных предметов»</a:t>
            </a:r>
          </a:p>
          <a:p>
            <a:pPr algn="r"/>
            <a:r>
              <a:rPr lang="ru-RU" sz="3400" b="1" dirty="0" smtClean="0">
                <a:solidFill>
                  <a:srgbClr val="FF0000"/>
                </a:solidFill>
              </a:rPr>
              <a:t>Руководитель: </a:t>
            </a:r>
            <a:r>
              <a:rPr lang="ru-RU" sz="3400" b="1" dirty="0" smtClean="0">
                <a:solidFill>
                  <a:srgbClr val="43896E"/>
                </a:solidFill>
              </a:rPr>
              <a:t>Примак А.Г.,</a:t>
            </a:r>
          </a:p>
          <a:p>
            <a:pPr algn="r"/>
            <a:r>
              <a:rPr lang="ru-RU" sz="3400" b="1" dirty="0" smtClean="0">
                <a:solidFill>
                  <a:srgbClr val="43896E"/>
                </a:solidFill>
              </a:rPr>
              <a:t>Учитель начальных классов</a:t>
            </a:r>
          </a:p>
          <a:p>
            <a:pPr algn="r"/>
            <a:r>
              <a:rPr lang="ru-RU" sz="3400" b="1" dirty="0">
                <a:solidFill>
                  <a:srgbClr val="43896E"/>
                </a:solidFill>
              </a:rPr>
              <a:t>МОУ «Средняя школа №27 с углубленным изучением отдельных предметов</a:t>
            </a:r>
            <a:r>
              <a:rPr lang="ru-RU" sz="3400" b="1" dirty="0" smtClean="0">
                <a:solidFill>
                  <a:srgbClr val="43896E"/>
                </a:solidFill>
              </a:rPr>
              <a:t>»</a:t>
            </a:r>
          </a:p>
          <a:p>
            <a:pPr algn="r"/>
            <a:r>
              <a:rPr lang="ru-RU" sz="3400" b="1" dirty="0" smtClean="0">
                <a:solidFill>
                  <a:srgbClr val="43896E"/>
                </a:solidFill>
              </a:rPr>
              <a:t>2018 г</a:t>
            </a:r>
            <a:endParaRPr lang="ru-RU" sz="3400" b="1" dirty="0">
              <a:solidFill>
                <a:srgbClr val="43896E"/>
              </a:solidFill>
            </a:endParaRPr>
          </a:p>
          <a:p>
            <a:pPr algn="r"/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939519" y="1844824"/>
            <a:ext cx="5489643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 smtClean="0"/>
              <a:t>БЫВАЮТ ЛИ ТКАНИ УМНЫЕ</a:t>
            </a:r>
            <a:r>
              <a:rPr lang="ru-RU" sz="2400" b="1" dirty="0" smtClean="0"/>
              <a:t>?</a:t>
            </a:r>
          </a:p>
          <a:p>
            <a:pPr algn="ctr"/>
            <a:endParaRPr lang="ru-RU" sz="2400" b="1" dirty="0" smtClean="0"/>
          </a:p>
          <a:p>
            <a:pPr algn="ctr"/>
            <a:r>
              <a:rPr lang="ru-RU" sz="1600" b="1" dirty="0" err="1"/>
              <a:t>Учебно</a:t>
            </a:r>
            <a:r>
              <a:rPr lang="ru-RU" sz="1600" b="1" dirty="0"/>
              <a:t> - исследовательская работа по окружающему миру</a:t>
            </a:r>
            <a:endParaRPr lang="ru-RU" sz="1600" dirty="0"/>
          </a:p>
          <a:p>
            <a:pPr algn="ctr"/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2710724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DCIM\101CANON\IMG_3114.JPG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39552" y="471092"/>
            <a:ext cx="3284253" cy="21899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E:\DCIM\101CANON\IMG_3121.JPG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18501" y="471092"/>
            <a:ext cx="4645427" cy="3096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987824" y="101760"/>
            <a:ext cx="325339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/>
              <a:t>Г</a:t>
            </a:r>
            <a:r>
              <a:rPr lang="ru-RU" b="1" dirty="0" smtClean="0"/>
              <a:t>рязеотталкивающее </a:t>
            </a:r>
            <a:r>
              <a:rPr lang="ru-RU" b="1" dirty="0"/>
              <a:t>свойство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008625" y="3914434"/>
            <a:ext cx="46442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Вывод: специальное покрытие «умной ткани» отталкивает грязь и воду</a:t>
            </a:r>
            <a:endParaRPr lang="ru-RU" b="1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544" y="4614215"/>
            <a:ext cx="8261350" cy="2139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60"/>
          <a:stretch/>
        </p:blipFill>
        <p:spPr bwMode="auto">
          <a:xfrm>
            <a:off x="323528" y="2792971"/>
            <a:ext cx="3457575" cy="17124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z="2000" smtClean="0">
                <a:solidFill>
                  <a:schemeClr val="tx1"/>
                </a:solidFill>
              </a:rPr>
              <a:t>10</a:t>
            </a:fld>
            <a:endParaRPr lang="ru-RU" sz="2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429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ocuments\CyberLink\PowerDirector\11.0\капли 2.jpg"/>
          <p:cNvPicPr>
            <a:picLocks noGrp="1" noChangeAspect="1" noChangeArrowheads="1"/>
          </p:cNvPicPr>
          <p:nvPr>
            <p:ph sz="half"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658" t="-600" r="-61" b="31149"/>
          <a:stretch/>
        </p:blipFill>
        <p:spPr bwMode="auto">
          <a:xfrm>
            <a:off x="0" y="3325634"/>
            <a:ext cx="4016415" cy="2137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user\Documents\CyberLink\PowerDirector\11.0\капли 3.jpg"/>
          <p:cNvPicPr>
            <a:picLocks noGrp="1" noChangeAspect="1" noChangeArrowheads="1"/>
          </p:cNvPicPr>
          <p:nvPr>
            <p:ph sz="half" idx="2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019" t="-3845" r="13897" b="9669"/>
          <a:stretch/>
        </p:blipFill>
        <p:spPr bwMode="auto">
          <a:xfrm>
            <a:off x="0" y="-99392"/>
            <a:ext cx="4016265" cy="3372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4156537" y="620688"/>
            <a:ext cx="482453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Свойство: водонепроницаемость</a:t>
            </a:r>
            <a:endParaRPr lang="ru-RU" b="1" dirty="0"/>
          </a:p>
        </p:txBody>
      </p:sp>
      <p:sp>
        <p:nvSpPr>
          <p:cNvPr id="2" name="TextBox 1"/>
          <p:cNvSpPr txBox="1"/>
          <p:nvPr/>
        </p:nvSpPr>
        <p:spPr>
          <a:xfrm>
            <a:off x="107504" y="5589240"/>
            <a:ext cx="59046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Вывод: «умная ткань» воду отталкивает </a:t>
            </a:r>
            <a:endParaRPr lang="ru-RU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132"/>
          <a:stretch/>
        </p:blipFill>
        <p:spPr bwMode="auto">
          <a:xfrm>
            <a:off x="4139952" y="1700808"/>
            <a:ext cx="4824537" cy="2926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7092280" y="2794808"/>
            <a:ext cx="1622880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«Умная ткань»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z="2000" smtClean="0">
                <a:solidFill>
                  <a:schemeClr val="tx1"/>
                </a:solidFill>
              </a:rPr>
              <a:t>11</a:t>
            </a:fld>
            <a:endParaRPr lang="ru-RU" sz="2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930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E:\DCIM\101CANON\IMG_3103.JPG"/>
          <p:cNvPicPr>
            <a:picLocks noGrp="1" noChangeAspect="1" noChangeArrowheads="1"/>
          </p:cNvPicPr>
          <p:nvPr>
            <p:ph sz="half" idx="2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62" t="11285" r="11811" b="22966"/>
          <a:stretch/>
        </p:blipFill>
        <p:spPr bwMode="auto">
          <a:xfrm>
            <a:off x="153179" y="1201688"/>
            <a:ext cx="3128238" cy="1862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07504" y="217688"/>
            <a:ext cx="8928992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dirty="0" smtClean="0"/>
              <a:t>«Умная ткань» свернулась в ту сторону, где </a:t>
            </a:r>
            <a:r>
              <a:rPr lang="ru-RU" dirty="0" err="1" smtClean="0"/>
              <a:t>водооталкивающая</a:t>
            </a:r>
            <a:r>
              <a:rPr lang="ru-RU" dirty="0" smtClean="0"/>
              <a:t> часть, поэтому этот слой сжимается.</a:t>
            </a:r>
          </a:p>
          <a:p>
            <a:pPr>
              <a:lnSpc>
                <a:spcPct val="150000"/>
              </a:lnSpc>
            </a:pPr>
            <a:r>
              <a:rPr lang="ru-RU" b="1" dirty="0" smtClean="0"/>
              <a:t>                                                                  «Умная ткань» - </a:t>
            </a:r>
            <a:r>
              <a:rPr lang="ru-RU" b="1" dirty="0"/>
              <a:t> </a:t>
            </a:r>
            <a:r>
              <a:rPr lang="ru-RU" b="1" dirty="0" smtClean="0"/>
              <a:t>чаще всего многослойная</a:t>
            </a:r>
            <a:r>
              <a:rPr lang="ru-RU" b="1" dirty="0"/>
              <a:t>.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0837" y="1556516"/>
            <a:ext cx="4439556" cy="2571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3578133" y="1825079"/>
            <a:ext cx="630301" cy="307777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sz="1400" b="1" dirty="0" smtClean="0"/>
              <a:t>Ветер</a:t>
            </a:r>
            <a:endParaRPr lang="ru-RU" sz="14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3660837" y="2473151"/>
            <a:ext cx="723083" cy="307777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sz="1400" b="1" dirty="0" smtClean="0"/>
              <a:t>Дождь</a:t>
            </a:r>
            <a:endParaRPr lang="ru-RU" sz="14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3790129" y="3673994"/>
            <a:ext cx="1429943" cy="307777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sz="1400" b="1" dirty="0" smtClean="0"/>
              <a:t>Наружный слой</a:t>
            </a:r>
            <a:endParaRPr lang="ru-RU" sz="14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7092280" y="1609055"/>
            <a:ext cx="1524776" cy="307777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sz="1400" b="1" dirty="0" smtClean="0"/>
              <a:t>Внутренний слой</a:t>
            </a:r>
            <a:endParaRPr lang="ru-RU" sz="14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7544711" y="2626625"/>
            <a:ext cx="619913" cy="307777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sz="1400" b="1" dirty="0" smtClean="0"/>
              <a:t>Влага</a:t>
            </a:r>
            <a:endParaRPr lang="ru-RU" sz="1400" b="1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3981771"/>
            <a:ext cx="4608513" cy="2693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z="2000" smtClean="0">
                <a:solidFill>
                  <a:schemeClr val="tx1"/>
                </a:solidFill>
              </a:rPr>
              <a:t>12</a:t>
            </a:fld>
            <a:endParaRPr lang="ru-RU" sz="2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6630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251517" y="404664"/>
            <a:ext cx="8682645" cy="49398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Результаты исследований:</a:t>
            </a:r>
          </a:p>
          <a:p>
            <a:r>
              <a:rPr lang="ru-RU" b="1" dirty="0" smtClean="0"/>
              <a:t> </a:t>
            </a:r>
            <a:r>
              <a:rPr lang="ru-RU" dirty="0" smtClean="0"/>
              <a:t>свойства </a:t>
            </a:r>
            <a:r>
              <a:rPr lang="ru-RU" dirty="0"/>
              <a:t>тканей разные, значит, зависят от технологии производства</a:t>
            </a:r>
            <a:r>
              <a:rPr lang="ru-RU" dirty="0" smtClean="0"/>
              <a:t>.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 smtClean="0"/>
          </a:p>
          <a:p>
            <a:pPr algn="just">
              <a:lnSpc>
                <a:spcPct val="150000"/>
              </a:lnSpc>
            </a:pPr>
            <a:r>
              <a:rPr lang="ru-RU" b="1" u="sng" dirty="0" smtClean="0"/>
              <a:t>Я </a:t>
            </a:r>
            <a:r>
              <a:rPr lang="ru-RU" b="1" u="sng" dirty="0"/>
              <a:t>пришла к выводу, что моя гипотеза подтвердилась</a:t>
            </a:r>
            <a:r>
              <a:rPr lang="ru-RU" b="1" dirty="0"/>
              <a:t>: </a:t>
            </a:r>
            <a:endParaRPr lang="ru-RU" b="1" dirty="0" smtClean="0"/>
          </a:p>
          <a:p>
            <a:pPr algn="just">
              <a:lnSpc>
                <a:spcPct val="150000"/>
              </a:lnSpc>
            </a:pPr>
            <a:r>
              <a:rPr lang="ru-RU" dirty="0" smtClean="0"/>
              <a:t>уникальные </a:t>
            </a:r>
            <a:r>
              <a:rPr lang="ru-RU" dirty="0"/>
              <a:t>свойства тканей зависят от технологий изготовления на производстве, которое может быть  экологичным.</a:t>
            </a: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17" y="1229581"/>
            <a:ext cx="8645525" cy="2347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z="2000" smtClean="0">
                <a:solidFill>
                  <a:schemeClr val="tx1"/>
                </a:solidFill>
              </a:rPr>
              <a:t>13</a:t>
            </a:fld>
            <a:endParaRPr lang="ru-RU" sz="2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1339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800208" y="-387424"/>
            <a:ext cx="8229600" cy="1143000"/>
          </a:xfrm>
        </p:spPr>
        <p:txBody>
          <a:bodyPr>
            <a:normAutofit/>
          </a:bodyPr>
          <a:lstStyle/>
          <a:p>
            <a:r>
              <a:rPr lang="ru-RU" sz="2400" b="1" dirty="0" smtClean="0"/>
              <a:t>Применение «умных тканей»</a:t>
            </a:r>
            <a:endParaRPr lang="ru-RU" sz="2400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048" y="1237595"/>
            <a:ext cx="1624688" cy="10756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08" r="16169"/>
          <a:stretch/>
        </p:blipFill>
        <p:spPr bwMode="auto">
          <a:xfrm>
            <a:off x="5652121" y="3543801"/>
            <a:ext cx="3114650" cy="27432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14" t="46245" r="48440" b="17130"/>
          <a:stretch/>
        </p:blipFill>
        <p:spPr bwMode="auto">
          <a:xfrm>
            <a:off x="7295555" y="848652"/>
            <a:ext cx="1648668" cy="12299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890964" y="525487"/>
            <a:ext cx="51125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Н</a:t>
            </a:r>
            <a:r>
              <a:rPr lang="ru-RU" dirty="0" smtClean="0"/>
              <a:t>акидка спасательная </a:t>
            </a:r>
            <a:r>
              <a:rPr lang="ru-RU" dirty="0"/>
              <a:t>для чрезвычайных </a:t>
            </a:r>
            <a:r>
              <a:rPr lang="ru-RU" dirty="0" smtClean="0"/>
              <a:t>ситуаций на </a:t>
            </a:r>
            <a:r>
              <a:rPr lang="ru-RU" dirty="0"/>
              <a:t>основе лавсановой пленки и </a:t>
            </a:r>
            <a:r>
              <a:rPr lang="ru-RU" dirty="0" smtClean="0"/>
              <a:t>фольги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254995" y="1171818"/>
            <a:ext cx="4909293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ru-RU" sz="1400" dirty="0" smtClean="0"/>
              <a:t>от </a:t>
            </a:r>
            <a:r>
              <a:rPr lang="ru-RU" sz="1400" dirty="0"/>
              <a:t>перегревания (нужно укрыться золотистой стороной к телу) </a:t>
            </a:r>
            <a:r>
              <a:rPr lang="ru-RU" sz="1400" dirty="0" smtClean="0"/>
              <a:t>;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1400" dirty="0" smtClean="0"/>
              <a:t>для </a:t>
            </a:r>
            <a:r>
              <a:rPr lang="ru-RU" sz="1400" dirty="0"/>
              <a:t>согревания (нужно укрыться серебристой стороной к телу);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1400" dirty="0" smtClean="0"/>
              <a:t>используется </a:t>
            </a:r>
            <a:r>
              <a:rPr lang="ru-RU" sz="1400" dirty="0"/>
              <a:t>в качестве аварийного светоотражателя;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1400" dirty="0" smtClean="0"/>
              <a:t>может </a:t>
            </a:r>
            <a:r>
              <a:rPr lang="ru-RU" sz="1400" dirty="0"/>
              <a:t>использоваться в качестве носилок, выдерживает до 120 кг.</a:t>
            </a:r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804" r="30540"/>
          <a:stretch/>
        </p:blipFill>
        <p:spPr bwMode="auto">
          <a:xfrm>
            <a:off x="163705" y="4725144"/>
            <a:ext cx="1271990" cy="1847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048" y="2529194"/>
            <a:ext cx="1944216" cy="29394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2835792"/>
            <a:ext cx="3133725" cy="2079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630532" y="5678566"/>
            <a:ext cx="353654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/>
              <a:t>Вывод: накидка спасательная выдерживает</a:t>
            </a:r>
          </a:p>
          <a:p>
            <a:r>
              <a:rPr lang="ru-RU" sz="1400" dirty="0" smtClean="0"/>
              <a:t>Вес 97 кг 90 г</a:t>
            </a:r>
            <a:endParaRPr lang="ru-RU" sz="1400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z="2000" smtClean="0">
                <a:solidFill>
                  <a:schemeClr val="tx1"/>
                </a:solidFill>
              </a:rPr>
              <a:t>14</a:t>
            </a:fld>
            <a:endParaRPr lang="ru-RU" sz="2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5499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15616" y="5013176"/>
            <a:ext cx="7416824" cy="1152128"/>
          </a:xfrm>
        </p:spPr>
        <p:txBody>
          <a:bodyPr>
            <a:normAutofit/>
          </a:bodyPr>
          <a:lstStyle/>
          <a:p>
            <a:r>
              <a:rPr lang="ru-RU" sz="2000" b="1" dirty="0" smtClean="0"/>
              <a:t>Спасибо за внимание!</a:t>
            </a:r>
            <a:endParaRPr lang="ru-RU" sz="20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75656" y="548680"/>
            <a:ext cx="6400800" cy="4608512"/>
          </a:xfrm>
        </p:spPr>
        <p:txBody>
          <a:bodyPr>
            <a:normAutofit fontScale="77500" lnSpcReduction="20000"/>
          </a:bodyPr>
          <a:lstStyle/>
          <a:p>
            <a:r>
              <a:rPr lang="ru-RU" sz="2600" b="1" dirty="0">
                <a:solidFill>
                  <a:schemeClr val="tx1"/>
                </a:solidFill>
              </a:rPr>
              <a:t> Список </a:t>
            </a:r>
            <a:r>
              <a:rPr lang="ru-RU" sz="2600" b="1" dirty="0" smtClean="0">
                <a:solidFill>
                  <a:schemeClr val="tx1"/>
                </a:solidFill>
              </a:rPr>
              <a:t>литературы</a:t>
            </a:r>
          </a:p>
          <a:p>
            <a:endParaRPr lang="ru-RU" sz="2900" b="1" dirty="0">
              <a:solidFill>
                <a:schemeClr val="tx1"/>
              </a:solidFill>
            </a:endParaRPr>
          </a:p>
          <a:p>
            <a:pPr marL="342900" lvl="0" indent="-342900" algn="l">
              <a:buFont typeface="+mj-lt"/>
              <a:buAutoNum type="arabicPeriod"/>
            </a:pPr>
            <a:r>
              <a:rPr lang="ru-RU" sz="1800" dirty="0" err="1">
                <a:solidFill>
                  <a:schemeClr val="tx1"/>
                </a:solidFill>
              </a:rPr>
              <a:t>Бесшапошникова</a:t>
            </a:r>
            <a:r>
              <a:rPr lang="ru-RU" sz="1800" dirty="0">
                <a:solidFill>
                  <a:schemeClr val="tx1"/>
                </a:solidFill>
              </a:rPr>
              <a:t> В.И. Исследование структуры и определение свойств волокон и ниток. Саратовский государственный университет, 2009 г. С. 40 – 44.</a:t>
            </a:r>
          </a:p>
          <a:p>
            <a:pPr marL="342900" lvl="0" indent="-342900" algn="l">
              <a:buFont typeface="+mj-lt"/>
              <a:buAutoNum type="arabicPeriod"/>
            </a:pPr>
            <a:r>
              <a:rPr lang="ru-RU" sz="1800" dirty="0">
                <a:solidFill>
                  <a:schemeClr val="tx1"/>
                </a:solidFill>
              </a:rPr>
              <a:t>Кричевский Г. Е. Нано-, </a:t>
            </a:r>
            <a:r>
              <a:rPr lang="ru-RU" sz="1800" dirty="0" err="1">
                <a:solidFill>
                  <a:schemeClr val="tx1"/>
                </a:solidFill>
              </a:rPr>
              <a:t>био</a:t>
            </a:r>
            <a:r>
              <a:rPr lang="ru-RU" sz="1800" dirty="0">
                <a:solidFill>
                  <a:schemeClr val="tx1"/>
                </a:solidFill>
              </a:rPr>
              <a:t>-, химические технологии и производство нового поколения волокон, текстиля и одежды. М, 2012 </a:t>
            </a:r>
            <a:r>
              <a:rPr lang="ru-RU" sz="1800" dirty="0" err="1">
                <a:solidFill>
                  <a:schemeClr val="tx1"/>
                </a:solidFill>
              </a:rPr>
              <a:t>г.С</a:t>
            </a:r>
            <a:r>
              <a:rPr lang="ru-RU" sz="1800" dirty="0">
                <a:solidFill>
                  <a:schemeClr val="tx1"/>
                </a:solidFill>
              </a:rPr>
              <a:t>. 528.</a:t>
            </a:r>
          </a:p>
          <a:p>
            <a:pPr marL="342900" lvl="0" indent="-342900" algn="l">
              <a:buFont typeface="+mj-lt"/>
              <a:buAutoNum type="arabicPeriod"/>
            </a:pPr>
            <a:r>
              <a:rPr lang="ru-RU" sz="1800" dirty="0">
                <a:solidFill>
                  <a:schemeClr val="tx1"/>
                </a:solidFill>
              </a:rPr>
              <a:t>Кричевский  Г. Е. Волокна прошлого, настоящего и будущего. М., 2014 г.</a:t>
            </a:r>
          </a:p>
          <a:p>
            <a:pPr marL="342900" lvl="0" indent="-342900" algn="l">
              <a:buFont typeface="+mj-lt"/>
              <a:buAutoNum type="arabicPeriod"/>
            </a:pPr>
            <a:r>
              <a:rPr lang="ru-RU" sz="1800" dirty="0">
                <a:solidFill>
                  <a:schemeClr val="tx1"/>
                </a:solidFill>
              </a:rPr>
              <a:t>Назарова М.В., Бойко С.Ю. Исследование теплозащитных свойств неразрезной </a:t>
            </a:r>
            <a:r>
              <a:rPr lang="ru-RU" sz="1800" dirty="0" err="1">
                <a:solidFill>
                  <a:schemeClr val="tx1"/>
                </a:solidFill>
              </a:rPr>
              <a:t>двухполотнойодноворсовой</a:t>
            </a:r>
            <a:r>
              <a:rPr lang="ru-RU" sz="1800" dirty="0">
                <a:solidFill>
                  <a:schemeClr val="tx1"/>
                </a:solidFill>
              </a:rPr>
              <a:t> ткани. Журнал «Современные проблемы науки и образования». 2015 г. № 5. С. 113-117.</a:t>
            </a:r>
          </a:p>
          <a:p>
            <a:pPr marL="342900" lvl="0" indent="-342900" algn="l">
              <a:buFont typeface="+mj-lt"/>
              <a:buAutoNum type="arabicPeriod"/>
            </a:pPr>
            <a:r>
              <a:rPr lang="ru-RU" sz="1800" dirty="0" err="1">
                <a:solidFill>
                  <a:schemeClr val="tx1"/>
                </a:solidFill>
              </a:rPr>
              <a:t>Савостицкий</a:t>
            </a:r>
            <a:r>
              <a:rPr lang="ru-RU" sz="1800" dirty="0">
                <a:solidFill>
                  <a:schemeClr val="tx1"/>
                </a:solidFill>
              </a:rPr>
              <a:t> Н. А, </a:t>
            </a:r>
            <a:r>
              <a:rPr lang="ru-RU" sz="1800" dirty="0" err="1">
                <a:solidFill>
                  <a:schemeClr val="tx1"/>
                </a:solidFill>
              </a:rPr>
              <a:t>Э.К.Амирова</a:t>
            </a:r>
            <a:r>
              <a:rPr lang="ru-RU" sz="1800" dirty="0">
                <a:solidFill>
                  <a:schemeClr val="tx1"/>
                </a:solidFill>
              </a:rPr>
              <a:t>. Материаловедение швейного производства : учебник для студ. учреждений сред. проф. образования. — 7-е изд., стер. — М. : Издательский центр «Академия», 2013 г. С.1- 15.</a:t>
            </a:r>
          </a:p>
          <a:p>
            <a:pPr marL="342900" lvl="0" indent="-342900" algn="l">
              <a:buFont typeface="+mj-lt"/>
              <a:buAutoNum type="arabicPeriod"/>
            </a:pPr>
            <a:r>
              <a:rPr lang="ru-RU" sz="1800" dirty="0">
                <a:solidFill>
                  <a:schemeClr val="tx1"/>
                </a:solidFill>
              </a:rPr>
              <a:t>https://ru.wikipedia.org/wiki/%D0%A2%D0%B5%D0%BA%D1%81%D1%82%D0%B8%D0%BB%D1%8C (Википедия)</a:t>
            </a:r>
          </a:p>
          <a:p>
            <a:pPr marL="342900" lvl="0" indent="-342900" algn="l">
              <a:buFont typeface="+mj-lt"/>
              <a:buAutoNum type="arabicPeriod"/>
            </a:pPr>
            <a:r>
              <a:rPr lang="ru-RU" sz="1800" dirty="0">
                <a:solidFill>
                  <a:schemeClr val="tx1"/>
                </a:solidFill>
              </a:rPr>
              <a:t>http://www.sciencetechnics.com/fabrics.html (Электронный журнал «Наука и техника»)</a:t>
            </a:r>
          </a:p>
          <a:p>
            <a:pPr marL="342900" lvl="0" indent="-342900" algn="l">
              <a:buFont typeface="+mj-lt"/>
              <a:buAutoNum type="arabicPeriod"/>
            </a:pPr>
            <a:r>
              <a:rPr lang="ru-RU" sz="1800" u="sng" dirty="0">
                <a:solidFill>
                  <a:schemeClr val="tx1"/>
                </a:solidFill>
              </a:rPr>
              <a:t>http://</a:t>
            </a:r>
            <a:r>
              <a:rPr lang="ru-RU" sz="1800" dirty="0" smtClean="0">
                <a:solidFill>
                  <a:schemeClr val="tx1"/>
                </a:solidFill>
              </a:rPr>
              <a:t>www.xumuk.ru/encyklopedia/804.html </a:t>
            </a:r>
            <a:r>
              <a:rPr lang="ru-RU" sz="1800" dirty="0">
                <a:solidFill>
                  <a:schemeClr val="tx1"/>
                </a:solidFill>
              </a:rPr>
              <a:t>(</a:t>
            </a:r>
            <a:r>
              <a:rPr lang="ru-RU" sz="1800" dirty="0" smtClean="0">
                <a:solidFill>
                  <a:schemeClr val="tx1"/>
                </a:solidFill>
              </a:rPr>
              <a:t>Сайт по </a:t>
            </a:r>
            <a:r>
              <a:rPr lang="ru-RU" sz="1800" dirty="0">
                <a:solidFill>
                  <a:schemeClr val="tx1"/>
                </a:solidFill>
              </a:rPr>
              <a:t>химии)</a:t>
            </a:r>
          </a:p>
          <a:p>
            <a:pPr marL="342900" lvl="0" indent="-342900" algn="l">
              <a:buFont typeface="+mj-lt"/>
              <a:buAutoNum type="arabicPeriod"/>
            </a:pPr>
            <a:r>
              <a:rPr lang="ru-RU" sz="1800" u="sng" dirty="0">
                <a:solidFill>
                  <a:schemeClr val="tx1"/>
                </a:solidFill>
              </a:rPr>
              <a:t>http://smolsocks.ru/page/art/volocna/</a:t>
            </a:r>
            <a:r>
              <a:rPr lang="ru-RU" sz="1800" dirty="0">
                <a:solidFill>
                  <a:schemeClr val="tx1"/>
                </a:solidFill>
              </a:rPr>
              <a:t> (Виды волокон)</a:t>
            </a:r>
          </a:p>
          <a:p>
            <a:pPr marL="342900" indent="-342900" algn="l">
              <a:buFont typeface="+mj-lt"/>
              <a:buAutoNum type="arabicPeriod"/>
            </a:pPr>
            <a:r>
              <a:rPr lang="ru-RU" sz="1800" u="sng" dirty="0">
                <a:solidFill>
                  <a:schemeClr val="tx1"/>
                </a:solidFill>
              </a:rPr>
              <a:t>http://www.mode-elegance.ru/articles/cloth/svoistva</a:t>
            </a:r>
            <a:r>
              <a:rPr lang="ru-RU" sz="1800" u="sng" dirty="0" smtClean="0">
                <a:solidFill>
                  <a:schemeClr val="tx1"/>
                </a:solidFill>
              </a:rPr>
              <a:t>/</a:t>
            </a:r>
            <a:r>
              <a:rPr lang="ru-RU" sz="1800" dirty="0" smtClean="0">
                <a:solidFill>
                  <a:schemeClr val="tx1"/>
                </a:solidFill>
              </a:rPr>
              <a:t>(</a:t>
            </a:r>
            <a:r>
              <a:rPr lang="ru-RU" sz="1800" dirty="0">
                <a:solidFill>
                  <a:schemeClr val="tx1"/>
                </a:solidFill>
              </a:rPr>
              <a:t>Сайт о модных тенденциях в одежде)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244408" y="5949280"/>
            <a:ext cx="44435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/>
              <a:t>15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3194978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301086">
            <a:off x="4934965" y="137280"/>
            <a:ext cx="3301414" cy="4443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" name="Picture 2" descr="E:\DCIM\225CDPFQ\S2250007.JPG"/>
          <p:cNvPicPr>
            <a:picLocks noGrp="1" noChangeAspect="1" noChangeArrowheads="1"/>
          </p:cNvPicPr>
          <p:nvPr>
            <p:ph sz="half" idx="2"/>
          </p:nvPr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43" r="25198" b="6462"/>
          <a:stretch/>
        </p:blipFill>
        <p:spPr bwMode="auto">
          <a:xfrm rot="20787990">
            <a:off x="899821" y="3839938"/>
            <a:ext cx="3240360" cy="2896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644008" y="5949280"/>
            <a:ext cx="37444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/>
              <a:t>Я – участник раздельного сбора мусора</a:t>
            </a:r>
            <a:endParaRPr lang="ru-RU" sz="16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5148064" y="4433545"/>
            <a:ext cx="2924390" cy="1077218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sz="1600" b="1" dirty="0" smtClean="0"/>
              <a:t>В 2016 году </a:t>
            </a:r>
          </a:p>
          <a:p>
            <a:r>
              <a:rPr lang="ru-RU" sz="1600" b="1" dirty="0" smtClean="0">
                <a:solidFill>
                  <a:srgbClr val="FF0000"/>
                </a:solidFill>
              </a:rPr>
              <a:t>МОУ «Средняя школа № 27» - </a:t>
            </a:r>
          </a:p>
          <a:p>
            <a:r>
              <a:rPr lang="ru-RU" sz="1600" b="1" dirty="0">
                <a:solidFill>
                  <a:srgbClr val="FF0000"/>
                </a:solidFill>
              </a:rPr>
              <a:t>п</a:t>
            </a:r>
            <a:r>
              <a:rPr lang="ru-RU" sz="1600" b="1" dirty="0" smtClean="0">
                <a:solidFill>
                  <a:srgbClr val="FF0000"/>
                </a:solidFill>
              </a:rPr>
              <a:t>обедитель</a:t>
            </a:r>
            <a:r>
              <a:rPr lang="ru-RU" sz="1600" b="1" dirty="0" smtClean="0"/>
              <a:t> проекта </a:t>
            </a:r>
          </a:p>
          <a:p>
            <a:r>
              <a:rPr lang="ru-RU" sz="1600" b="1" dirty="0" smtClean="0"/>
              <a:t>«Бумажный бум»</a:t>
            </a:r>
            <a:endParaRPr lang="ru-RU" sz="1600" b="1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1" y="116632"/>
            <a:ext cx="4779261" cy="35283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216C6A-91B3-4F5D-9018-06F228185462}" type="slidenum">
              <a:rPr lang="ru-RU" sz="2000" smtClean="0">
                <a:solidFill>
                  <a:schemeClr val="tx1"/>
                </a:solidFill>
              </a:rPr>
              <a:t>2</a:t>
            </a:fld>
            <a:endParaRPr lang="ru-RU" sz="2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9557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08943" y="692696"/>
            <a:ext cx="8208912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/>
              <a:t>Цель</a:t>
            </a:r>
            <a:r>
              <a:rPr lang="ru-RU" sz="1600" dirty="0"/>
              <a:t>: выявление свойств  «умных тканей» и экологичности производства</a:t>
            </a:r>
            <a:r>
              <a:rPr lang="ru-RU" sz="1600" dirty="0" smtClean="0"/>
              <a:t>.</a:t>
            </a:r>
          </a:p>
          <a:p>
            <a:endParaRPr lang="ru-RU" sz="1600" dirty="0"/>
          </a:p>
          <a:p>
            <a:r>
              <a:rPr lang="ru-RU" sz="1600" b="1" dirty="0" smtClean="0"/>
              <a:t>Задачи:</a:t>
            </a:r>
            <a:endParaRPr lang="ru-RU" sz="1600" b="1" dirty="0"/>
          </a:p>
          <a:p>
            <a:r>
              <a:rPr lang="ru-RU" sz="1600" dirty="0" smtClean="0"/>
              <a:t>1.Изучить </a:t>
            </a:r>
            <a:r>
              <a:rPr lang="ru-RU" sz="1600" dirty="0"/>
              <a:t>различные источники информации о видах  тканей.</a:t>
            </a:r>
          </a:p>
          <a:p>
            <a:r>
              <a:rPr lang="ru-RU" sz="1600" dirty="0" smtClean="0"/>
              <a:t>2.Провести </a:t>
            </a:r>
            <a:r>
              <a:rPr lang="ru-RU" sz="1600" dirty="0"/>
              <a:t>опрос среди учеников и учителей школы, узнав их знания об «умных тканях».</a:t>
            </a:r>
          </a:p>
          <a:p>
            <a:r>
              <a:rPr lang="ru-RU" sz="1600" dirty="0" smtClean="0"/>
              <a:t>3.Исследовать </a:t>
            </a:r>
            <a:r>
              <a:rPr lang="ru-RU" sz="1600" dirty="0"/>
              <a:t>образцы «умных тканей».</a:t>
            </a:r>
          </a:p>
          <a:p>
            <a:r>
              <a:rPr lang="ru-RU" sz="1600" dirty="0" smtClean="0"/>
              <a:t>4.Узнать </a:t>
            </a:r>
            <a:r>
              <a:rPr lang="ru-RU" sz="1600" dirty="0"/>
              <a:t>об экологичности производства тканей</a:t>
            </a:r>
            <a:r>
              <a:rPr lang="ru-RU" sz="1600" dirty="0" smtClean="0"/>
              <a:t>.</a:t>
            </a:r>
          </a:p>
          <a:p>
            <a:endParaRPr lang="ru-RU" sz="1600" dirty="0"/>
          </a:p>
          <a:p>
            <a:r>
              <a:rPr lang="ru-RU" sz="1600" b="1" dirty="0"/>
              <a:t>Объект исследования</a:t>
            </a:r>
            <a:r>
              <a:rPr lang="ru-RU" sz="1600" dirty="0"/>
              <a:t>: волокна текстильных материалов</a:t>
            </a:r>
            <a:r>
              <a:rPr lang="ru-RU" sz="1600" dirty="0" smtClean="0"/>
              <a:t>.</a:t>
            </a:r>
          </a:p>
          <a:p>
            <a:endParaRPr lang="ru-RU" sz="1600" dirty="0"/>
          </a:p>
          <a:p>
            <a:r>
              <a:rPr lang="ru-RU" sz="1600" b="1" dirty="0"/>
              <a:t>Предмет исследования</a:t>
            </a:r>
            <a:r>
              <a:rPr lang="ru-RU" sz="1600" dirty="0"/>
              <a:t>: свойства тканей</a:t>
            </a:r>
            <a:r>
              <a:rPr lang="ru-RU" sz="1600" dirty="0" smtClean="0"/>
              <a:t>.</a:t>
            </a:r>
          </a:p>
          <a:p>
            <a:endParaRPr lang="ru-RU" sz="1600" dirty="0"/>
          </a:p>
          <a:p>
            <a:r>
              <a:rPr lang="ru-RU" sz="1600" b="1" dirty="0"/>
              <a:t>Гипотеза:</a:t>
            </a:r>
            <a:r>
              <a:rPr lang="ru-RU" sz="1600" dirty="0"/>
              <a:t> Я предполагаю, что уникальные свойства тканей зависят от технологий изготовления на производстве, которое может быть  </a:t>
            </a:r>
            <a:r>
              <a:rPr lang="ru-RU" sz="1600" dirty="0" err="1"/>
              <a:t>экологичным</a:t>
            </a:r>
            <a:r>
              <a:rPr lang="ru-RU" sz="1600" dirty="0"/>
              <a:t>.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3570" y="4622200"/>
            <a:ext cx="3399657" cy="17281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z="2000" smtClean="0">
                <a:solidFill>
                  <a:schemeClr val="tx1"/>
                </a:solidFill>
              </a:rPr>
              <a:t>3</a:t>
            </a:fld>
            <a:endParaRPr lang="ru-RU" sz="2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1808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197346"/>
            <a:ext cx="9145016" cy="47705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/>
              <a:t>ОПРОС</a:t>
            </a:r>
          </a:p>
          <a:p>
            <a:r>
              <a:rPr lang="ru-RU" sz="2400" dirty="0" smtClean="0"/>
              <a:t> </a:t>
            </a:r>
            <a:r>
              <a:rPr lang="ru-RU" sz="1600" b="1" dirty="0"/>
              <a:t>357</a:t>
            </a:r>
            <a:r>
              <a:rPr lang="ru-RU" sz="1600" dirty="0"/>
              <a:t> </a:t>
            </a:r>
            <a:r>
              <a:rPr lang="ru-RU" sz="1600" dirty="0" smtClean="0"/>
              <a:t>человек: учеников - 334 чел, </a:t>
            </a:r>
            <a:r>
              <a:rPr lang="ru-RU" sz="1600" dirty="0"/>
              <a:t>учителей </a:t>
            </a:r>
            <a:r>
              <a:rPr lang="ru-RU" sz="1600" dirty="0" smtClean="0"/>
              <a:t>- 23 чел</a:t>
            </a:r>
          </a:p>
          <a:p>
            <a:r>
              <a:rPr lang="ru-RU" sz="1600" dirty="0" smtClean="0"/>
              <a:t>Результаты:</a:t>
            </a:r>
            <a:endParaRPr lang="ru-RU" sz="1600" dirty="0"/>
          </a:p>
          <a:p>
            <a:r>
              <a:rPr lang="ru-RU" sz="1600" dirty="0" smtClean="0"/>
              <a:t>1.На </a:t>
            </a:r>
            <a:r>
              <a:rPr lang="ru-RU" sz="1600" dirty="0"/>
              <a:t>вопрос «</a:t>
            </a:r>
            <a:r>
              <a:rPr lang="ru-RU" sz="1600" u="sng" dirty="0"/>
              <a:t>Знаете ли Вы, что такое «умная ткань</a:t>
            </a:r>
            <a:r>
              <a:rPr lang="ru-RU" sz="1600" dirty="0"/>
              <a:t>»?» </a:t>
            </a:r>
            <a:endParaRPr lang="ru-RU" sz="1600" dirty="0" smtClean="0"/>
          </a:p>
          <a:p>
            <a:r>
              <a:rPr lang="ru-RU" sz="1600" dirty="0" smtClean="0"/>
              <a:t>ответили</a:t>
            </a:r>
            <a:r>
              <a:rPr lang="ru-RU" sz="1600" dirty="0"/>
              <a:t>:</a:t>
            </a:r>
          </a:p>
          <a:p>
            <a:r>
              <a:rPr lang="ru-RU" sz="1600" b="1" dirty="0"/>
              <a:t>Да – 54 чел </a:t>
            </a:r>
            <a:r>
              <a:rPr lang="ru-RU" sz="1600" dirty="0"/>
              <a:t>(ученики – 36 чел, учителя – 18 чел)</a:t>
            </a:r>
          </a:p>
          <a:p>
            <a:r>
              <a:rPr lang="ru-RU" sz="1600" b="1" dirty="0"/>
              <a:t>Нет – 303 чел </a:t>
            </a:r>
            <a:r>
              <a:rPr lang="ru-RU" sz="1600" dirty="0"/>
              <a:t>(ученики – </a:t>
            </a:r>
            <a:r>
              <a:rPr lang="ru-RU" sz="1600" dirty="0" smtClean="0"/>
              <a:t>298 </a:t>
            </a:r>
            <a:r>
              <a:rPr lang="ru-RU" sz="1600" dirty="0"/>
              <a:t>чел, учителя – 5 чел</a:t>
            </a:r>
            <a:r>
              <a:rPr lang="ru-RU" sz="1600" dirty="0" smtClean="0"/>
              <a:t>)</a:t>
            </a:r>
          </a:p>
          <a:p>
            <a:endParaRPr lang="ru-RU" sz="1600" dirty="0"/>
          </a:p>
          <a:p>
            <a:endParaRPr lang="ru-RU" sz="1600" dirty="0" smtClean="0"/>
          </a:p>
          <a:p>
            <a:endParaRPr lang="ru-RU" sz="1600" dirty="0"/>
          </a:p>
          <a:p>
            <a:endParaRPr lang="ru-RU" sz="1600" dirty="0"/>
          </a:p>
          <a:p>
            <a:pPr marL="457200" indent="-457200">
              <a:buAutoNum type="arabicPeriod" startAt="2"/>
            </a:pPr>
            <a:r>
              <a:rPr lang="ru-RU" sz="1600" dirty="0" smtClean="0"/>
              <a:t>На </a:t>
            </a:r>
            <a:r>
              <a:rPr lang="ru-RU" sz="1600" dirty="0"/>
              <a:t>вопрос «</a:t>
            </a:r>
            <a:r>
              <a:rPr lang="ru-RU" sz="1600" u="sng" dirty="0"/>
              <a:t>Если знаете, опишите её</a:t>
            </a:r>
            <a:r>
              <a:rPr lang="ru-RU" sz="1600" dirty="0"/>
              <a:t>» </a:t>
            </a:r>
            <a:endParaRPr lang="ru-RU" sz="1600" dirty="0" smtClean="0"/>
          </a:p>
          <a:p>
            <a:r>
              <a:rPr lang="ru-RU" sz="1600" b="1" dirty="0" smtClean="0"/>
              <a:t>39</a:t>
            </a:r>
            <a:r>
              <a:rPr lang="ru-RU" sz="1600" dirty="0" smtClean="0"/>
              <a:t> </a:t>
            </a:r>
            <a:r>
              <a:rPr lang="ru-RU" sz="1600" dirty="0"/>
              <a:t>человек из 54 отметили, что это ткань, </a:t>
            </a:r>
            <a:r>
              <a:rPr lang="ru-RU" sz="1600" dirty="0" smtClean="0"/>
              <a:t>которая</a:t>
            </a:r>
            <a:endParaRPr lang="ru-RU" sz="1600" dirty="0"/>
          </a:p>
          <a:p>
            <a:r>
              <a:rPr lang="ru-RU" sz="1600" b="1" dirty="0" smtClean="0"/>
              <a:t>обладает </a:t>
            </a:r>
            <a:r>
              <a:rPr lang="ru-RU" sz="1600" b="1" dirty="0"/>
              <a:t>дополнительными полезными свойствами</a:t>
            </a:r>
            <a:r>
              <a:rPr lang="ru-RU" sz="1600" dirty="0" smtClean="0"/>
              <a:t>.</a:t>
            </a:r>
          </a:p>
          <a:p>
            <a:r>
              <a:rPr lang="ru-RU" sz="1600" dirty="0" smtClean="0"/>
              <a:t>14 чел  считают, что это светоотражающая ткань.</a:t>
            </a:r>
          </a:p>
          <a:p>
            <a:endParaRPr lang="ru-RU" sz="1600" dirty="0"/>
          </a:p>
          <a:p>
            <a:r>
              <a:rPr lang="ru-RU" sz="1600" dirty="0"/>
              <a:t>3. На вопрос «</a:t>
            </a:r>
            <a:r>
              <a:rPr lang="ru-RU" sz="1600" u="sng" dirty="0"/>
              <a:t>Где используют «умную ткань»?» </a:t>
            </a:r>
            <a:r>
              <a:rPr lang="ru-RU" sz="1600" dirty="0"/>
              <a:t>ответили:</a:t>
            </a:r>
          </a:p>
          <a:p>
            <a:endParaRPr lang="ru-RU" sz="1600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764704"/>
            <a:ext cx="4188553" cy="26642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30" t="15038" r="1402"/>
          <a:stretch/>
        </p:blipFill>
        <p:spPr bwMode="auto">
          <a:xfrm>
            <a:off x="1835696" y="4764398"/>
            <a:ext cx="5363782" cy="2792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914249" y="1700808"/>
            <a:ext cx="504056" cy="26161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1100" b="1" dirty="0" smtClean="0"/>
              <a:t>298</a:t>
            </a:r>
            <a:endParaRPr lang="ru-RU" sz="1100" b="1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z="2000" smtClean="0">
                <a:solidFill>
                  <a:schemeClr val="tx1"/>
                </a:solidFill>
              </a:rPr>
              <a:t>4</a:t>
            </a:fld>
            <a:endParaRPr lang="ru-RU" sz="2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4363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823" y="692696"/>
            <a:ext cx="7920880" cy="45872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28328" y="188640"/>
            <a:ext cx="807817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Для создания «умных тканей» используют любое волокно</a:t>
            </a:r>
            <a:endParaRPr lang="ru-RU" sz="24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222025" y="5508970"/>
            <a:ext cx="838447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1600" b="1" dirty="0" smtClean="0"/>
              <a:t>Вывод</a:t>
            </a:r>
            <a:r>
              <a:rPr lang="ru-RU" sz="1600" dirty="0" smtClean="0"/>
              <a:t>:  </a:t>
            </a:r>
            <a:r>
              <a:rPr lang="ru-RU" sz="1600" dirty="0"/>
              <a:t>текстильная промышленность пока еще считается не совсем </a:t>
            </a:r>
            <a:r>
              <a:rPr lang="ru-RU" sz="1600" dirty="0" err="1"/>
              <a:t>экологичной</a:t>
            </a:r>
            <a:r>
              <a:rPr lang="ru-RU" sz="1600" dirty="0" smtClean="0"/>
              <a:t>,</a:t>
            </a:r>
          </a:p>
          <a:p>
            <a:pPr>
              <a:lnSpc>
                <a:spcPct val="150000"/>
              </a:lnSpc>
            </a:pPr>
            <a:r>
              <a:rPr lang="ru-RU" sz="1600" dirty="0" smtClean="0"/>
              <a:t> </a:t>
            </a:r>
            <a:r>
              <a:rPr lang="ru-RU" sz="1600" dirty="0"/>
              <a:t>но стремится соответствовать требованиям.</a:t>
            </a:r>
          </a:p>
          <a:p>
            <a:endParaRPr lang="ru-RU" dirty="0"/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z="2000" smtClean="0">
                <a:solidFill>
                  <a:schemeClr val="tx1"/>
                </a:solidFill>
              </a:rPr>
              <a:t>5</a:t>
            </a:fld>
            <a:endParaRPr lang="ru-RU" sz="2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7179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565251" y="5135481"/>
            <a:ext cx="8208912" cy="7927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1600" dirty="0"/>
              <a:t>Понятие «умные материалы» появилось во второй половине 20-ого века и связано с успехами в области физики и химии, материаловедении, </a:t>
            </a:r>
            <a:r>
              <a:rPr lang="ru-RU" sz="1600" dirty="0" smtClean="0"/>
              <a:t>нано-</a:t>
            </a:r>
            <a:r>
              <a:rPr lang="ru-RU" sz="1600" dirty="0"/>
              <a:t>, </a:t>
            </a:r>
            <a:r>
              <a:rPr lang="ru-RU" sz="1600" dirty="0" err="1"/>
              <a:t>био</a:t>
            </a:r>
            <a:r>
              <a:rPr lang="ru-RU" sz="1600" dirty="0"/>
              <a:t>- технологий. 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363812" y="258041"/>
            <a:ext cx="8024611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/>
              <a:t>Работая по данной теме, я собрала коллекцию различных тканей</a:t>
            </a:r>
            <a:r>
              <a:rPr lang="ru-RU" sz="1600" dirty="0" smtClean="0"/>
              <a:t>.</a:t>
            </a:r>
          </a:p>
          <a:p>
            <a:pPr algn="ctr"/>
            <a:endParaRPr lang="ru-RU" sz="1600" dirty="0"/>
          </a:p>
          <a:p>
            <a:pPr algn="ctr"/>
            <a:endParaRPr lang="ru-RU" sz="1600" dirty="0"/>
          </a:p>
          <a:p>
            <a:pPr algn="ctr"/>
            <a:r>
              <a:rPr lang="ru-RU" sz="1600" dirty="0"/>
              <a:t> Коллекцию «умных тканей» вместе с учителем мы собрали из лоскутов, </a:t>
            </a:r>
            <a:r>
              <a:rPr lang="ru-RU" sz="1600" dirty="0" smtClean="0"/>
              <a:t>которые  </a:t>
            </a:r>
            <a:r>
              <a:rPr lang="ru-RU" sz="1600" dirty="0"/>
              <a:t>предложены, как образцы при покупке одежды. </a:t>
            </a:r>
            <a:endParaRPr lang="ru-RU" sz="1600" dirty="0" smtClean="0"/>
          </a:p>
          <a:p>
            <a:pPr algn="ctr"/>
            <a:endParaRPr lang="ru-RU" dirty="0"/>
          </a:p>
          <a:p>
            <a:pPr algn="ctr"/>
            <a:r>
              <a:rPr lang="ru-RU" b="1" dirty="0"/>
              <a:t>Виды: </a:t>
            </a:r>
            <a:r>
              <a:rPr lang="ru-RU" b="1" dirty="0" err="1"/>
              <a:t>Nano</a:t>
            </a:r>
            <a:r>
              <a:rPr lang="ru-RU" b="1" dirty="0"/>
              <a:t> </a:t>
            </a:r>
            <a:r>
              <a:rPr lang="ru-RU" b="1" dirty="0" err="1"/>
              <a:t>Lite</a:t>
            </a:r>
            <a:r>
              <a:rPr lang="ru-RU" b="1" dirty="0"/>
              <a:t>, </a:t>
            </a:r>
            <a:r>
              <a:rPr lang="ru-RU" b="1" dirty="0" err="1"/>
              <a:t>Thermal</a:t>
            </a:r>
            <a:r>
              <a:rPr lang="ru-RU" b="1" dirty="0"/>
              <a:t> </a:t>
            </a:r>
            <a:r>
              <a:rPr lang="ru-RU" b="1" dirty="0" err="1"/>
              <a:t>Mirror</a:t>
            </a:r>
            <a:r>
              <a:rPr lang="ru-RU" b="1" dirty="0"/>
              <a:t>, </a:t>
            </a:r>
            <a:r>
              <a:rPr lang="ru-RU" b="1" dirty="0" err="1"/>
              <a:t>Valtherm</a:t>
            </a:r>
            <a:r>
              <a:rPr lang="ru-RU" b="1" dirty="0"/>
              <a:t>,  </a:t>
            </a:r>
            <a:r>
              <a:rPr lang="ru-RU" b="1" dirty="0" err="1"/>
              <a:t>Sensortex</a:t>
            </a:r>
            <a:r>
              <a:rPr lang="ru-RU" b="1" dirty="0"/>
              <a:t>. 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9627" y="2289366"/>
            <a:ext cx="3326490" cy="26843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669707" y="2996952"/>
            <a:ext cx="226555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err="1"/>
              <a:t>Софтшелл</a:t>
            </a:r>
            <a:r>
              <a:rPr lang="ru-RU" b="1" dirty="0"/>
              <a:t> (</a:t>
            </a:r>
            <a:r>
              <a:rPr lang="en-US" b="1" dirty="0"/>
              <a:t>soft shell)</a:t>
            </a:r>
            <a:endParaRPr lang="ru-RU" b="1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z="2000" smtClean="0">
                <a:solidFill>
                  <a:schemeClr val="tx1"/>
                </a:solidFill>
              </a:rPr>
              <a:t>6</a:t>
            </a:fld>
            <a:endParaRPr lang="ru-RU" sz="2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3953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7580"/>
            <a:ext cx="7974013" cy="1042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467544" y="934303"/>
            <a:ext cx="59012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/>
            <a:r>
              <a:rPr lang="ru-RU" b="1" dirty="0" smtClean="0"/>
              <a:t>Свойство: </a:t>
            </a:r>
            <a:r>
              <a:rPr lang="ru-RU" b="1" dirty="0"/>
              <a:t>г</a:t>
            </a:r>
            <a:r>
              <a:rPr lang="ru-RU" b="1" dirty="0" smtClean="0"/>
              <a:t>игроскопичность или  </a:t>
            </a:r>
            <a:r>
              <a:rPr lang="ru-RU" b="1" dirty="0"/>
              <a:t>воздухопроницаемость </a:t>
            </a:r>
          </a:p>
        </p:txBody>
      </p:sp>
      <p:pic>
        <p:nvPicPr>
          <p:cNvPr id="1029" name="Picture 5" descr="E:\DCIM\224CDPFQ\S2240002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041" y="1303635"/>
            <a:ext cx="4038600" cy="2271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E:\DCIM\224CDPFQ\S2240005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0012" y="1310313"/>
            <a:ext cx="4038600" cy="2271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467544" y="3789040"/>
            <a:ext cx="25724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Вывод: дышащая ткань</a:t>
            </a:r>
            <a:endParaRPr lang="ru-RU" b="1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353463" y="4111253"/>
            <a:ext cx="432048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u="sng" dirty="0"/>
              <a:t>Гигроскопичность</a:t>
            </a:r>
            <a:r>
              <a:rPr lang="ru-RU" dirty="0"/>
              <a:t> – это способность материалов изменять свою влажность в соответствии с показателями окружающей среды. </a:t>
            </a:r>
            <a:endParaRPr lang="ru-RU" dirty="0" smtClean="0"/>
          </a:p>
          <a:p>
            <a:endParaRPr lang="ru-RU" dirty="0" smtClean="0"/>
          </a:p>
          <a:p>
            <a:r>
              <a:rPr lang="ru-RU" dirty="0"/>
              <a:t>От того, насколько хорошо </a:t>
            </a:r>
            <a:r>
              <a:rPr lang="ru-RU" dirty="0" smtClean="0"/>
              <a:t>ткань </a:t>
            </a:r>
            <a:r>
              <a:rPr lang="ru-RU" dirty="0"/>
              <a:t>пропускает воздух или водяные пары, </a:t>
            </a:r>
            <a:r>
              <a:rPr lang="ru-RU" dirty="0" smtClean="0"/>
              <a:t> </a:t>
            </a:r>
            <a:r>
              <a:rPr lang="ru-RU" u="sng" dirty="0"/>
              <a:t>зависит </a:t>
            </a:r>
            <a:r>
              <a:rPr lang="ru-RU" u="sng" dirty="0" smtClean="0"/>
              <a:t> комфорт и </a:t>
            </a:r>
            <a:r>
              <a:rPr lang="ru-RU" u="sng" dirty="0"/>
              <a:t>здоровье человека</a:t>
            </a:r>
            <a:r>
              <a:rPr lang="ru-RU" dirty="0"/>
              <a:t>. 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3789040"/>
            <a:ext cx="3829050" cy="295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732240" y="6376665"/>
            <a:ext cx="2133600" cy="365125"/>
          </a:xfrm>
        </p:spPr>
        <p:txBody>
          <a:bodyPr/>
          <a:lstStyle/>
          <a:p>
            <a:fld id="{B19B0651-EE4F-4900-A07F-96A6BFA9D0F0}" type="slidenum">
              <a:rPr lang="ru-RU" sz="2000" smtClean="0">
                <a:solidFill>
                  <a:schemeClr val="tx1"/>
                </a:solidFill>
              </a:rPr>
              <a:t>7</a:t>
            </a:fld>
            <a:endParaRPr lang="ru-RU" sz="2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3617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E:\DCIM\101CANON\IMG_3084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3528" y="370988"/>
            <a:ext cx="2916325" cy="1944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E:\DCIM\101CANON\IMG_3092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1339790"/>
            <a:ext cx="2889647" cy="19264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717032"/>
            <a:ext cx="4041775" cy="2693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6848" y="3737441"/>
            <a:ext cx="4753442" cy="26735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475656" y="-20823"/>
            <a:ext cx="691276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Свойство: защита </a:t>
            </a:r>
            <a:r>
              <a:rPr lang="ru-RU" b="1" dirty="0"/>
              <a:t>от электромагнитного </a:t>
            </a:r>
            <a:r>
              <a:rPr lang="ru-RU" b="1" dirty="0" smtClean="0"/>
              <a:t>излучения</a:t>
            </a:r>
            <a:endParaRPr lang="ru-RU" b="1" dirty="0"/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z="2000" smtClean="0">
                <a:solidFill>
                  <a:schemeClr val="tx1"/>
                </a:solidFill>
              </a:rPr>
              <a:t>8</a:t>
            </a:fld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851920" y="348509"/>
            <a:ext cx="511256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Частный </a:t>
            </a:r>
            <a:r>
              <a:rPr lang="ru-RU" dirty="0"/>
              <a:t>случай электромагнитных волн – это свет. </a:t>
            </a:r>
            <a:r>
              <a:rPr lang="ru-RU" dirty="0" smtClean="0"/>
              <a:t>Вместе </a:t>
            </a:r>
            <a:r>
              <a:rPr lang="ru-RU" dirty="0"/>
              <a:t>с учителем </a:t>
            </a:r>
            <a:r>
              <a:rPr lang="ru-RU" dirty="0" smtClean="0"/>
              <a:t>по физике Н.М. </a:t>
            </a:r>
            <a:r>
              <a:rPr lang="ru-RU" dirty="0" err="1" smtClean="0"/>
              <a:t>Тимковой</a:t>
            </a:r>
            <a:r>
              <a:rPr lang="ru-RU" dirty="0" smtClean="0"/>
              <a:t> мы использовали:  лампочку  накаливания,                     </a:t>
            </a:r>
          </a:p>
          <a:p>
            <a:r>
              <a:rPr lang="ru-RU" dirty="0"/>
              <a:t> </a:t>
            </a:r>
            <a:r>
              <a:rPr lang="ru-RU" dirty="0" smtClean="0"/>
              <a:t>                                   электронный   градусник,                               </a:t>
            </a:r>
          </a:p>
          <a:p>
            <a:r>
              <a:rPr lang="ru-RU" dirty="0" smtClean="0"/>
              <a:t>                                    цифровой </a:t>
            </a:r>
            <a:r>
              <a:rPr lang="ru-RU" dirty="0" err="1"/>
              <a:t>мультидатчик</a:t>
            </a:r>
            <a:r>
              <a:rPr lang="ru-RU" dirty="0"/>
              <a:t> </a:t>
            </a:r>
            <a:r>
              <a:rPr lang="ru-RU" dirty="0" err="1" smtClean="0"/>
              <a:t>Pasco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5859318" y="2276872"/>
            <a:ext cx="3284682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AutoNum type="arabicPeriod"/>
            </a:pPr>
            <a:r>
              <a:rPr lang="ru-RU" sz="1600" dirty="0" smtClean="0"/>
              <a:t>Измерили температуру</a:t>
            </a:r>
          </a:p>
          <a:p>
            <a:r>
              <a:rPr lang="ru-RU" sz="1600" dirty="0" smtClean="0"/>
              <a:t>воздуха в кабинете - </a:t>
            </a:r>
            <a:r>
              <a:rPr lang="en-US" sz="1600" dirty="0"/>
              <a:t>21</a:t>
            </a:r>
            <a:r>
              <a:rPr lang="ru-RU" sz="1600" dirty="0"/>
              <a:t>,</a:t>
            </a:r>
            <a:r>
              <a:rPr lang="en-US" sz="1600" dirty="0"/>
              <a:t>6</a:t>
            </a:r>
            <a:r>
              <a:rPr lang="ru-RU" sz="1600" dirty="0"/>
              <a:t> ° </a:t>
            </a:r>
            <a:r>
              <a:rPr lang="ru-RU" sz="1600" dirty="0" smtClean="0"/>
              <a:t>С</a:t>
            </a:r>
          </a:p>
          <a:p>
            <a:r>
              <a:rPr lang="ru-RU" sz="1600" dirty="0" smtClean="0"/>
              <a:t>2. Накрыли градусник образцом </a:t>
            </a:r>
          </a:p>
          <a:p>
            <a:r>
              <a:rPr lang="en-US" sz="1600" dirty="0"/>
              <a:t>Nano </a:t>
            </a:r>
            <a:r>
              <a:rPr lang="en-US" sz="1600" dirty="0" smtClean="0"/>
              <a:t>Lite</a:t>
            </a:r>
            <a:r>
              <a:rPr lang="ru-RU" sz="1600" dirty="0" smtClean="0"/>
              <a:t>, сверху установили лампу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4286542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179512" y="5733256"/>
            <a:ext cx="7767537" cy="864096"/>
          </a:xfrm>
        </p:spPr>
        <p:txBody>
          <a:bodyPr>
            <a:normAutofit/>
          </a:bodyPr>
          <a:lstStyle/>
          <a:p>
            <a:r>
              <a:rPr lang="ru-RU" sz="2000" dirty="0" smtClean="0"/>
              <a:t>Вывод</a:t>
            </a:r>
            <a:r>
              <a:rPr lang="ru-RU" sz="2000" dirty="0" smtClean="0"/>
              <a:t>: защита </a:t>
            </a:r>
            <a:r>
              <a:rPr lang="ru-RU" sz="2000" dirty="0"/>
              <a:t>от электромагнитного излучения </a:t>
            </a:r>
            <a:r>
              <a:rPr lang="ru-RU" sz="2000" dirty="0" smtClean="0"/>
              <a:t>происходит у ткани </a:t>
            </a:r>
            <a:r>
              <a:rPr lang="en-US" sz="2000" dirty="0" smtClean="0"/>
              <a:t>Nano Lite</a:t>
            </a:r>
            <a:endParaRPr lang="ru-RU" sz="2000" dirty="0"/>
          </a:p>
        </p:txBody>
      </p:sp>
      <p:pic>
        <p:nvPicPr>
          <p:cNvPr id="7170" name="Picture 2" descr="E:\DCIM\223CDPFQ\S2230011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405359"/>
            <a:ext cx="4040188" cy="22726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E:\DCIM\223CDPFQ\S2230020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212" y="3356992"/>
            <a:ext cx="4041775" cy="2273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04664"/>
            <a:ext cx="4041775" cy="2273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z="2000" smtClean="0">
                <a:solidFill>
                  <a:schemeClr val="tx1"/>
                </a:solidFill>
              </a:rPr>
              <a:t>9</a:t>
            </a:fld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79512" y="2818152"/>
            <a:ext cx="87964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3. Температурные данные с образцом </a:t>
            </a:r>
            <a:r>
              <a:rPr lang="en-US" dirty="0" smtClean="0"/>
              <a:t>Nano Lite – 21</a:t>
            </a:r>
            <a:r>
              <a:rPr lang="ru-RU" dirty="0" smtClean="0"/>
              <a:t>,</a:t>
            </a:r>
            <a:r>
              <a:rPr lang="en-US" dirty="0" smtClean="0"/>
              <a:t>6</a:t>
            </a:r>
            <a:r>
              <a:rPr lang="ru-RU" dirty="0" smtClean="0"/>
              <a:t> ° С, температура  не изменялась 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4929985" y="4203096"/>
            <a:ext cx="419916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Температурные данные - </a:t>
            </a:r>
          </a:p>
          <a:p>
            <a:r>
              <a:rPr lang="en-US" dirty="0" smtClean="0"/>
              <a:t>2</a:t>
            </a:r>
            <a:r>
              <a:rPr lang="ru-RU" dirty="0" smtClean="0"/>
              <a:t>2,1 </a:t>
            </a:r>
            <a:r>
              <a:rPr lang="ru-RU" dirty="0"/>
              <a:t>° С </a:t>
            </a:r>
            <a:r>
              <a:rPr lang="ru-RU" dirty="0" smtClean="0"/>
              <a:t>. Температура стала повышаться.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5076056" y="3501008"/>
            <a:ext cx="369819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4.</a:t>
            </a:r>
            <a:r>
              <a:rPr lang="ru-RU" dirty="0"/>
              <a:t> Накрыли градусник образцом </a:t>
            </a:r>
            <a:r>
              <a:rPr lang="ru-RU" dirty="0" smtClean="0"/>
              <a:t> из</a:t>
            </a:r>
            <a:endParaRPr lang="ru-RU" dirty="0"/>
          </a:p>
          <a:p>
            <a:r>
              <a:rPr lang="ru-RU" dirty="0" smtClean="0"/>
              <a:t>вискозы, </a:t>
            </a:r>
            <a:r>
              <a:rPr lang="ru-RU" dirty="0"/>
              <a:t>сверху установили лампу</a:t>
            </a:r>
          </a:p>
          <a:p>
            <a:r>
              <a:rPr lang="ru-RU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42583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573</TotalTime>
  <Words>909</Words>
  <Application>Microsoft Office PowerPoint</Application>
  <PresentationFormat>Экран (4:3)</PresentationFormat>
  <Paragraphs>141</Paragraphs>
  <Slides>15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Применение «умных тканей»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Умные ткани</dc:title>
  <dc:creator>user</dc:creator>
  <cp:lastModifiedBy>user</cp:lastModifiedBy>
  <cp:revision>56</cp:revision>
  <dcterms:created xsi:type="dcterms:W3CDTF">2017-12-05T06:36:57Z</dcterms:created>
  <dcterms:modified xsi:type="dcterms:W3CDTF">2018-01-22T11:27:51Z</dcterms:modified>
</cp:coreProperties>
</file>