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2" r:id="rId5"/>
    <p:sldId id="271" r:id="rId6"/>
    <p:sldId id="257" r:id="rId7"/>
    <p:sldId id="261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3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9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2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0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9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7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72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8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9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7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8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7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45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1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5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7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68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50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3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517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02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4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7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0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2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7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5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9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2EB9-7E24-4D3B-9DD2-09F917C623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0E18-C2D5-4A76-AF4A-0574379DF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EA0D-54CC-43F5-8239-80C29B42D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70D9-5F09-4E13-AD27-2F5022984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5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9/19/2019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2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8"/>
            <a:ext cx="7772400" cy="29523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информационная система «Электронное образование» Республики Карелия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640" y="5425443"/>
            <a:ext cx="1676081" cy="9884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детский сад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92434" y="5425444"/>
            <a:ext cx="1604902" cy="9884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школа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5425444"/>
            <a:ext cx="1800200" cy="9884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колледж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22077" y="5301209"/>
            <a:ext cx="1979022" cy="10516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дополнительное образование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0203" y="3949844"/>
            <a:ext cx="2563681" cy="10129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сегмент (Контингент)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7863" y="1215369"/>
            <a:ext cx="2538585" cy="9274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сегмент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63819" y="404665"/>
            <a:ext cx="2437279" cy="1091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ведомства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16216" y="1772816"/>
            <a:ext cx="2376263" cy="1114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5871" y="3148152"/>
            <a:ext cx="7743008" cy="3533501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356" y="3303512"/>
            <a:ext cx="3013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Образование </a:t>
            </a:r>
          </a:p>
          <a:p>
            <a:pPr defTabSz="45720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Карелия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0"/>
            <a:endCxn id="8" idx="4"/>
          </p:cNvCxnSpPr>
          <p:nvPr/>
        </p:nvCxnSpPr>
        <p:spPr>
          <a:xfrm flipV="1">
            <a:off x="2169681" y="4962802"/>
            <a:ext cx="2672363" cy="46264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  <a:endCxn id="8" idx="4"/>
          </p:cNvCxnSpPr>
          <p:nvPr/>
        </p:nvCxnSpPr>
        <p:spPr>
          <a:xfrm flipV="1">
            <a:off x="3994885" y="4962802"/>
            <a:ext cx="847159" cy="462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4"/>
            <a:endCxn id="6" idx="0"/>
          </p:cNvCxnSpPr>
          <p:nvPr/>
        </p:nvCxnSpPr>
        <p:spPr>
          <a:xfrm>
            <a:off x="4842044" y="4962802"/>
            <a:ext cx="990096" cy="462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4"/>
            <a:endCxn id="7" idx="0"/>
          </p:cNvCxnSpPr>
          <p:nvPr/>
        </p:nvCxnSpPr>
        <p:spPr>
          <a:xfrm>
            <a:off x="4842044" y="4962802"/>
            <a:ext cx="2969544" cy="33840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4"/>
            <a:endCxn id="8" idx="0"/>
          </p:cNvCxnSpPr>
          <p:nvPr/>
        </p:nvCxnSpPr>
        <p:spPr>
          <a:xfrm>
            <a:off x="4617156" y="2142832"/>
            <a:ext cx="224888" cy="1807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7"/>
            <a:endCxn id="10" idx="2"/>
          </p:cNvCxnSpPr>
          <p:nvPr/>
        </p:nvCxnSpPr>
        <p:spPr>
          <a:xfrm flipV="1">
            <a:off x="5514681" y="950182"/>
            <a:ext cx="849138" cy="40101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5"/>
            <a:endCxn id="11" idx="2"/>
          </p:cNvCxnSpPr>
          <p:nvPr/>
        </p:nvCxnSpPr>
        <p:spPr>
          <a:xfrm>
            <a:off x="5514681" y="2007008"/>
            <a:ext cx="1001535" cy="32284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/>
          <a:stretch/>
        </p:blipFill>
        <p:spPr>
          <a:xfrm>
            <a:off x="459583" y="1390147"/>
            <a:ext cx="8245633" cy="4509416"/>
          </a:xfrm>
          <a:prstGeom prst="rect">
            <a:avLst/>
          </a:prstGeom>
        </p:spPr>
      </p:pic>
      <p:sp>
        <p:nvSpPr>
          <p:cNvPr id="3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7" y="247108"/>
            <a:ext cx="4334795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11" tIns="52457" rIns="104911" bIns="52457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rPr>
              <a:t>ПРЕДЛАГАЕМАЯ АРХИТЕКТУРА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33932"/>
            <a:ext cx="9144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190" y="862841"/>
            <a:ext cx="9080000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91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Распоряжение Правительства Российской Федерации от 25 октября 2014 г. № 2125-р 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Распоряжение Правительства Российской Федерации от 14 февраля 2015 г. № 236-р 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</a:t>
            </a:r>
            <a:endParaRPr lang="ru-RU" sz="1400" dirty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Распоряжение </a:t>
            </a:r>
            <a:r>
              <a:rPr lang="ru-RU" sz="1400" dirty="0">
                <a:latin typeface="Times New Roman"/>
                <a:ea typeface="Times New Roman"/>
              </a:rPr>
              <a:t>Правительства Республики Карелия от 7 декабря 2016 года № 925р-П (Министерству образования поручено заключить государственный контракт на модернизацию системы)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Федеральный закон от 5 апреля 2013 года № 44-ФЗ «О контрактной системе в сфере закупок товаров, работ, услуг для обеспечения государственных  и муниципальных нужд</a:t>
            </a:r>
            <a:r>
              <a:rPr lang="ru-RU" sz="1400" dirty="0" smtClean="0">
                <a:latin typeface="Times New Roman"/>
                <a:ea typeface="Times New Roman"/>
              </a:rPr>
              <a:t>».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Протокол рассмотрения единственной заявки на участие в аукционе в электронной форме от 5 декабря 2017 года № 923/2017-А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19 </a:t>
            </a:r>
            <a:r>
              <a:rPr lang="ru-RU" sz="1400" dirty="0">
                <a:latin typeface="Times New Roman"/>
                <a:ea typeface="Times New Roman"/>
              </a:rPr>
              <a:t>декабря 2107 года подписан государственный контракт № 0106500000317000010-0053057-02 на оказание указанных услуг между Министерством образования Республики Карелия и Публичным акционерным обществом междугородной и международной электрической связи «Ростелеком»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429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государственного контракта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7200" b="1" dirty="0" smtClean="0">
                <a:effectLst/>
                <a:latin typeface="Times New Roman"/>
                <a:ea typeface="Times New Roman"/>
              </a:rPr>
              <a:t>99 995 320 </a:t>
            </a: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(девяносто девять миллионов девятьсот девяносто пять тысяч триста двадцать рублей 94 копейки)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457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1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"/>
            </a:pP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b="1" u="sng" dirty="0"/>
              <a:t>Цели внедрения </a:t>
            </a:r>
            <a:r>
              <a:rPr lang="ru-RU" sz="1400" b="1" u="sng" dirty="0" smtClean="0"/>
              <a:t>систем </a:t>
            </a:r>
            <a:endParaRPr lang="ru-RU" sz="1400" b="1" u="sng" dirty="0"/>
          </a:p>
          <a:p>
            <a:pPr lvl="0" algn="just">
              <a:lnSpc>
                <a:spcPct val="115000"/>
              </a:lnSpc>
              <a:buFont typeface="Symbol"/>
              <a:buChar char=""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Предоставление информации о ходе оказания услуги постановки на учет и зачисление в дошкольные образовательные учреждения.</a:t>
            </a:r>
          </a:p>
          <a:p>
            <a:pPr lvl="0" algn="just">
              <a:lnSpc>
                <a:spcPct val="115000"/>
              </a:lnSpc>
              <a:buFont typeface="Symbol"/>
              <a:buChar char=""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Зачисление в образовательную организацию.</a:t>
            </a:r>
          </a:p>
          <a:p>
            <a:pPr lvl="0" algn="just">
              <a:lnSpc>
                <a:spcPct val="115000"/>
              </a:lnSpc>
              <a:buFont typeface="Symbol"/>
              <a:buChar char=""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Предоставление информации о текущей успеваемости учащегося, ведение электронного дневника и электронного журнала успеваемости в общеобразовательных учреждениях.</a:t>
            </a:r>
          </a:p>
          <a:p>
            <a:pPr lvl="0" algn="just">
              <a:lnSpc>
                <a:spcPct val="115000"/>
              </a:lnSpc>
              <a:buFont typeface="Symbol"/>
              <a:buChar char=""/>
            </a:pP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b="1" u="sng" dirty="0"/>
              <a:t>Системы предназначены для реализации следующих возможностей:</a:t>
            </a:r>
          </a:p>
          <a:p>
            <a:r>
              <a:rPr lang="ru-RU" sz="1400" dirty="0"/>
              <a:t>перевод государственных и муниципальных услуг в электронный вид;</a:t>
            </a:r>
          </a:p>
          <a:p>
            <a:r>
              <a:rPr lang="ru-RU" sz="1400" dirty="0"/>
              <a:t>повышения эффективности процесса управления за счет оперативности в получении более достоверной информации о состоянии объектов управления и сокращения времени реакции управления (принятия решения, постановки задач, контроля исполнения);</a:t>
            </a:r>
          </a:p>
          <a:p>
            <a:r>
              <a:rPr lang="ru-RU" sz="1400" dirty="0"/>
              <a:t>освобождения органов управления всех уровней от малопродуктивного рутинного труда по сбору информации и составлению всевозможных отчетов, создав условия для творческого труда;</a:t>
            </a:r>
          </a:p>
          <a:p>
            <a:r>
              <a:rPr lang="ru-RU" sz="1400" dirty="0"/>
              <a:t>сокращения бумажных потоков документооборота и перехода на безбумажное делопроизводство;</a:t>
            </a:r>
          </a:p>
          <a:p>
            <a:r>
              <a:rPr lang="ru-RU" sz="1400" dirty="0"/>
              <a:t>стандартизации делопроизводства;</a:t>
            </a:r>
          </a:p>
          <a:p>
            <a:r>
              <a:rPr lang="ru-RU" sz="1400" dirty="0"/>
              <a:t>проведения мониторинговых исследований различной направленности;</a:t>
            </a:r>
          </a:p>
          <a:p>
            <a:r>
              <a:rPr lang="ru-RU" sz="1400" dirty="0"/>
              <a:t>формирования статистических и аналитических отчетов по вопросам качества образования.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u="sng" dirty="0"/>
              <a:t>Система выполняет следующие функции:</a:t>
            </a:r>
          </a:p>
          <a:p>
            <a:r>
              <a:rPr lang="ru-RU" sz="1400" dirty="0"/>
              <a:t>автоматизации процесса управления качеством образования на всех уровнях;</a:t>
            </a:r>
          </a:p>
          <a:p>
            <a:r>
              <a:rPr lang="ru-RU" sz="1400" dirty="0"/>
              <a:t>создания полной РБД на всех участников образовательного процесса региона (по персоналиям) и учреждениям;</a:t>
            </a:r>
          </a:p>
          <a:p>
            <a:r>
              <a:rPr lang="ru-RU" sz="1400" dirty="0"/>
              <a:t>получения данных для формирования статистической и аналитической отчетности любого уровня, оценки качества деятельности органов управления и учреждений образования, педагогов, необходимых для принятия решений по финансированию ОУ в рамках КПМО;</a:t>
            </a:r>
          </a:p>
          <a:p>
            <a:r>
              <a:rPr lang="ru-RU" sz="1400" dirty="0"/>
              <a:t>получения информации для построения портфолио учащихся и сотрудников ОУ;</a:t>
            </a:r>
          </a:p>
          <a:p>
            <a:r>
              <a:rPr lang="ru-RU" sz="1400" dirty="0"/>
              <a:t>проведения широкомасштабного мониторинга различной направленности.</a:t>
            </a:r>
          </a:p>
          <a:p>
            <a:pPr lvl="0" algn="just">
              <a:lnSpc>
                <a:spcPct val="115000"/>
              </a:lnSpc>
              <a:buFont typeface="Symbol"/>
              <a:buChar char=""/>
            </a:pP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79712" y="1916832"/>
            <a:ext cx="8363272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системы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/>
          </a:bodyPr>
          <a:lstStyle/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Будет существовать комплексная информационная система, объединяющая в единую информационную сеть образовательные организации всех типов и видов Республики Карелия и органов местного самоуправления, осуществляющих управление в сфере образования.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Будут решены задачи управления процессами на уровне образовательной организации, органов местного самоуправления, осуществляющих управление в сфере образования, Министерства образования Республики Карелия и их сопровождения.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Будет обеспечен контроль деятельности подведомственных образовательных организаций и мониторинга учебного процесса в них на муниципальном и региональном уровнях.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Будет обеспечено генерирование и представление обобщенной информации на муниципальном и региональном уровнях.</a:t>
            </a:r>
          </a:p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Будет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организовано единое пространство для зачисления обучающихся в образовательные организации всех типов и видов в пределах любого муниципального образования Республики Карелия с сохранением основных данных обучающегося.</a:t>
            </a:r>
          </a:p>
          <a:p>
            <a:pPr marL="447675" lvl="0" indent="-447675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Будет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организован обмен данными с единой федеральной межведомственной системой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48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016093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579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Контур</vt:lpstr>
      <vt:lpstr>Автоматизированная информационная система «Электронное образование» Республики Карелия</vt:lpstr>
      <vt:lpstr>Презентация PowerPoint</vt:lpstr>
      <vt:lpstr>Презентация PowerPoint</vt:lpstr>
      <vt:lpstr>Нормативно-правовое обеспечение</vt:lpstr>
      <vt:lpstr>Общая сумма государственного контракта</vt:lpstr>
      <vt:lpstr>Презентация PowerPoint</vt:lpstr>
      <vt:lpstr>Результаты внедрения системы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информационная система «Электронное образование» Республики Карелия</dc:title>
  <dc:creator>Маркелова</dc:creator>
  <cp:lastModifiedBy>БАРС</cp:lastModifiedBy>
  <cp:revision>33</cp:revision>
  <cp:lastPrinted>2018-02-15T13:10:31Z</cp:lastPrinted>
  <dcterms:created xsi:type="dcterms:W3CDTF">2017-12-28T06:23:29Z</dcterms:created>
  <dcterms:modified xsi:type="dcterms:W3CDTF">2019-09-19T08:41:58Z</dcterms:modified>
</cp:coreProperties>
</file>