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9" r:id="rId2"/>
    <p:sldId id="257" r:id="rId3"/>
    <p:sldId id="258" r:id="rId4"/>
    <p:sldId id="261" r:id="rId5"/>
    <p:sldId id="256" r:id="rId6"/>
    <p:sldId id="262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864" y="12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5" name="Подзаголовок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1" name="Дата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17.05.2022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17.05.2022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17.05.2022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17.05.2022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17.05.2022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17.05.2022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17.05.2022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17.05.2022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17.05.2022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Рисунок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1" name="Текст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7" name="Дата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17.05.2022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286116" y="785794"/>
            <a:ext cx="5462348" cy="3439672"/>
          </a:xfrm>
        </p:spPr>
        <p:txBody>
          <a:bodyPr/>
          <a:lstStyle/>
          <a:p>
            <a:r>
              <a:rPr lang="ru-RU" sz="5400" dirty="0" smtClean="0"/>
              <a:t>Безопасность</a:t>
            </a:r>
            <a:br>
              <a:rPr lang="ru-RU" sz="5400" dirty="0" smtClean="0"/>
            </a:br>
            <a:r>
              <a:rPr lang="ru-RU" sz="5400" dirty="0" smtClean="0"/>
              <a:t>дорожного движения школьников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491880" y="5013176"/>
            <a:ext cx="5114778" cy="1101248"/>
          </a:xfrm>
        </p:spPr>
        <p:txBody>
          <a:bodyPr>
            <a:normAutofit fontScale="85000" lnSpcReduction="10000"/>
          </a:bodyPr>
          <a:lstStyle/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dirty="0" smtClean="0"/>
              <a:t>Начальник отделения пропаганды БДД ОГИБДД УМВД России по г. Петрозаводску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dirty="0" smtClean="0"/>
              <a:t>Кравченко Любовь Сергеевна</a:t>
            </a:r>
            <a:endParaRPr lang="ru-RU" dirty="0"/>
          </a:p>
        </p:txBody>
      </p:sp>
      <p:pic>
        <p:nvPicPr>
          <p:cNvPr id="2050" name="Picture 2" descr="D:\Люба\Фото\герб Госавтоинспекции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332656"/>
            <a:ext cx="2097520" cy="1928754"/>
          </a:xfrm>
          <a:prstGeom prst="rect">
            <a:avLst/>
          </a:prstGeom>
          <a:noFill/>
          <a:effectLst>
            <a:outerShdw blurRad="127000" dist="38100" dir="21540000" sx="102000" sy="102000" algn="t" rotWithShape="0">
              <a:prstClr val="black">
                <a:alpha val="40000"/>
              </a:prst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0" y="357166"/>
            <a:ext cx="8143900" cy="857256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6600" b="1" i="0" u="none" strike="noStrike" kern="1200" cap="all" spc="0" normalizeH="0" baseline="0" noProof="0" dirty="0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  <a:uLnTx/>
                <a:uFillTx/>
                <a:latin typeface="+mj-lt"/>
                <a:ea typeface="+mj-ea"/>
                <a:cs typeface="+mj-cs"/>
              </a:rPr>
              <a:t>Аварийность</a:t>
            </a:r>
            <a:br>
              <a:rPr kumimoji="0" lang="ru-RU" sz="6600" b="1" i="0" u="none" strike="noStrike" kern="1200" cap="all" spc="0" normalizeH="0" baseline="0" noProof="0" dirty="0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endParaRPr kumimoji="0" lang="ru-RU" sz="6600" b="1" i="0" u="none" strike="noStrike" kern="1200" cap="all" spc="0" normalizeH="0" baseline="0" noProof="0" dirty="0">
              <a:ln w="500">
                <a:solidFill>
                  <a:schemeClr val="tx2">
                    <a:shade val="20000"/>
                    <a:satMod val="120000"/>
                  </a:schemeClr>
                </a:solidFill>
              </a:ln>
              <a:gradFill>
                <a:gsLst>
                  <a:gs pos="0">
                    <a:schemeClr val="accent4">
                      <a:tint val="13000"/>
                    </a:schemeClr>
                  </a:gs>
                  <a:gs pos="10000">
                    <a:schemeClr val="accent4">
                      <a:tint val="20000"/>
                    </a:schemeClr>
                  </a:gs>
                  <a:gs pos="49000">
                    <a:schemeClr val="accent4">
                      <a:tint val="70000"/>
                    </a:schemeClr>
                  </a:gs>
                  <a:gs pos="50000">
                    <a:schemeClr val="accent4">
                      <a:tint val="97000"/>
                    </a:schemeClr>
                  </a:gs>
                  <a:gs pos="100000">
                    <a:schemeClr val="accent4">
                      <a:tint val="20000"/>
                    </a:schemeClr>
                  </a:gs>
                </a:gsLst>
                <a:lin ang="5400000" scaled="1"/>
              </a:gra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85752" y="1916832"/>
            <a:ext cx="7572396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2">
                    <a:lumMod val="7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Batang" pitchFamily="18" charset="-127"/>
                <a:ea typeface="Batang" pitchFamily="18" charset="-127"/>
              </a:rPr>
              <a:t>10 ДТП – 12 пострадавших</a:t>
            </a:r>
          </a:p>
          <a:p>
            <a:pPr algn="ctr"/>
            <a:r>
              <a:rPr lang="ru-RU" sz="36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2">
                    <a:lumMod val="7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Batang" pitchFamily="18" charset="-127"/>
                <a:ea typeface="Batang" pitchFamily="18" charset="-127"/>
              </a:rPr>
              <a:t>из них </a:t>
            </a:r>
          </a:p>
          <a:p>
            <a:pPr algn="ctr"/>
            <a:r>
              <a:rPr lang="ru-RU" sz="36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2">
                    <a:lumMod val="7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Batang" pitchFamily="18" charset="-127"/>
                <a:ea typeface="Batang" pitchFamily="18" charset="-127"/>
              </a:rPr>
              <a:t>7 ДТП – по вине детей.</a:t>
            </a:r>
          </a:p>
          <a:p>
            <a:pPr algn="ctr"/>
            <a:endParaRPr lang="ru-RU" sz="3600" b="1" dirty="0" smtClean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Batang" pitchFamily="18" charset="-127"/>
              <a:ea typeface="Batang" pitchFamily="18" charset="-127"/>
            </a:endParaRPr>
          </a:p>
          <a:p>
            <a:pPr algn="ctr"/>
            <a:r>
              <a:rPr lang="ru-RU" sz="36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Batang" pitchFamily="18" charset="-127"/>
                <a:ea typeface="Batang" pitchFamily="18" charset="-127"/>
              </a:rPr>
              <a:t>Еще 12 ДТП - с разовой помощью, </a:t>
            </a:r>
          </a:p>
          <a:p>
            <a:pPr algn="ctr"/>
            <a:r>
              <a:rPr lang="ru-RU" sz="36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Batang" pitchFamily="18" charset="-127"/>
                <a:ea typeface="Batang" pitchFamily="18" charset="-127"/>
              </a:rPr>
              <a:t>и в них в 2/3 прослеживается вина детей. </a:t>
            </a:r>
          </a:p>
          <a:p>
            <a:pPr algn="ctr"/>
            <a:endParaRPr lang="ru-RU" sz="3600" b="1" dirty="0" smtClean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Batang" pitchFamily="18" charset="-127"/>
              <a:ea typeface="Batang" pitchFamily="18" charset="-127"/>
            </a:endParaRPr>
          </a:p>
          <a:p>
            <a:pPr algn="ctr"/>
            <a:r>
              <a:rPr lang="ru-RU" sz="36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Batang" pitchFamily="18" charset="-127"/>
                <a:ea typeface="Batang" pitchFamily="18" charset="-127"/>
              </a:rPr>
              <a:t> </a:t>
            </a:r>
            <a:endParaRPr lang="ru-RU" sz="3600" dirty="0">
              <a:latin typeface="Batang" pitchFamily="18" charset="-127"/>
              <a:ea typeface="Batang" pitchFamily="18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0" y="357166"/>
            <a:ext cx="8143900" cy="857256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400" b="1" i="0" u="none" strike="noStrike" kern="1200" cap="all" spc="0" normalizeH="0" baseline="0" noProof="0" dirty="0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  <a:uLnTx/>
                <a:uFillTx/>
                <a:latin typeface="+mj-lt"/>
                <a:ea typeface="+mj-ea"/>
                <a:cs typeface="+mj-cs"/>
              </a:rPr>
              <a:t>Профилактическое мероприятие</a:t>
            </a:r>
            <a:r>
              <a:rPr kumimoji="0" lang="ru-RU" sz="4400" b="1" i="0" u="none" strike="noStrike" kern="1200" cap="all" spc="0" normalizeH="0" noProof="0" dirty="0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  <a:uLnTx/>
                <a:uFillTx/>
                <a:latin typeface="+mj-lt"/>
                <a:ea typeface="+mj-ea"/>
                <a:cs typeface="+mj-cs"/>
              </a:rPr>
              <a:t> «Безопасные каникулы»</a:t>
            </a:r>
            <a:r>
              <a:rPr kumimoji="0" lang="ru-RU" sz="3800" b="1" i="0" u="none" strike="noStrike" kern="1200" cap="all" spc="0" normalizeH="0" baseline="0" noProof="0" dirty="0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ru-RU" sz="3800" b="1" i="0" u="none" strike="noStrike" kern="1200" cap="all" spc="0" normalizeH="0" baseline="0" noProof="0" dirty="0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endParaRPr kumimoji="0" lang="ru-RU" sz="3800" b="1" i="0" u="none" strike="noStrike" kern="1200" cap="all" spc="0" normalizeH="0" baseline="0" noProof="0" dirty="0">
              <a:ln w="500">
                <a:solidFill>
                  <a:schemeClr val="tx2">
                    <a:shade val="20000"/>
                    <a:satMod val="120000"/>
                  </a:schemeClr>
                </a:solidFill>
              </a:ln>
              <a:gradFill>
                <a:gsLst>
                  <a:gs pos="0">
                    <a:schemeClr val="accent4">
                      <a:tint val="13000"/>
                    </a:schemeClr>
                  </a:gs>
                  <a:gs pos="10000">
                    <a:schemeClr val="accent4">
                      <a:tint val="20000"/>
                    </a:schemeClr>
                  </a:gs>
                  <a:gs pos="49000">
                    <a:schemeClr val="accent4">
                      <a:tint val="70000"/>
                    </a:schemeClr>
                  </a:gs>
                  <a:gs pos="50000">
                    <a:schemeClr val="accent4">
                      <a:tint val="97000"/>
                    </a:schemeClr>
                  </a:gs>
                  <a:gs pos="100000">
                    <a:schemeClr val="accent4">
                      <a:tint val="20000"/>
                    </a:schemeClr>
                  </a:gs>
                </a:gsLst>
                <a:lin ang="5400000" scaled="1"/>
              </a:gra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0" y="1643050"/>
            <a:ext cx="8143900" cy="59093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endParaRPr lang="ru-RU" sz="3600" b="1" dirty="0" smtClean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Batang" pitchFamily="18" charset="-127"/>
              <a:ea typeface="Batang" pitchFamily="18" charset="-127"/>
            </a:endParaRPr>
          </a:p>
          <a:p>
            <a:pPr algn="ctr">
              <a:lnSpc>
                <a:spcPct val="150000"/>
              </a:lnSpc>
            </a:pPr>
            <a:r>
              <a:rPr lang="ru-RU" sz="36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Batang" pitchFamily="18" charset="-127"/>
                <a:ea typeface="Batang" pitchFamily="18" charset="-127"/>
              </a:rPr>
              <a:t> </a:t>
            </a:r>
            <a:r>
              <a:rPr lang="ru-RU" sz="36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2">
                    <a:lumMod val="7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Batang" pitchFamily="18" charset="-127"/>
                <a:ea typeface="Batang" pitchFamily="18" charset="-127"/>
              </a:rPr>
              <a:t>- </a:t>
            </a:r>
            <a:r>
              <a:rPr lang="ru-RU" sz="36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2">
                    <a:lumMod val="7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Batang" pitchFamily="18" charset="-127"/>
                <a:ea typeface="Batang" pitchFamily="18" charset="-127"/>
              </a:rPr>
              <a:t>родительские собрания с участием сотрудников ГИБДД</a:t>
            </a:r>
          </a:p>
          <a:p>
            <a:pPr algn="ctr">
              <a:lnSpc>
                <a:spcPct val="150000"/>
              </a:lnSpc>
            </a:pPr>
            <a:r>
              <a:rPr lang="ru-RU" sz="36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2">
                    <a:lumMod val="7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Batang" pitchFamily="18" charset="-127"/>
                <a:ea typeface="Batang" pitchFamily="18" charset="-127"/>
              </a:rPr>
              <a:t>- размещение актуальной информации в социальных сетях</a:t>
            </a:r>
          </a:p>
          <a:p>
            <a:pPr algn="ctr">
              <a:lnSpc>
                <a:spcPct val="150000"/>
              </a:lnSpc>
              <a:buFontTx/>
              <a:buChar char="-"/>
            </a:pPr>
            <a:r>
              <a:rPr lang="ru-RU" sz="36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2">
                    <a:lumMod val="7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Batang" pitchFamily="18" charset="-127"/>
                <a:ea typeface="Batang" pitchFamily="18" charset="-127"/>
              </a:rPr>
              <a:t> мероприятия с ЮИД</a:t>
            </a:r>
          </a:p>
          <a:p>
            <a:pPr algn="ctr"/>
            <a:endParaRPr lang="ru-RU" sz="3600" b="1" dirty="0" smtClean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Batang" pitchFamily="18" charset="-127"/>
              <a:ea typeface="Batang" pitchFamily="18" charset="-127"/>
            </a:endParaRPr>
          </a:p>
          <a:p>
            <a:pPr algn="ctr"/>
            <a:endParaRPr lang="ru-RU" sz="3600" dirty="0">
              <a:latin typeface="Batang" pitchFamily="18" charset="-127"/>
              <a:ea typeface="Batang" pitchFamily="18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986" name="Picture 1" descr="C:\Users\User\Desktop\Мама\наша страница в ВК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7158" y="428604"/>
            <a:ext cx="7429520" cy="5049753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3" name="TextBox 2"/>
          <p:cNvSpPr txBox="1"/>
          <p:nvPr/>
        </p:nvSpPr>
        <p:spPr>
          <a:xfrm>
            <a:off x="1214414" y="5857892"/>
            <a:ext cx="6221413" cy="52387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800" dirty="0">
                <a:solidFill>
                  <a:schemeClr val="accent1">
                    <a:lumMod val="75000"/>
                  </a:schemeClr>
                </a:solidFill>
                <a:latin typeface="Arial Black" pitchFamily="34" charset="0"/>
              </a:rPr>
              <a:t>https://vk.com/club135812282</a:t>
            </a:r>
            <a:endParaRPr lang="ru-RU" sz="2800" dirty="0">
              <a:solidFill>
                <a:schemeClr val="accent1">
                  <a:lumMod val="75000"/>
                </a:schemeClr>
              </a:solidFill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 l="17500" t="17778" r="51249" b="6665"/>
          <a:stretch>
            <a:fillRect/>
          </a:stretch>
        </p:blipFill>
        <p:spPr bwMode="auto">
          <a:xfrm>
            <a:off x="4143372" y="857232"/>
            <a:ext cx="3643338" cy="495494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3" name="TextBox 2"/>
          <p:cNvSpPr txBox="1"/>
          <p:nvPr/>
        </p:nvSpPr>
        <p:spPr>
          <a:xfrm>
            <a:off x="-214346" y="2143116"/>
            <a:ext cx="4500561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2">
                    <a:lumMod val="7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Batang" pitchFamily="18" charset="-127"/>
                <a:ea typeface="Batang" pitchFamily="18" charset="-127"/>
              </a:rPr>
              <a:t>Паспорт</a:t>
            </a:r>
          </a:p>
          <a:p>
            <a:pPr algn="ctr"/>
            <a:r>
              <a:rPr lang="ru-RU" sz="4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2">
                    <a:lumMod val="7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Batang" pitchFamily="18" charset="-127"/>
                <a:ea typeface="Batang" pitchFamily="18" charset="-127"/>
              </a:rPr>
              <a:t>дорожной безопасности </a:t>
            </a:r>
            <a:endParaRPr lang="ru-RU" sz="4400" dirty="0">
              <a:solidFill>
                <a:schemeClr val="tx2">
                  <a:lumMod val="75000"/>
                </a:schemeClr>
              </a:solidFill>
              <a:latin typeface="Batang" pitchFamily="18" charset="-127"/>
              <a:ea typeface="Batang" pitchFamily="18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0" y="1484784"/>
            <a:ext cx="8143900" cy="857256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8800" b="1" i="0" u="none" strike="noStrike" kern="1200" cap="all" spc="0" normalizeH="0" baseline="0" noProof="0" dirty="0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  <a:uLnTx/>
                <a:uFillTx/>
                <a:latin typeface="+mj-lt"/>
                <a:ea typeface="+mj-ea"/>
                <a:cs typeface="+mj-cs"/>
              </a:rPr>
              <a:t>Спасибо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8800" b="1" i="0" u="none" strike="noStrike" kern="1200" cap="all" spc="0" normalizeH="0" baseline="0" noProof="0" dirty="0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  <a:uLnTx/>
                <a:uFillTx/>
                <a:latin typeface="+mj-lt"/>
                <a:ea typeface="+mj-ea"/>
                <a:cs typeface="+mj-cs"/>
              </a:rPr>
              <a:t>за внимание!</a:t>
            </a:r>
            <a:endParaRPr kumimoji="0" lang="ru-RU" sz="8800" b="1" i="0" u="none" strike="noStrike" kern="1200" cap="all" spc="0" normalizeH="0" baseline="0" noProof="0" dirty="0">
              <a:ln w="500">
                <a:solidFill>
                  <a:schemeClr val="tx2">
                    <a:shade val="20000"/>
                    <a:satMod val="120000"/>
                  </a:schemeClr>
                </a:solidFill>
              </a:ln>
              <a:gradFill>
                <a:gsLst>
                  <a:gs pos="0">
                    <a:schemeClr val="accent4">
                      <a:tint val="13000"/>
                    </a:schemeClr>
                  </a:gs>
                  <a:gs pos="10000">
                    <a:schemeClr val="accent4">
                      <a:tint val="20000"/>
                    </a:schemeClr>
                  </a:gs>
                  <a:gs pos="49000">
                    <a:schemeClr val="accent4">
                      <a:tint val="70000"/>
                    </a:schemeClr>
                  </a:gs>
                  <a:gs pos="50000">
                    <a:schemeClr val="accent4">
                      <a:tint val="97000"/>
                    </a:schemeClr>
                  </a:gs>
                  <a:gs pos="100000">
                    <a:schemeClr val="accent4">
                      <a:tint val="20000"/>
                    </a:schemeClr>
                  </a:gs>
                </a:gsLst>
                <a:lin ang="5400000" scaled="1"/>
              </a:gra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6062120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зящная">
  <a:themeElements>
    <a:clrScheme name="Синий и зеленый">
      <a:dk1>
        <a:sysClr val="windowText" lastClr="000000"/>
      </a:dk1>
      <a:lt1>
        <a:sysClr val="window" lastClr="FFFFFF"/>
      </a:lt1>
      <a:dk2>
        <a:srgbClr val="373545"/>
      </a:dk2>
      <a:lt2>
        <a:srgbClr val="CEDBE6"/>
      </a:lt2>
      <a:accent1>
        <a:srgbClr val="3494BA"/>
      </a:accent1>
      <a:accent2>
        <a:srgbClr val="58B6C0"/>
      </a:accent2>
      <a:accent3>
        <a:srgbClr val="75BDA7"/>
      </a:accent3>
      <a:accent4>
        <a:srgbClr val="7A8C8E"/>
      </a:accent4>
      <a:accent5>
        <a:srgbClr val="84ACB6"/>
      </a:accent5>
      <a:accent6>
        <a:srgbClr val="2683C6"/>
      </a:accent6>
      <a:hlink>
        <a:srgbClr val="6B9F25"/>
      </a:hlink>
      <a:folHlink>
        <a:srgbClr val="9F6715"/>
      </a:folHlink>
    </a:clrScheme>
    <a:fontScheme name="Изящная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Изящная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45</TotalTime>
  <Words>83</Words>
  <Application>Microsoft Office PowerPoint</Application>
  <PresentationFormat>Экран (4:3)</PresentationFormat>
  <Paragraphs>22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2" baseType="lpstr">
      <vt:lpstr>Arial Black</vt:lpstr>
      <vt:lpstr>Batang</vt:lpstr>
      <vt:lpstr>Trebuchet MS</vt:lpstr>
      <vt:lpstr>Wingdings</vt:lpstr>
      <vt:lpstr>Wingdings 2</vt:lpstr>
      <vt:lpstr>Изящная</vt:lpstr>
      <vt:lpstr>Безопасность дорожного движения школьников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Пропаганда</dc:creator>
  <cp:lastModifiedBy>Admin</cp:lastModifiedBy>
  <cp:revision>6</cp:revision>
  <dcterms:created xsi:type="dcterms:W3CDTF">2022-05-16T15:04:07Z</dcterms:created>
  <dcterms:modified xsi:type="dcterms:W3CDTF">2022-05-17T05:40:56Z</dcterms:modified>
</cp:coreProperties>
</file>