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3" r:id="rId3"/>
    <p:sldId id="257" r:id="rId4"/>
    <p:sldId id="258" r:id="rId5"/>
    <p:sldId id="260" r:id="rId6"/>
    <p:sldId id="264" r:id="rId7"/>
    <p:sldId id="262" r:id="rId8"/>
    <p:sldId id="263" r:id="rId9"/>
    <p:sldId id="265" r:id="rId10"/>
    <p:sldId id="275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3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6"/>
    </p:cViewPr>
  </p:outlineViewPr>
  <p:notesTextViewPr>
    <p:cViewPr>
      <p:scale>
        <a:sx n="100" d="100"/>
        <a:sy n="100" d="100"/>
      </p:scale>
      <p:origin x="0" y="1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8B45-971F-4EF2-89BB-5B08EB05806F}" type="datetimeFigureOut">
              <a:rPr lang="ru-RU"/>
              <a:pPr>
                <a:defRPr/>
              </a:pPr>
              <a:t>12.02.2023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A210A-EAA9-451C-B529-8B1E30971C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44DD-B03E-48E0-99EA-EF81C710A686}" type="datetimeFigureOut">
              <a:rPr lang="ru-RU"/>
              <a:pPr>
                <a:defRPr/>
              </a:pPr>
              <a:t>12.02.2023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AC5E-DAE6-481D-AABD-A6280B95D3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7F5D-3F79-45B5-ACEE-1E1873C7E478}" type="datetimeFigureOut">
              <a:rPr lang="ru-RU"/>
              <a:pPr>
                <a:defRPr/>
              </a:pPr>
              <a:t>12.02.2023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511A-B0C5-4EB4-B3F7-B9B4D0A9A2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0510-55F3-4384-A42B-892FB06CEA07}" type="datetimeFigureOut">
              <a:rPr lang="ru-RU"/>
              <a:pPr>
                <a:defRPr/>
              </a:pPr>
              <a:t>12.02.2023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8C159-595B-4E45-840C-1945AECDF2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B7DB-5896-462D-8373-7A12C9965CE2}" type="datetimeFigureOut">
              <a:rPr lang="ru-RU"/>
              <a:pPr>
                <a:defRPr/>
              </a:pPr>
              <a:t>12.02.2023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A5180-0195-4972-9190-AA128CB5DB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CE6CE-914A-4491-A75B-30EFF489DF9D}" type="datetimeFigureOut">
              <a:rPr lang="ru-RU"/>
              <a:pPr>
                <a:defRPr/>
              </a:pPr>
              <a:t>12.02.2023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66F5-6AFC-43C8-B751-963CE47D4F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7031A-5611-498C-B022-AFB69A2320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BF0E-F9F0-425D-B3CB-B878CDA4F62A}" type="datetimeFigureOut">
              <a:rPr lang="ru-RU"/>
              <a:pPr>
                <a:defRPr/>
              </a:pPr>
              <a:t>12.02.2023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BFF61-0223-456E-9175-EBD3BA07BA0D}" type="datetimeFigureOut">
              <a:rPr lang="ru-RU"/>
              <a:pPr>
                <a:defRPr/>
              </a:pPr>
              <a:t>12.02.2023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BFAFC-95AF-4041-9C1A-020453CA4E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2CB8F-79C2-472D-B471-25764AE0DC52}" type="datetimeFigureOut">
              <a:rPr lang="ru-RU"/>
              <a:pPr>
                <a:defRPr/>
              </a:pPr>
              <a:t>12.02.2023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6ED0-8EA6-46CF-B127-4911A48C5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C4D9-558F-4A14-9808-209268011B2E}" type="datetimeFigureOut">
              <a:rPr lang="ru-RU"/>
              <a:pPr>
                <a:defRPr/>
              </a:pPr>
              <a:t>12.02.2023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9C13-9343-446F-9B51-78EA614713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9654-308A-4555-88FE-6073DA2A0D1B}" type="datetimeFigureOut">
              <a:rPr lang="ru-RU"/>
              <a:pPr>
                <a:defRPr/>
              </a:pPr>
              <a:t>12.02.2023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8A90-08B6-4686-9083-3F8B23EA66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B4C47D-E2A8-410E-A580-1629EDA15D5C}" type="datetimeFigureOut">
              <a:rPr lang="ru-RU"/>
              <a:pPr>
                <a:defRPr/>
              </a:pPr>
              <a:t>12.02.2023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6925FA-7B9C-495F-B688-41126BD49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28" r:id="rId7"/>
    <p:sldLayoutId id="2147483727" r:id="rId8"/>
    <p:sldLayoutId id="2147483726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niac.ru/news/Interesny-fakty-pro-bumazhnye-samoletiki.html" TargetMode="External"/><Relationship Id="rId2" Type="http://schemas.openxmlformats.org/officeDocument/2006/relationships/hyperlink" Target="https://ru.wikipedia.org/wiki/&#1041;&#1091;&#1084;&#1072;&#1078;&#1085;&#1099;&#1081;_&#1089;&#1072;&#1084;&#1086;&#1083;&#1105;&#1090;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28625" y="3714750"/>
            <a:ext cx="8305800" cy="1143000"/>
          </a:xfrm>
        </p:spPr>
        <p:txBody>
          <a:bodyPr>
            <a:normAutofit fontScale="25000" lnSpcReduction="20000"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выполнил:</a:t>
            </a:r>
            <a:endParaRPr lang="ru-RU" sz="8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Болонин</a:t>
            </a: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Матвей, 4а класс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МОУ «Средняя школа №27»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г.Петрозаводска</a:t>
            </a:r>
            <a:endParaRPr lang="ru-RU" sz="8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8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  <a:endParaRPr lang="ru-RU" sz="8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Малышенко</a:t>
            </a: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Елена Алексеевна,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(классный руководитель)</a:t>
            </a:r>
          </a:p>
          <a:p>
            <a:pPr marL="274320" indent="-27432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solidFill>
                  <a:schemeClr val="bg1"/>
                </a:solidFill>
              </a:rPr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57158" y="571480"/>
            <a:ext cx="8391525" cy="25241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100" smtClean="0">
                <a:solidFill>
                  <a:schemeClr val="bg1"/>
                </a:solidFill>
                <a:latin typeface="+mn-lt"/>
              </a:rPr>
            </a:br>
            <a:r>
              <a:rPr lang="ru-RU" sz="310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100" smtClean="0">
                <a:solidFill>
                  <a:schemeClr val="bg1"/>
                </a:solidFill>
                <a:latin typeface="+mn-lt"/>
              </a:rPr>
            </a:br>
            <a:r>
              <a:rPr lang="ru-RU" sz="310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100" smtClean="0">
                <a:solidFill>
                  <a:schemeClr val="bg1"/>
                </a:solidFill>
                <a:latin typeface="+mn-lt"/>
              </a:rPr>
            </a:br>
            <a:r>
              <a:rPr lang="ru-RU" sz="310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100" smtClean="0">
                <a:solidFill>
                  <a:schemeClr val="bg1"/>
                </a:solidFill>
                <a:latin typeface="+mn-lt"/>
              </a:rPr>
            </a:br>
            <a:r>
              <a:rPr sz="3100" smtClean="0">
                <a:solidFill>
                  <a:schemeClr val="bg1"/>
                </a:solidFill>
                <a:latin typeface="+mn-lt"/>
              </a:rPr>
              <a:t/>
            </a:r>
            <a:br>
              <a:rPr sz="3100" smtClean="0">
                <a:solidFill>
                  <a:schemeClr val="bg1"/>
                </a:solidFill>
                <a:latin typeface="+mn-lt"/>
              </a:rPr>
            </a:br>
            <a:r>
              <a:rPr sz="3100" smtClean="0">
                <a:solidFill>
                  <a:schemeClr val="bg1"/>
                </a:solidFill>
                <a:latin typeface="+mn-lt"/>
              </a:rPr>
              <a:t/>
            </a:r>
            <a:br>
              <a:rPr sz="3100" smtClean="0">
                <a:solidFill>
                  <a:schemeClr val="bg1"/>
                </a:solidFill>
                <a:latin typeface="+mn-lt"/>
              </a:rPr>
            </a:br>
            <a:r>
              <a:rPr lang="ru-RU" sz="310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100" smtClean="0">
                <a:solidFill>
                  <a:schemeClr val="bg1"/>
                </a:solidFill>
                <a:latin typeface="+mn-lt"/>
              </a:rPr>
            </a:br>
            <a:r>
              <a:rPr lang="ru-RU" sz="3100">
                <a:solidFill>
                  <a:schemeClr val="bg1"/>
                </a:solidFill>
                <a:latin typeface="+mn-lt"/>
              </a:rPr>
              <a:t/>
            </a:r>
            <a:br>
              <a:rPr lang="ru-RU" sz="3100">
                <a:solidFill>
                  <a:schemeClr val="bg1"/>
                </a:solidFill>
                <a:latin typeface="+mn-lt"/>
              </a:rPr>
            </a:br>
            <a:r>
              <a:rPr lang="ru-RU" sz="310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100" smtClean="0">
                <a:solidFill>
                  <a:schemeClr val="bg1"/>
                </a:solidFill>
                <a:latin typeface="+mn-lt"/>
              </a:rPr>
            </a:br>
            <a:r>
              <a:rPr lang="ru-RU" sz="3100">
                <a:solidFill>
                  <a:schemeClr val="bg1"/>
                </a:solidFill>
                <a:latin typeface="+mn-lt"/>
              </a:rPr>
              <a:t/>
            </a:r>
            <a:br>
              <a:rPr lang="ru-RU" sz="3100">
                <a:solidFill>
                  <a:schemeClr val="bg1"/>
                </a:solidFill>
                <a:latin typeface="+mn-lt"/>
              </a:rPr>
            </a:br>
            <a:r>
              <a:rPr lang="ru-RU" sz="310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3100" smtClean="0">
                <a:solidFill>
                  <a:schemeClr val="bg1"/>
                </a:solidFill>
                <a:latin typeface="+mn-lt"/>
              </a:rPr>
            </a:br>
            <a:r>
              <a:rPr lang="ru-RU" sz="39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Конструирование моделей </a:t>
            </a:r>
            <a:br>
              <a:rPr lang="ru-RU" sz="39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9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бумажных самолетов </a:t>
            </a:r>
            <a:br>
              <a:rPr lang="ru-RU" sz="39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9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максимальной дальностью </a:t>
            </a:r>
            <a:br>
              <a:rPr lang="ru-RU" sz="39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9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длительностью полета</a:t>
            </a:r>
            <a:r>
              <a:rPr lang="ru-RU" sz="3100" smtClean="0"/>
              <a:t/>
            </a:r>
            <a:br>
              <a:rPr lang="ru-RU" sz="3100" smtClean="0"/>
            </a:br>
            <a:r>
              <a:rPr lang="ru-RU" smtClean="0"/>
              <a:t> </a:t>
            </a:r>
            <a:endParaRPr lang="ru-RU"/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3357563" y="5929313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Петрозаводск</a:t>
            </a:r>
          </a:p>
          <a:p>
            <a:pPr algn="ctr" eaLnBrk="0" hangingPunct="0"/>
            <a:r>
              <a:rPr 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pic>
        <p:nvPicPr>
          <p:cNvPr id="13316" name="Picture 1" descr="C:\Users\User\Desktop\1623979279_20-phonoteka_org-p-bumazhnie-samoletiki-pattern-krasivo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19413"/>
            <a:ext cx="44291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ln>
                  <a:noFill/>
                </a:ln>
                <a:solidFill>
                  <a:schemeClr val="bg1"/>
                </a:solidFill>
                <a:effectLst/>
              </a:rPr>
              <a:t>Источники информации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495300" indent="-495300" eaLnBrk="1" hangingPunct="1"/>
            <a:r>
              <a:rPr lang="ru-RU" sz="1800" smtClean="0">
                <a:solidFill>
                  <a:schemeClr val="bg1"/>
                </a:solidFill>
                <a:latin typeface="Times New Roman" pitchFamily="18" charset="0"/>
              </a:rPr>
              <a:t>Большая книга экспериментов для школьников/ под ред. Антонеллы Мейяни. – М.: ЗАО «РОСМЭН-ПРЕСС», 2007.</a:t>
            </a:r>
          </a:p>
          <a:p>
            <a:pPr marL="495300" indent="-495300" eaLnBrk="1" hangingPunct="1"/>
            <a:r>
              <a:rPr lang="ru-RU" sz="1800" smtClean="0">
                <a:solidFill>
                  <a:schemeClr val="bg1"/>
                </a:solidFill>
                <a:latin typeface="Times New Roman" pitchFamily="18" charset="0"/>
              </a:rPr>
              <a:t>Никулин А. П. Сборник лучших моделей из бумаги (оригами). Искусство складывания из бумаги. – М.: Терра – Книжный клуб, 2005.</a:t>
            </a:r>
          </a:p>
          <a:p>
            <a:pPr marL="495300" indent="-495300" eaLnBrk="1" hangingPunct="1"/>
            <a:r>
              <a:rPr lang="ru-RU" sz="1800" smtClean="0">
                <a:solidFill>
                  <a:schemeClr val="bg1"/>
                </a:solidFill>
                <a:latin typeface="Times New Roman" pitchFamily="18" charset="0"/>
              </a:rPr>
              <a:t>Сухаревская О.Н. Оригами для самых маленьких. – М.: Айрис Пресс, 2008.</a:t>
            </a:r>
          </a:p>
          <a:p>
            <a:pPr marL="495300" indent="-495300" eaLnBrk="1" hangingPunct="1"/>
            <a:r>
              <a:rPr lang="ru-RU" sz="1800" smtClean="0">
                <a:solidFill>
                  <a:schemeClr val="bg1"/>
                </a:solidFill>
              </a:rPr>
              <a:t>Википедия </a:t>
            </a:r>
            <a:r>
              <a:rPr lang="en-US" sz="1800" smtClean="0">
                <a:solidFill>
                  <a:schemeClr val="bg1"/>
                </a:solidFill>
              </a:rPr>
              <a:t>[</a:t>
            </a:r>
            <a:r>
              <a:rPr lang="ru-RU" sz="1800" smtClean="0">
                <a:solidFill>
                  <a:schemeClr val="bg1"/>
                </a:solidFill>
              </a:rPr>
              <a:t>Электронный ресурс</a:t>
            </a:r>
            <a:r>
              <a:rPr lang="en-US" sz="1800" smtClean="0">
                <a:solidFill>
                  <a:schemeClr val="bg1"/>
                </a:solidFill>
              </a:rPr>
              <a:t>]</a:t>
            </a:r>
            <a:r>
              <a:rPr lang="ru-RU" sz="1800" smtClean="0">
                <a:solidFill>
                  <a:schemeClr val="bg1"/>
                </a:solidFill>
              </a:rPr>
              <a:t>, Режим доступа: (</a:t>
            </a:r>
            <a:r>
              <a:rPr lang="ru-RU" sz="1800" smtClean="0">
                <a:solidFill>
                  <a:schemeClr val="bg1"/>
                </a:solidFill>
                <a:hlinkClick r:id="rId2"/>
              </a:rPr>
              <a:t>https://ru.wikipedia.org/wiki/Бумажный_самолёт</a:t>
            </a:r>
            <a:endParaRPr lang="ru-RU" sz="1800" smtClean="0">
              <a:solidFill>
                <a:schemeClr val="bg1"/>
              </a:solidFill>
            </a:endParaRPr>
          </a:p>
          <a:p>
            <a:pPr marL="495300" indent="-495300" eaLnBrk="1" hangingPunct="1"/>
            <a:r>
              <a:rPr lang="ru-RU" sz="1800" smtClean="0">
                <a:solidFill>
                  <a:schemeClr val="bg1"/>
                </a:solidFill>
              </a:rPr>
              <a:t>Интересные факты про бумажные самолеты </a:t>
            </a:r>
            <a:r>
              <a:rPr lang="en-US" sz="1800" smtClean="0">
                <a:solidFill>
                  <a:schemeClr val="bg1"/>
                </a:solidFill>
              </a:rPr>
              <a:t>[</a:t>
            </a:r>
            <a:r>
              <a:rPr lang="ru-RU" sz="1800" smtClean="0">
                <a:solidFill>
                  <a:schemeClr val="bg1"/>
                </a:solidFill>
              </a:rPr>
              <a:t>Электронный ресурс</a:t>
            </a:r>
            <a:r>
              <a:rPr lang="en-US" sz="1800" smtClean="0">
                <a:solidFill>
                  <a:schemeClr val="bg1"/>
                </a:solidFill>
              </a:rPr>
              <a:t>]</a:t>
            </a:r>
            <a:r>
              <a:rPr lang="ru-RU" sz="1800" smtClean="0">
                <a:solidFill>
                  <a:schemeClr val="bg1"/>
                </a:solidFill>
              </a:rPr>
              <a:t>, Режим доступа: </a:t>
            </a:r>
            <a:r>
              <a:rPr lang="ru-RU" sz="1800" smtClean="0">
                <a:solidFill>
                  <a:schemeClr val="bg1"/>
                </a:solidFill>
                <a:hlinkClick r:id="rId3"/>
              </a:rPr>
              <a:t>https://www.infoniac.ru/news/Interesny-fakty-pro-bumazhnye-samoletiki.html</a:t>
            </a:r>
            <a:endParaRPr lang="en-US" sz="1800" smtClean="0">
              <a:solidFill>
                <a:schemeClr val="bg1"/>
              </a:solidFill>
            </a:endParaRPr>
          </a:p>
          <a:p>
            <a:pPr marL="495300" indent="-495300" eaLnBrk="1" hangingPunct="1">
              <a:buFont typeface="Wingdings 2" pitchFamily="18" charset="2"/>
              <a:buNone/>
            </a:pPr>
            <a:endParaRPr lang="ru-RU" sz="1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3776666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571500" y="857250"/>
            <a:ext cx="800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летные характеристики бумажного самолета зависят от его формы, размера и качества сгибов.</a:t>
            </a:r>
          </a:p>
        </p:txBody>
      </p:sp>
      <p:pic>
        <p:nvPicPr>
          <p:cNvPr id="14338" name="Picture 2" descr="Думающий человечек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786063"/>
            <a:ext cx="3500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50" y="357188"/>
            <a:ext cx="9144000" cy="5808662"/>
          </a:xfrm>
        </p:spPr>
        <p:txBody>
          <a:bodyPr>
            <a:normAutofit/>
          </a:bodyPr>
          <a:lstStyle/>
          <a:p>
            <a:pPr lvl="1" indent="0" algn="just" eaLnBrk="1" hangingPunct="1">
              <a:buFont typeface="Wingdings 2" pitchFamily="18" charset="2"/>
              <a:buNone/>
            </a:pPr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сконструировать бумажные самолеты, обладающие максимальной дальностью и длительностью полета.</a:t>
            </a:r>
          </a:p>
          <a:p>
            <a:pPr lvl="1" indent="0" algn="just" eaLnBrk="1" hangingPunct="1">
              <a:buFont typeface="Wingdings 2" pitchFamily="18" charset="2"/>
              <a:buNone/>
            </a:pPr>
            <a:endParaRPr lang="ru-RU" sz="28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0" algn="just" eaLnBrk="1" hangingPunct="1">
              <a:buFont typeface="Wingdings 2" pitchFamily="18" charset="2"/>
              <a:buNone/>
            </a:pPr>
            <a:r>
              <a:rPr lang="ru-RU" sz="2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1" indent="0" algn="just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1.Изучить информацию по теме исследования.</a:t>
            </a:r>
          </a:p>
          <a:p>
            <a:pPr lvl="1" indent="0" algn="just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2.Ознакомиться с различными моделями бумажных самолетов и научиться их делать.</a:t>
            </a:r>
          </a:p>
          <a:p>
            <a:pPr lvl="1" indent="0" algn="just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3.Проверить зависимость летных характеристик от формы и размеров самолетика, качества сгибов.</a:t>
            </a:r>
          </a:p>
          <a:p>
            <a:pPr lvl="1" indent="0" algn="just" eaLnBrk="1" hangingPunct="1">
              <a:buFont typeface="Wingdings 2" pitchFamily="18" charset="2"/>
              <a:buNone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4.Провести испытания сконструированных моделей.</a:t>
            </a:r>
          </a:p>
          <a:p>
            <a:pPr algn="just" eaLnBrk="1" hangingPunct="1"/>
            <a:endParaRPr lang="ru-RU" sz="34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0" y="620713"/>
            <a:ext cx="9358313" cy="3665537"/>
          </a:xfrm>
        </p:spPr>
        <p:txBody>
          <a:bodyPr/>
          <a:lstStyle/>
          <a:p>
            <a:pPr indent="0" algn="ctr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Узкие модели самолетов с острым носом</a:t>
            </a:r>
          </a:p>
          <a:p>
            <a:pPr indent="0" algn="just" eaLnBrk="1" hangingPunct="1">
              <a:buFont typeface="Wingdings 2" pitchFamily="18" charset="2"/>
              <a:buNone/>
            </a:pPr>
            <a:endParaRPr lang="ru-RU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5" descr="Как сделать самолетик из бумаги, который далеко летит | Ориг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35306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Как сделать бумажный самолетик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125538"/>
            <a:ext cx="3429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Содержимое 2"/>
          <p:cNvSpPr>
            <a:spLocks/>
          </p:cNvSpPr>
          <p:nvPr/>
        </p:nvSpPr>
        <p:spPr bwMode="auto">
          <a:xfrm>
            <a:off x="323850" y="2997200"/>
            <a:ext cx="9043988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algn="ctr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Модели с тупым носом и широкими крыльями</a:t>
            </a:r>
          </a:p>
        </p:txBody>
      </p:sp>
      <p:pic>
        <p:nvPicPr>
          <p:cNvPr id="16389" name="Picture 5" descr="C:\Users\User\Desktop\Без названия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21163"/>
            <a:ext cx="2808288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Как сделать бумажный самолетик своими руками, который долго и далеко  летает? Оригами: самолетик из бумаг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292600"/>
            <a:ext cx="2520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C:\Users\User\Desktop\Без названия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772025"/>
            <a:ext cx="28082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214313" y="1000125"/>
            <a:ext cx="8472487" cy="5308600"/>
          </a:xfrm>
        </p:spPr>
        <p:txBody>
          <a:bodyPr/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эксперимента  я сделал несколько моделей, отличающихся по форме и летным характеристикам и провел испытания.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Практическая часть 1</a:t>
            </a:r>
            <a:endParaRPr lang="ru-RU" sz="3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Рисунок 3" descr="https://sun9-85.userapi.com/impg/EwuwkpKM8DPY7MXPaU0DEkGUSO6OLmUxAbOggQ/u8WjVAtal94.jpg?size=810x1080&amp;quality=95&amp;sign=515edac18b7286bef011f72469087106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65400"/>
            <a:ext cx="254476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 descr="https://sun9-6.userapi.com/impg/0x-blJya9xgAdFi0tKVgZUfG1RuxIB7RM5DXyQ/hRKblwysc5k.jpg?size=810x1080&amp;quality=95&amp;sign=004cf8913d16275e722a5a7fca2e5a8f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565400"/>
            <a:ext cx="278606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https://sun9-79.userapi.com/impg/nBIQp0TEnkzMG59qGQcBTlBzwy9YmSaYM3NurQ/POl9Rz-SPe4.jpg?size=810x1080&amp;quality=95&amp;sign=40f226e862bc55f24c2be8fdd5e718e4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565400"/>
            <a:ext cx="2857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8"/>
          <p:cNvSpPr txBox="1">
            <a:spLocks noChangeArrowheads="1"/>
          </p:cNvSpPr>
          <p:nvPr/>
        </p:nvSpPr>
        <p:spPr bwMode="auto">
          <a:xfrm>
            <a:off x="1258888" y="5876925"/>
            <a:ext cx="1373187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Меченосец</a:t>
            </a:r>
          </a:p>
        </p:txBody>
      </p:sp>
      <p:sp>
        <p:nvSpPr>
          <p:cNvPr id="17415" name="Rectangle 19"/>
          <p:cNvSpPr>
            <a:spLocks noChangeArrowheads="1"/>
          </p:cNvSpPr>
          <p:nvPr/>
        </p:nvSpPr>
        <p:spPr bwMode="auto">
          <a:xfrm>
            <a:off x="4140200" y="5876925"/>
            <a:ext cx="681038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Скат</a:t>
            </a:r>
          </a:p>
        </p:txBody>
      </p:sp>
      <p:sp>
        <p:nvSpPr>
          <p:cNvPr id="17416" name="Text Box 20"/>
          <p:cNvSpPr txBox="1">
            <a:spLocks noChangeArrowheads="1"/>
          </p:cNvSpPr>
          <p:nvPr/>
        </p:nvSpPr>
        <p:spPr bwMode="auto">
          <a:xfrm>
            <a:off x="7596188" y="5876925"/>
            <a:ext cx="9525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Ястреб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https://sun9-12.userapi.com/impg/P9_df4JWyFzSTKQ8RQZsNLXgEF1G0TbkKioSMA/Vq99A1Pj1Fs.jpg?size=810x1080&amp;quality=95&amp;sign=aa295e1645baa7f6ac24c24cd8b7b73b&amp;type=albu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28775"/>
            <a:ext cx="2808288" cy="3887788"/>
          </a:xfrm>
        </p:spPr>
      </p:pic>
      <p:pic>
        <p:nvPicPr>
          <p:cNvPr id="18434" name="Рисунок 4" descr="https://sun9-70.userapi.com/impg/oVCaOjAMR6ZLhn8gmIanAyoeD63dF_BJNFV7cQ/fp5rCuciaHo.jpg?size=810x1080&amp;quality=95&amp;sign=029ba51f2b51b8ef3f5e3fa700fee128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28775"/>
            <a:ext cx="2571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5" descr="https://sun9-78.userapi.com/impg/skf7TnbxBt1mWqV-B6ZokWzScEQ6rKNhde1-Pw/lDQEeQYyXKQ.jpg?size=810x1080&amp;quality=95&amp;sign=588680d7ed87e8c216a14ba741aaa79c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1628775"/>
            <a:ext cx="27860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187450" y="4868863"/>
            <a:ext cx="1671638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Золотое жало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975100" y="4889500"/>
            <a:ext cx="1635125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Зелёный тигр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7524750" y="4868863"/>
            <a:ext cx="946150" cy="3667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Стилет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8424862" cy="44894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эксперимента</a:t>
            </a:r>
            <a:endParaRPr lang="ru-RU" sz="3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88"/>
            <a:ext cx="8686800" cy="5951537"/>
          </a:xfrm>
        </p:spPr>
        <p:txBody>
          <a:bodyPr>
            <a:normAutofit/>
          </a:bodyPr>
          <a:lstStyle/>
          <a:p>
            <a:pPr marL="27432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проведения эксперимента установлено, что наибольшая дальность полета у модели «Стилет», она составила 7,6 м, а время полета 3,86 сек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Рисунок 3" descr="https://sun9-78.userapi.com/impg/skf7TnbxBt1mWqV-B6ZokWzScEQ6rKNhde1-Pw/lDQEeQYyXKQ.jpg?size=810x1080&amp;quality=95&amp;sign=588680d7ed87e8c216a14ba741aaa79c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2571750"/>
            <a:ext cx="32861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086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Вместе с учениками 1«Б» класса мы собрали самолетики «Ястреб» и провели их запуск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Практическая часть 2</a:t>
            </a:r>
            <a:endParaRPr lang="ru-RU" sz="3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https://sun9-17.userapi.com/impg/IEYIVdYd7sE8jje1oHLws6xNe0wZBvPbL1MCsw/EuOMH9t35H0.jpg?size=810x1080&amp;quality=95&amp;sign=2f1dd7d1cf9aeb5e4143f79de22131d8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143125"/>
            <a:ext cx="335756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s://sun9-75.userapi.com/impg/YGq3FP--LNWmhvAeIHOijucMnIG-9Xxeg9jV8w/KQ9j73_FR1A.jpg?size=810x1080&amp;quality=95&amp;sign=2fb57b3ac329628e7e5af7410b79259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19313"/>
            <a:ext cx="3286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2">
      <a:dk1>
        <a:sysClr val="windowText" lastClr="000000"/>
      </a:dk1>
      <a:lt1>
        <a:sysClr val="window" lastClr="FFFFFF"/>
      </a:lt1>
      <a:dk2>
        <a:srgbClr val="FFFFFF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541</TotalTime>
  <Words>206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Constantia</vt:lpstr>
      <vt:lpstr>Wingdings 2</vt:lpstr>
      <vt:lpstr>Calibri</vt:lpstr>
      <vt:lpstr>Times New Roman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Источники информации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моделей  бумажных самолетов  с максимальной дальностью  и длительностью полета</dc:title>
  <dc:creator>User</dc:creator>
  <cp:lastModifiedBy>Пользователь Windows</cp:lastModifiedBy>
  <cp:revision>58</cp:revision>
  <dcterms:created xsi:type="dcterms:W3CDTF">2023-02-01T09:28:01Z</dcterms:created>
  <dcterms:modified xsi:type="dcterms:W3CDTF">2023-02-12T20:25:45Z</dcterms:modified>
</cp:coreProperties>
</file>