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7"/>
  </p:handoutMasterIdLst>
  <p:sldIdLst>
    <p:sldId id="275" r:id="rId2"/>
    <p:sldId id="268" r:id="rId3"/>
    <p:sldId id="276" r:id="rId4"/>
    <p:sldId id="274" r:id="rId5"/>
    <p:sldId id="281" r:id="rId6"/>
    <p:sldId id="270" r:id="rId7"/>
    <p:sldId id="277" r:id="rId8"/>
    <p:sldId id="272" r:id="rId9"/>
    <p:sldId id="269" r:id="rId10"/>
    <p:sldId id="286" r:id="rId11"/>
    <p:sldId id="278" r:id="rId12"/>
    <p:sldId id="279" r:id="rId13"/>
    <p:sldId id="280" r:id="rId14"/>
    <p:sldId id="289" r:id="rId15"/>
    <p:sldId id="282" r:id="rId16"/>
  </p:sldIdLst>
  <p:sldSz cx="12192000" cy="6858000"/>
  <p:notesSz cx="6735763" cy="98663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51" d="100"/>
          <a:sy n="51" d="100"/>
        </p:scale>
        <p:origin x="775" y="5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15373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CE5DCE5-9CA8-4257-9715-7387C42731A3}" type="datetimeFigureOut">
              <a:rPr lang="ru-RU" smtClean="0"/>
              <a:t>11.03.2024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15373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537C3D3-F22A-43C1-B2E1-4F4FBB76A2F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7693836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152334-C5AA-4093-BCC0-7402C75C1290}" type="datetimeFigureOut">
              <a:rPr lang="ru-RU" smtClean="0"/>
              <a:t>11.03.2024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5466E-690F-4628-B080-2627261CD28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071205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152334-C5AA-4093-BCC0-7402C75C1290}" type="datetimeFigureOut">
              <a:rPr lang="ru-RU" smtClean="0"/>
              <a:t>11.03.2024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5466E-690F-4628-B080-2627261CD28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737383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152334-C5AA-4093-BCC0-7402C75C1290}" type="datetimeFigureOut">
              <a:rPr lang="ru-RU" smtClean="0"/>
              <a:t>11.03.2024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5466E-690F-4628-B080-2627261CD28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342761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152334-C5AA-4093-BCC0-7402C75C1290}" type="datetimeFigureOut">
              <a:rPr lang="ru-RU" smtClean="0"/>
              <a:t>11.03.2024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5466E-690F-4628-B080-2627261CD28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963636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152334-C5AA-4093-BCC0-7402C75C1290}" type="datetimeFigureOut">
              <a:rPr lang="ru-RU" smtClean="0"/>
              <a:t>11.03.2024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5466E-690F-4628-B080-2627261CD28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972846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152334-C5AA-4093-BCC0-7402C75C1290}" type="datetimeFigureOut">
              <a:rPr lang="ru-RU" smtClean="0"/>
              <a:t>11.03.2024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5466E-690F-4628-B080-2627261CD28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888748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152334-C5AA-4093-BCC0-7402C75C1290}" type="datetimeFigureOut">
              <a:rPr lang="ru-RU" smtClean="0"/>
              <a:t>11.03.2024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5466E-690F-4628-B080-2627261CD28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824469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152334-C5AA-4093-BCC0-7402C75C1290}" type="datetimeFigureOut">
              <a:rPr lang="ru-RU" smtClean="0"/>
              <a:t>11.03.2024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5466E-690F-4628-B080-2627261CD28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21076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152334-C5AA-4093-BCC0-7402C75C1290}" type="datetimeFigureOut">
              <a:rPr lang="ru-RU" smtClean="0"/>
              <a:t>11.03.2024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5466E-690F-4628-B080-2627261CD28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244896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152334-C5AA-4093-BCC0-7402C75C1290}" type="datetimeFigureOut">
              <a:rPr lang="ru-RU" smtClean="0"/>
              <a:t>11.03.2024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5466E-690F-4628-B080-2627261CD28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206843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152334-C5AA-4093-BCC0-7402C75C1290}" type="datetimeFigureOut">
              <a:rPr lang="ru-RU" smtClean="0"/>
              <a:t>11.03.2024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5466E-690F-4628-B080-2627261CD28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537430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152334-C5AA-4093-BCC0-7402C75C1290}" type="datetimeFigureOut">
              <a:rPr lang="ru-RU" smtClean="0"/>
              <a:t>11.03.2024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15466E-690F-4628-B080-2627261CD28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395896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04117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04967" y="1496291"/>
            <a:ext cx="11191163" cy="4986396"/>
          </a:xfrm>
        </p:spPr>
        <p:txBody>
          <a:bodyPr/>
          <a:lstStyle/>
          <a:p>
            <a:pPr marL="0" lvl="0" indent="0" algn="ctr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None/>
            </a:pPr>
            <a:endParaRPr lang="ru-RU" alt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ctr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None/>
            </a:pPr>
            <a:endParaRPr lang="ru-RU" alt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22830"/>
            <a:ext cx="12192000" cy="152855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938151" y="2398815"/>
            <a:ext cx="1075798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5400" b="1" dirty="0">
                <a:solidFill>
                  <a:srgbClr val="44546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Информация об организации приёма заявлений граждан в первые классы </a:t>
            </a:r>
            <a:br>
              <a:rPr lang="ru-RU" sz="5400" b="1" dirty="0">
                <a:solidFill>
                  <a:srgbClr val="44546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</a:br>
            <a:r>
              <a:rPr lang="ru-RU" sz="5400" b="1" dirty="0">
                <a:solidFill>
                  <a:srgbClr val="44546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на </a:t>
            </a:r>
            <a:r>
              <a:rPr lang="ru-RU" sz="5400" b="1" dirty="0" smtClean="0">
                <a:solidFill>
                  <a:srgbClr val="44546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2024-2025 </a:t>
            </a:r>
            <a:r>
              <a:rPr lang="ru-RU" sz="5400" b="1" dirty="0">
                <a:solidFill>
                  <a:srgbClr val="44546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учебный год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07497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150500"/>
            <a:ext cx="12192000" cy="1530096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014471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22516" y="1552490"/>
            <a:ext cx="11245931" cy="5305509"/>
          </a:xfrm>
        </p:spPr>
        <p:txBody>
          <a:bodyPr>
            <a:normAutofit fontScale="25000" lnSpcReduction="20000"/>
          </a:bodyPr>
          <a:lstStyle/>
          <a:p>
            <a:pPr marL="0" indent="0" algn="ctr">
              <a:lnSpc>
                <a:spcPct val="107000"/>
              </a:lnSpc>
              <a:spcAft>
                <a:spcPts val="800"/>
              </a:spcAft>
              <a:buNone/>
            </a:pPr>
            <a:r>
              <a:rPr lang="ru-RU" sz="112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Внеочередное </a:t>
            </a:r>
            <a:r>
              <a:rPr lang="ru-RU" sz="112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право на зачисление </a:t>
            </a:r>
            <a:r>
              <a:rPr lang="ru-RU" sz="112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 общеобразовательные организации, имеющие интернат (на территории г. Петрозаводска нет таких общеобразовательных организаций):</a:t>
            </a:r>
            <a:endParaRPr lang="ru-RU" sz="112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lvl="0"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ru-RU" sz="7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</a:t>
            </a:r>
            <a:r>
              <a:rPr lang="ru-RU" sz="6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</a:t>
            </a:r>
            <a:r>
              <a:rPr lang="ru-RU" sz="64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ети </a:t>
            </a:r>
            <a:r>
              <a:rPr lang="ru-RU" sz="6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прокуроров, судей, сотрудников Следственного комитета Российской </a:t>
            </a:r>
            <a:r>
              <a:rPr lang="ru-RU" sz="64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Федерации</a:t>
            </a:r>
            <a:r>
              <a:rPr lang="ru-RU" sz="76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0" lvl="0"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ru-RU" sz="6400" u="sng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Дополнения:</a:t>
            </a:r>
          </a:p>
          <a:p>
            <a:pPr marL="342900" lvl="0" indent="-342900" algn="just">
              <a:lnSpc>
                <a:spcPct val="20000"/>
              </a:lnSpc>
              <a:spcAft>
                <a:spcPts val="800"/>
              </a:spcAft>
              <a:buFont typeface="Wingdings" panose="05000000000000000000" pitchFamily="2" charset="2"/>
              <a:buChar char=""/>
            </a:pPr>
            <a:r>
              <a:rPr lang="ru-RU" sz="6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Федеральный </a:t>
            </a:r>
            <a:r>
              <a:rPr lang="ru-RU" sz="6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закон от 27.05.1998 № 76-ФЗ «О статусе военнослужащих</a:t>
            </a:r>
            <a:r>
              <a:rPr lang="ru-RU" sz="6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</a:p>
          <a:p>
            <a:pPr marL="0" lvl="0" indent="0" algn="just">
              <a:lnSpc>
                <a:spcPct val="20000"/>
              </a:lnSpc>
              <a:spcAft>
                <a:spcPts val="800"/>
              </a:spcAft>
              <a:buNone/>
            </a:pPr>
            <a:r>
              <a:rPr lang="ru-RU" sz="64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Статья </a:t>
            </a:r>
            <a:r>
              <a:rPr lang="ru-RU" sz="6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24. Социальная защита членов семей военнослужащих, потерявших </a:t>
            </a:r>
            <a:r>
              <a:rPr lang="ru-RU" sz="64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кормильца</a:t>
            </a:r>
            <a:endParaRPr lang="ru-RU" sz="6400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lnSpc>
                <a:spcPct val="20000"/>
              </a:lnSpc>
              <a:spcAft>
                <a:spcPts val="800"/>
              </a:spcAft>
              <a:buFont typeface="Wingdings" panose="05000000000000000000" pitchFamily="2" charset="2"/>
              <a:buChar char=""/>
            </a:pPr>
            <a:r>
              <a:rPr lang="ru-RU" sz="6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Федеральный закон от 03.07.2016 N 226-ФЗ (ред. от 04.08.2023) "О войсках национальной гвардии </a:t>
            </a:r>
            <a:r>
              <a:rPr lang="ru-RU" sz="6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Российской</a:t>
            </a:r>
          </a:p>
          <a:p>
            <a:pPr marL="0" indent="0" algn="just">
              <a:lnSpc>
                <a:spcPct val="20000"/>
              </a:lnSpc>
              <a:spcAft>
                <a:spcPts val="800"/>
              </a:spcAft>
              <a:buNone/>
            </a:pPr>
            <a:r>
              <a:rPr lang="ru-RU" sz="6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6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Федерации" (с изм. и доп., вступ. в силу с 15.08.2023</a:t>
            </a:r>
            <a:r>
              <a:rPr lang="ru-RU" sz="6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  <a:endParaRPr lang="ru-RU" sz="6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20000"/>
              </a:lnSpc>
              <a:spcAft>
                <a:spcPts val="800"/>
              </a:spcAft>
              <a:buNone/>
            </a:pPr>
            <a:r>
              <a:rPr lang="ru-RU" sz="6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Статья 28.1 </a:t>
            </a:r>
            <a:r>
              <a:rPr lang="ru-RU" sz="6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Гарантии членам семьи сотрудника в связи с прохождением службы в войсках национальной гвардии</a:t>
            </a:r>
          </a:p>
          <a:p>
            <a:pPr marL="0"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ru-RU" sz="6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Детям </a:t>
            </a:r>
            <a:r>
              <a:rPr lang="ru-RU" sz="6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военнослужащих и детям граждан, пребывавших в добровольческих формированиях, погибших (умерших) при выполнении задач в специальной военной операции либо позднее указанного периода, но вследствие увечья (ранения, травмы, контузии) или заболевания, полученных при выполнении задач в ходе проведения специальной военной операции, в том числе усыновленным (удочеренным) или находящимся под опекой или попечительством в семье, включая приемную семью либо в случаях, предусмотренных законами субъектов Российской Федерации, патронатную семью, предоставляются во внеочередном порядке места в государственных и муниципальных общеобразовательных и дошкольных образовательных организациях по месту жительства их семей, а также места в летних оздоровительных лагерях.</a:t>
            </a:r>
            <a:endParaRPr lang="ru-RU" sz="6400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"/>
            </a:pPr>
            <a:endParaRPr lang="ru-RU" sz="5600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"/>
            </a:pPr>
            <a:endParaRPr lang="ru-RU" sz="9600" u="sng" dirty="0">
              <a:solidFill>
                <a:prstClr val="black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"/>
            </a:pPr>
            <a:endParaRPr lang="ru-RU" sz="7400" dirty="0" smtClean="0">
              <a:solidFill>
                <a:srgbClr val="00000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lvl="0" indent="0" algn="just">
              <a:lnSpc>
                <a:spcPct val="107000"/>
              </a:lnSpc>
              <a:spcAft>
                <a:spcPts val="800"/>
              </a:spcAft>
              <a:buNone/>
            </a:pPr>
            <a:endParaRPr lang="ru-RU" sz="7400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ru-RU" sz="800" b="1" dirty="0">
                <a:solidFill>
                  <a:srgbClr val="000000"/>
                </a:solidFill>
                <a:latin typeface="PT Sans"/>
              </a:rPr>
              <a:t>Федеральный закон от 03.07.2016 N 226-ФЗ (ред. от 04.08.2023) "О войсках национальной гвардии Российской Федерации" (с изм. и доп., вступ. в силу с 15.08.2023)</a:t>
            </a:r>
          </a:p>
          <a:p>
            <a:r>
              <a:rPr lang="ru-RU" sz="800" dirty="0">
                <a:solidFill>
                  <a:srgbClr val="000000"/>
                </a:solidFill>
                <a:latin typeface="Times New Roman" panose="02020603050405020304" pitchFamily="18" charset="0"/>
              </a:rPr>
              <a:t/>
            </a:r>
            <a:br>
              <a:rPr lang="ru-RU" sz="800" dirty="0">
                <a:solidFill>
                  <a:srgbClr val="000000"/>
                </a:solidFill>
                <a:latin typeface="Times New Roman" panose="02020603050405020304" pitchFamily="18" charset="0"/>
              </a:rPr>
            </a:br>
            <a:endParaRPr lang="ru-RU" sz="7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4934575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150500"/>
            <a:ext cx="12192000" cy="1530096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788931"/>
          </a:xfrm>
        </p:spPr>
        <p:txBody>
          <a:bodyPr>
            <a:normAutofit fontScale="25000" lnSpcReduction="20000"/>
          </a:bodyPr>
          <a:lstStyle/>
          <a:p>
            <a:pPr marL="0" indent="0" algn="ctr">
              <a:lnSpc>
                <a:spcPct val="107000"/>
              </a:lnSpc>
              <a:spcAft>
                <a:spcPts val="800"/>
              </a:spcAft>
              <a:buNone/>
            </a:pPr>
            <a:r>
              <a:rPr lang="ru-RU" sz="112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Первоочередное право на зачисление </a:t>
            </a:r>
            <a:r>
              <a:rPr lang="ru-RU" sz="112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общеобразовательные организации </a:t>
            </a:r>
            <a:r>
              <a:rPr lang="ru-RU" sz="112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имеют дети льготных категорий граждан:</a:t>
            </a:r>
            <a:endParaRPr lang="ru-RU" sz="112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"/>
            </a:pPr>
            <a:r>
              <a:rPr lang="ru-RU" sz="7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дети военнослужащих, </a:t>
            </a:r>
            <a:r>
              <a:rPr lang="ru-RU" sz="74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 том числе участники СВО</a:t>
            </a:r>
            <a:r>
              <a:rPr lang="ru-RU" sz="7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  <a:endParaRPr lang="ru-RU" sz="7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"/>
            </a:pPr>
            <a:r>
              <a:rPr lang="ru-RU" sz="7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дети сотрудников полиции и органов внутренних дел;</a:t>
            </a:r>
            <a:endParaRPr lang="ru-RU" sz="7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"/>
            </a:pPr>
            <a:r>
              <a:rPr lang="ru-RU" sz="7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дети сотрудников, имеющих специальные звания и проходящие службу в учреждениях и органах уголовно-исполнительной системы;</a:t>
            </a:r>
            <a:endParaRPr lang="ru-RU" sz="7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"/>
            </a:pPr>
            <a:r>
              <a:rPr lang="ru-RU" sz="7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дети сотрудников, имеющих специальные звания и проходящие службу в учреждениях и органах принудительного исполнения Российской Федерации;</a:t>
            </a:r>
            <a:endParaRPr lang="ru-RU" sz="7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"/>
            </a:pPr>
            <a:r>
              <a:rPr lang="ru-RU" sz="7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дети сотрудников, имеющих специальные звания и проходящие службу в учреждениях и органах федеральной противопожарной службы;</a:t>
            </a:r>
            <a:endParaRPr lang="ru-RU" sz="7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"/>
            </a:pPr>
            <a:r>
              <a:rPr lang="ru-RU" sz="7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дети сотрудников, имеющих специальные звания и проходящие службу в таможенных органах Российской </a:t>
            </a:r>
            <a:r>
              <a:rPr lang="ru-RU" sz="74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Федерации.</a:t>
            </a:r>
            <a:endParaRPr lang="ru-RU" sz="7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957745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128" y="0"/>
            <a:ext cx="12192000" cy="1530096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Преимущественное право на зачисление в школы города имеют дети льготных категорий граждан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indent="0" algn="ctr">
              <a:buNone/>
            </a:pP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воспитывающиеся в одной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семье (в том числе патронатной),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независимо от наличия кровного родства между ними (т. е. в том числе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усыновленные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дети и дети, находящиеся под опекой или попечительством).</a:t>
            </a: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325479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0005" y="160592"/>
            <a:ext cx="12192000" cy="1530096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351338"/>
          </a:xfrm>
        </p:spPr>
        <p:txBody>
          <a:bodyPr/>
          <a:lstStyle/>
          <a:p>
            <a:pPr marL="0" indent="0" algn="ctr">
              <a:buNone/>
            </a:pP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Специальные коррекционные классы на территории Петрозаводского городского округа</a:t>
            </a:r>
          </a:p>
          <a:p>
            <a:pPr marL="0" indent="0" algn="ctr">
              <a:buNone/>
            </a:pP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24471305"/>
              </p:ext>
            </p:extLst>
          </p:nvPr>
        </p:nvGraphicFramePr>
        <p:xfrm>
          <a:off x="1454228" y="2388657"/>
          <a:ext cx="9485520" cy="3256450"/>
        </p:xfrm>
        <a:graphic>
          <a:graphicData uri="http://schemas.openxmlformats.org/drawingml/2006/table">
            <a:tbl>
              <a:tblPr firstRow="1" firstCol="1" bandRow="1"/>
              <a:tblGrid>
                <a:gridCol w="16242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37112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823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802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27493">
                  <a:extLst>
                    <a:ext uri="{9D8B030D-6E8A-4147-A177-3AD203B41FA5}">
                      <a16:colId xmlns:a16="http://schemas.microsoft.com/office/drawing/2014/main" val="3581860863"/>
                    </a:ext>
                  </a:extLst>
                </a:gridCol>
              </a:tblGrid>
              <a:tr h="524804"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№ п/п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Образовательная организация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Специальные (</a:t>
                      </a:r>
                      <a:r>
                        <a:rPr lang="ru-RU" sz="10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коррекционные</a:t>
                      </a:r>
                      <a:r>
                        <a:rPr lang="ru-RU" sz="1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) классы для детей с ограниченными возможностями здоровья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0592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Тяжелые</a:t>
                      </a:r>
                      <a:r>
                        <a:rPr lang="ru-RU" sz="10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нарушения речи (ТНР)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Задержка психического развития (ЗПР)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Для</a:t>
                      </a:r>
                      <a:r>
                        <a:rPr lang="ru-RU" sz="1000" baseline="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детей с нарушениями слуха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2438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1.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МОУ «Средняя школа № 5»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 класс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ru-RU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1628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2.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МОУ «Средняя школа № 9»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 класс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ru-RU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2033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3.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МОУ «Средняя школа № 11»</a:t>
                      </a:r>
                      <a:endParaRPr kumimoji="0" lang="ru-RU" sz="12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 b="1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 класс</a:t>
                      </a:r>
                      <a:endParaRPr lang="ru-RU" sz="10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ru-RU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ru-RU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19830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r>
                        <a:rPr lang="ru-RU" sz="10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МОУ «Средняя школа №14»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 i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 </a:t>
                      </a:r>
                      <a:r>
                        <a:rPr lang="ru-RU" sz="1000" i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класс (по потребности)</a:t>
                      </a:r>
                      <a:endParaRPr lang="ru-RU" sz="1000" i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ru-RU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8728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  <a:r>
                        <a:rPr lang="ru-RU" sz="10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МОУ «Средняя школа № 20»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 класс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ru-RU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3050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6.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МОУ «Средняя школа № 25»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 класс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ru-RU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9642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7.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МОУ «Средняя школа № 29»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 класс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ru-RU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1219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8.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МОУ «Средняя школа № 33»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 </a:t>
                      </a:r>
                      <a:r>
                        <a:rPr lang="ru-RU" sz="1000" b="1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класс</a:t>
                      </a:r>
                      <a:endParaRPr lang="ru-RU" sz="10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ru-RU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2438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9.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МОУ «Средняя школа № 36»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 класс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ru-RU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2438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10.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МОУ «Средняя школа № 46»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 класс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ru-RU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1165931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04117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00418" y="1419367"/>
            <a:ext cx="11191163" cy="5213445"/>
          </a:xfrm>
        </p:spPr>
        <p:txBody>
          <a:bodyPr>
            <a:normAutofit fontScale="70000" lnSpcReduction="20000"/>
          </a:bodyPr>
          <a:lstStyle/>
          <a:p>
            <a:pPr marL="0" indent="0" algn="ctr">
              <a:buNone/>
            </a:pPr>
            <a:r>
              <a:rPr lang="ru-RU" sz="3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Перечень документов для зачисления в 1 класс при приеме лично </a:t>
            </a:r>
          </a:p>
          <a:p>
            <a:pPr marL="0" indent="0" algn="ctr">
              <a:buNone/>
            </a:pPr>
            <a:endParaRPr lang="ru-RU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b="0" i="0" u="none" strike="noStrike" baseline="0" dirty="0" smtClean="0">
                <a:latin typeface="Times New Roman" panose="02020603050405020304" pitchFamily="18" charset="0"/>
              </a:rPr>
              <a:t>копию документа, удостоверяющего личность родителя (законного представителя) ребёнка или поступающего;</a:t>
            </a:r>
          </a:p>
          <a:p>
            <a:pPr algn="just"/>
            <a:r>
              <a:rPr lang="ru-RU" b="0" i="0" u="none" strike="noStrike" baseline="0" dirty="0" smtClean="0">
                <a:latin typeface="Times New Roman" panose="02020603050405020304" pitchFamily="18" charset="0"/>
              </a:rPr>
              <a:t>копию свидетельства о рождении ребёнка или документа, подтверждающего родство заявителя;</a:t>
            </a:r>
          </a:p>
          <a:p>
            <a:pPr algn="just"/>
            <a:r>
              <a:rPr lang="ru-RU" b="0" i="0" u="none" strike="noStrike" baseline="0" dirty="0" smtClean="0">
                <a:latin typeface="Times New Roman" panose="02020603050405020304" pitchFamily="18" charset="0"/>
              </a:rPr>
              <a:t>копию свидетельства о рождении полнородных и </a:t>
            </a:r>
            <a:r>
              <a:rPr lang="ru-RU" b="0" i="0" u="none" strike="noStrike" baseline="0" dirty="0" err="1" smtClean="0">
                <a:latin typeface="Times New Roman" panose="02020603050405020304" pitchFamily="18" charset="0"/>
              </a:rPr>
              <a:t>неполнородных</a:t>
            </a:r>
            <a:r>
              <a:rPr lang="ru-RU" b="0" i="0" u="none" strike="noStrike" baseline="0" dirty="0" smtClean="0">
                <a:latin typeface="Times New Roman" panose="02020603050405020304" pitchFamily="18" charset="0"/>
              </a:rPr>
              <a:t> брата и (или) сестры (в случае использования права преимущественного приёма на обучение</a:t>
            </a:r>
            <a:r>
              <a:rPr lang="ru-RU" b="0" i="0" u="none" strike="noStrike" dirty="0" smtClean="0">
                <a:latin typeface="Times New Roman" panose="02020603050405020304" pitchFamily="18" charset="0"/>
              </a:rPr>
              <a:t> по образовательным программам начального общего образования ребенка в муниципальную образовательную </a:t>
            </a:r>
            <a:r>
              <a:rPr lang="ru-RU" b="0" i="0" u="none" strike="noStrike" baseline="0" dirty="0" smtClean="0">
                <a:latin typeface="Times New Roman" panose="02020603050405020304" pitchFamily="18" charset="0"/>
              </a:rPr>
              <a:t>организацию, в которой обучаются его полнородные и </a:t>
            </a:r>
            <a:r>
              <a:rPr lang="ru-RU" b="0" i="0" u="none" strike="noStrike" baseline="0" dirty="0" err="1" smtClean="0">
                <a:latin typeface="Times New Roman" panose="02020603050405020304" pitchFamily="18" charset="0"/>
              </a:rPr>
              <a:t>неполнородные</a:t>
            </a:r>
            <a:r>
              <a:rPr lang="ru-RU" b="0" i="0" u="none" strike="noStrike" baseline="0" dirty="0" smtClean="0">
                <a:latin typeface="Times New Roman" panose="02020603050405020304" pitchFamily="18" charset="0"/>
              </a:rPr>
              <a:t> брат и (или) сестра);</a:t>
            </a:r>
          </a:p>
          <a:p>
            <a:pPr algn="just"/>
            <a:r>
              <a:rPr lang="ru-RU" b="0" i="0" u="none" strike="noStrike" baseline="0" dirty="0" smtClean="0">
                <a:latin typeface="Times New Roman" panose="02020603050405020304" pitchFamily="18" charset="0"/>
              </a:rPr>
              <a:t>копию документа, подтверждающего установление опеки или попечительства (при необходимости);</a:t>
            </a:r>
          </a:p>
          <a:p>
            <a:pPr algn="just"/>
            <a:r>
              <a:rPr lang="ru-RU" b="0" i="0" u="none" strike="noStrike" baseline="0" dirty="0" smtClean="0">
                <a:latin typeface="Times New Roman" panose="02020603050405020304" pitchFamily="18" charset="0"/>
              </a:rPr>
              <a:t>копию документа о регистрации ребёнка или поступающего по месту жительства или по месту пребывания на закреплённой территории или справку о приёме документов для оформления регистрации по месту жительства (в случае приёма на обучение ребёнка или поступающего, проживающего на закреплённой территории);</a:t>
            </a:r>
          </a:p>
          <a:p>
            <a:pPr algn="just"/>
            <a:r>
              <a:rPr lang="ru-RU" b="0" i="0" u="none" strike="noStrike" baseline="0" dirty="0" smtClean="0">
                <a:latin typeface="Times New Roman" panose="02020603050405020304" pitchFamily="18" charset="0"/>
              </a:rPr>
              <a:t>копии документов, подтверждающих право внеочередного, первоочередного приёма на обучение</a:t>
            </a:r>
          </a:p>
          <a:p>
            <a:pPr algn="just"/>
            <a:r>
              <a:rPr lang="ru-RU" b="0" i="0" u="none" strike="noStrike" baseline="0" dirty="0" smtClean="0">
                <a:latin typeface="Times New Roman" panose="02020603050405020304" pitchFamily="18" charset="0"/>
              </a:rPr>
              <a:t>копию заключения психолого-медико-педагогической комиссии (при наличии).</a:t>
            </a:r>
          </a:p>
          <a:p>
            <a:pPr marL="0" indent="0">
              <a:buNone/>
            </a:pPr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09183"/>
            <a:ext cx="12192000" cy="1528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01367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1530096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11337"/>
            <a:ext cx="10515600" cy="1325563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933201"/>
            <a:ext cx="10515600" cy="4351338"/>
          </a:xfrm>
        </p:spPr>
        <p:txBody>
          <a:bodyPr>
            <a:normAutofit fontScale="70000" lnSpcReduction="20000"/>
          </a:bodyPr>
          <a:lstStyle/>
          <a:p>
            <a:pPr marL="0" lvl="0" indent="0" algn="ctr">
              <a:lnSpc>
                <a:spcPct val="115000"/>
              </a:lnSpc>
              <a:spcAft>
                <a:spcPts val="1000"/>
              </a:spcAft>
              <a:buNone/>
            </a:pPr>
            <a:r>
              <a:rPr lang="ru-RU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Для подачи заявления через ЕПГУ необходимы следующие документы:</a:t>
            </a: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Font typeface="Symbol" panose="05050102010706020507" pitchFamily="18" charset="2"/>
              <a:buChar char=""/>
            </a:pPr>
            <a:r>
              <a:rPr lang="ru-RU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данные 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паспорта родителя и свидетельства о рождении </a:t>
            </a:r>
            <a:r>
              <a:rPr lang="ru-RU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ребёнка (они 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автоматически подтянутся из личного </a:t>
            </a:r>
            <a:r>
              <a:rPr lang="ru-RU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кабинета); </a:t>
            </a:r>
            <a:endParaRPr lang="ru-RU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Font typeface="Symbol" panose="05050102010706020507" pitchFamily="18" charset="2"/>
              <a:buChar char=""/>
            </a:pP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номер или название </a:t>
            </a:r>
            <a:r>
              <a:rPr lang="ru-RU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школы;</a:t>
            </a:r>
            <a:endParaRPr lang="ru-RU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Font typeface="Symbol" panose="05050102010706020507" pitchFamily="18" charset="2"/>
              <a:buChar char=""/>
            </a:pP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сведения о </a:t>
            </a:r>
            <a:r>
              <a:rPr lang="ru-RU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регистрации (если 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они уже есть в профиле, форма «предложит» их для </a:t>
            </a:r>
            <a:r>
              <a:rPr lang="ru-RU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выбора);</a:t>
            </a:r>
            <a:endParaRPr lang="ru-RU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Font typeface="Symbol" panose="05050102010706020507" pitchFamily="18" charset="2"/>
              <a:buChar char=""/>
            </a:pP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информация о братьях и сёстрах, если они уже учатся в выбранной </a:t>
            </a:r>
            <a:r>
              <a:rPr lang="ru-RU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школе;</a:t>
            </a:r>
            <a:endParaRPr lang="ru-RU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Font typeface="Symbol" panose="05050102010706020507" pitchFamily="18" charset="2"/>
              <a:buChar char=""/>
            </a:pPr>
            <a:r>
              <a:rPr lang="ru-RU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документы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</a:rPr>
              <a:t>, подтверждающие право на </a:t>
            </a:r>
            <a:r>
              <a:rPr lang="ru-RU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льготы (их 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</a:rPr>
              <a:t>оригиналы нужно будет принести в </a:t>
            </a:r>
            <a:r>
              <a:rPr lang="ru-RU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школу, в личный 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</a:rPr>
              <a:t>кабинет придёт соответствующее </a:t>
            </a:r>
            <a:r>
              <a:rPr lang="ru-RU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уведомление).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</a:rPr>
              <a:t/>
            </a:r>
            <a:br>
              <a:rPr lang="ru-RU" dirty="0">
                <a:latin typeface="Times New Roman" panose="02020603050405020304" pitchFamily="18" charset="0"/>
                <a:ea typeface="Calibri" panose="020F0502020204030204" pitchFamily="34" charset="0"/>
              </a:rPr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295259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04117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00418" y="1419367"/>
            <a:ext cx="11191163" cy="5213445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ru-RU" sz="3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Нормативные документы </a:t>
            </a:r>
          </a:p>
          <a:p>
            <a:pPr marL="0" indent="0" algn="ctr">
              <a:buNone/>
            </a:pPr>
            <a:r>
              <a:rPr lang="ru-RU" sz="3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для организации приёма заявлений в 1 класс:</a:t>
            </a:r>
          </a:p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Федеральный закон от 29.12.2012 № 273-ФЗ «Об образовании в РФ»;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Закон Республики Карелия от 20 декабря 2013 года № 1755-ЗРК «Об образовании»;</a:t>
            </a:r>
          </a:p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Приказ Министерства</a:t>
            </a:r>
            <a:r>
              <a:rPr lang="ru-RU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просвещения</a:t>
            </a:r>
            <a:r>
              <a:rPr lang="ru-RU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Российской Федерации № 458 от 02.09.2020 «Об утверждении Порядка приёма на обучение по образовательным программам начального общего, основного общего  и среднего общего образования» (ред. от 30.08.2023 года);</a:t>
            </a:r>
          </a:p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Постановление Администрации Петрозаводского городского округа от 03.03.2021 года № 438 «О закреплении муниципальных образовательных организаций Петрозаводского городского округа за конкретными территориями Петрозаводского городского округа» (ред. от 15.02.2024 года)</a:t>
            </a:r>
          </a:p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локальные акты общеобразовательных организаций. </a:t>
            </a:r>
          </a:p>
          <a:p>
            <a:pPr marL="0" indent="0">
              <a:buNone/>
            </a:pP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09183"/>
            <a:ext cx="12192000" cy="1528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45750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1881" y="160592"/>
            <a:ext cx="12192000" cy="1530096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68205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ru-RU" sz="4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территории </a:t>
            </a:r>
            <a:endParaRPr lang="ru-RU" sz="4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Петрозаводского 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городского округа </a:t>
            </a:r>
            <a:endParaRPr lang="ru-RU" sz="4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ru-RU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прием</a:t>
            </a: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заявлений граждан в первые классы </a:t>
            </a:r>
            <a:endParaRPr lang="ru-RU" sz="4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 2024 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2025 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учебный  год начинается </a:t>
            </a:r>
            <a:endParaRPr lang="ru-RU" sz="4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28 марта 2024 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года с </a:t>
            </a: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09:00 часов</a:t>
            </a:r>
            <a:endParaRPr lang="ru-RU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ru-RU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ru-RU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820222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0931" y="1259943"/>
            <a:ext cx="10515600" cy="835878"/>
          </a:xfrm>
        </p:spPr>
        <p:txBody>
          <a:bodyPr>
            <a:normAutofit/>
          </a:bodyPr>
          <a:lstStyle/>
          <a:p>
            <a:pPr algn="ctr"/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Претенденты на зачисление в 1 класс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47131" y="2398831"/>
            <a:ext cx="5181600" cy="4351338"/>
          </a:xfrm>
        </p:spPr>
        <p:txBody>
          <a:bodyPr/>
          <a:lstStyle/>
          <a:p>
            <a:pPr marL="0" indent="0" algn="just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Приём заявлений на обучение в 1 класс (для детей, имеющих право на зачисление во внеочередном, первоочередном порядке, имеющим преимущественное право, и детей, проживающих на закреплённой территории) начинается 28 марта текущего года и завершается 30 июня текущего года.</a:t>
            </a:r>
          </a:p>
          <a:p>
            <a:pPr algn="just"/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44905" y="2398831"/>
            <a:ext cx="5181600" cy="4351338"/>
          </a:xfrm>
        </p:spPr>
        <p:txBody>
          <a:bodyPr/>
          <a:lstStyle/>
          <a:p>
            <a:pPr marL="0" indent="0" algn="just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Для детей, не проживающих на закреплённой территории, приём заявлений на обучение в 1 класс начинается 6 июля текущего года до момента заполнения свободных мест, но не позднее 5 сентября текущего  года.</a:t>
            </a:r>
          </a:p>
          <a:p>
            <a:endParaRPr lang="ru-RU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07594"/>
            <a:ext cx="12192000" cy="1528550"/>
          </a:xfrm>
          <a:prstGeom prst="rect">
            <a:avLst/>
          </a:prstGeom>
        </p:spPr>
      </p:pic>
      <p:cxnSp>
        <p:nvCxnSpPr>
          <p:cNvPr id="7" name="Прямая со стрелкой 6"/>
          <p:cNvCxnSpPr>
            <a:stCxn id="2" idx="2"/>
          </p:cNvCxnSpPr>
          <p:nvPr/>
        </p:nvCxnSpPr>
        <p:spPr>
          <a:xfrm flipH="1">
            <a:off x="2920621" y="2095821"/>
            <a:ext cx="2908110" cy="303010"/>
          </a:xfrm>
          <a:prstGeom prst="straightConnector1">
            <a:avLst/>
          </a:prstGeom>
          <a:ln w="28575">
            <a:tailEnd type="triangle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" name="Прямая со стрелкой 8"/>
          <p:cNvCxnSpPr/>
          <p:nvPr/>
        </p:nvCxnSpPr>
        <p:spPr>
          <a:xfrm>
            <a:off x="5832711" y="2095821"/>
            <a:ext cx="2738083" cy="303010"/>
          </a:xfrm>
          <a:prstGeom prst="straightConnector1">
            <a:avLst/>
          </a:prstGeom>
          <a:ln w="28575">
            <a:tailEnd type="triangle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930233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91123"/>
            <a:ext cx="12192000" cy="1530096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646427"/>
          </a:xfrm>
        </p:spPr>
        <p:txBody>
          <a:bodyPr>
            <a:normAutofit fontScale="92500"/>
          </a:bodyPr>
          <a:lstStyle/>
          <a:p>
            <a:pPr marL="0" indent="0" algn="ctr">
              <a:spcAft>
                <a:spcPts val="0"/>
              </a:spcAft>
              <a:buNone/>
            </a:pPr>
            <a:r>
              <a:rPr lang="ru-RU" sz="51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Способы подачи заявления о приеме на обучение </a:t>
            </a:r>
          </a:p>
          <a:p>
            <a:pPr marL="0" indent="0" algn="ctr">
              <a:spcAft>
                <a:spcPts val="0"/>
              </a:spcAft>
              <a:buNone/>
            </a:pPr>
            <a:endParaRPr lang="ru-RU" dirty="0" smtClean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4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ru-RU" sz="4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электронной форме посредством ЕПГУ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4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ч</a:t>
            </a:r>
            <a:r>
              <a:rPr lang="ru-RU" sz="4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ерез </a:t>
            </a:r>
            <a:r>
              <a:rPr lang="ru-RU" sz="4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операторов почтовой </a:t>
            </a:r>
            <a:r>
              <a:rPr lang="ru-RU" sz="4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связи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4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л</a:t>
            </a:r>
            <a:r>
              <a:rPr lang="ru-RU" sz="4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ично </a:t>
            </a:r>
            <a:r>
              <a:rPr lang="ru-RU" sz="4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 общеобразовательную организацию</a:t>
            </a:r>
          </a:p>
          <a:p>
            <a:pPr marL="0" indent="0" algn="just">
              <a:spcAft>
                <a:spcPts val="0"/>
              </a:spcAft>
              <a:buNone/>
            </a:pPr>
            <a:endParaRPr lang="ru-RU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58466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04117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00644" y="1269242"/>
            <a:ext cx="10782795" cy="5213445"/>
          </a:xfrm>
        </p:spPr>
        <p:txBody>
          <a:bodyPr/>
          <a:lstStyle/>
          <a:p>
            <a:pPr marL="0" lvl="0" indent="0" algn="ctr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None/>
            </a:pPr>
            <a:endParaRPr lang="ru-RU" alt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ctr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None/>
            </a:pPr>
            <a:endParaRPr lang="ru-RU" alt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ctr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None/>
            </a:pPr>
            <a:r>
              <a:rPr lang="ru-RU" altLang="ru-RU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Получение </a:t>
            </a:r>
            <a:r>
              <a:rPr lang="ru-RU" altLang="ru-RU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начального общего образования</a:t>
            </a: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alt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just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None/>
            </a:pPr>
            <a:r>
              <a:rPr lang="ru-RU" alt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начинается  </a:t>
            </a: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достижении детьми возраста </a:t>
            </a:r>
            <a:r>
              <a:rPr lang="ru-RU" alt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 лет и 6 месяцев </a:t>
            </a: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 отсутствии </a:t>
            </a:r>
            <a:r>
              <a:rPr lang="ru-RU" alt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противопоказаний </a:t>
            </a: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состоянию здоровья, </a:t>
            </a:r>
            <a:r>
              <a:rPr lang="ru-RU" alt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но </a:t>
            </a:r>
            <a:r>
              <a:rPr lang="ru-RU" alt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 позже </a:t>
            </a: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достижения ими возраста </a:t>
            </a:r>
            <a:r>
              <a:rPr lang="ru-RU" alt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8 лет</a:t>
            </a:r>
            <a:r>
              <a:rPr lang="ru-RU" alt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alt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63774"/>
            <a:ext cx="12192000" cy="1528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8835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1530096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Документы для получения направления:</a:t>
            </a:r>
          </a:p>
          <a:p>
            <a:pPr marL="0" indent="0" algn="ctr">
              <a:buNone/>
            </a:pP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заявление;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копия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свидетельства о рождении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ребёнка;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копия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страницы паспорта законного представителя (ФИО, фото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опия свидетельства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 регистрации по месту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жительства;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подтверждающий отсутствие у несовершеннолетних противопоказаний к обучению по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состоянию здоровья.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594006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04117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00417" y="1596790"/>
            <a:ext cx="11191163" cy="5213445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Информация на сайте: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Постановление «О закреплении муниципальных образовательных организаций Петрозаводского городского округа за конкретными территориями Петрозаводского городского округа»;</a:t>
            </a:r>
            <a:endParaRPr lang="ru-RU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информация о количестве первых классов (общеобразовательные и коррекционные); 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ru-RU" b="0" i="0" u="none" strike="noStrike" baseline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нформация о количестве мест в первых классах;</a:t>
            </a:r>
            <a:r>
              <a:rPr lang="ru-RU" b="0" i="0" u="none" strike="noStrik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ru-RU" b="0" i="0" u="none" strike="noStrike" baseline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нформация о наличии свободных мест в первых классах для приёма детей, не проживающих на закреплённой территории, не позднее 5 июля текущего года;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ru-RU" b="0" i="0" u="none" strike="noStrike" baseline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равила </a:t>
            </a:r>
            <a:r>
              <a:rPr lang="ru-RU" b="0" i="0" u="none" strike="noStrike" baseline="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приема</a:t>
            </a:r>
            <a:r>
              <a:rPr lang="ru-RU" b="0" i="0" u="none" strike="noStrike" baseline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в общеобразовательную организацию;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образец заявления о приеме на обучение.</a:t>
            </a:r>
          </a:p>
          <a:p>
            <a:pPr algn="just"/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dirty="0" smtClean="0">
              <a:latin typeface="Times New Roman" panose="02020603050405020304" pitchFamily="18" charset="0"/>
            </a:endParaRPr>
          </a:p>
          <a:p>
            <a:pPr algn="just"/>
            <a:endParaRPr lang="ru-RU" b="0" i="0" u="none" strike="noStrike" baseline="0" dirty="0" smtClean="0">
              <a:latin typeface="Times New Roman" panose="02020603050405020304" pitchFamily="18" charset="0"/>
            </a:endParaRPr>
          </a:p>
          <a:p>
            <a:pPr marL="0" indent="0">
              <a:buNone/>
            </a:pPr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12192000" cy="1528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50180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04117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04967" y="1269242"/>
            <a:ext cx="11191163" cy="5759355"/>
          </a:xfrm>
        </p:spPr>
        <p:txBody>
          <a:bodyPr>
            <a:normAutofit fontScale="47500" lnSpcReduction="20000"/>
          </a:bodyPr>
          <a:lstStyle/>
          <a:p>
            <a:pPr marL="0" indent="0">
              <a:buNone/>
            </a:pPr>
            <a:endParaRPr lang="ru-RU" dirty="0" smtClean="0"/>
          </a:p>
          <a:p>
            <a:pPr marL="0" indent="0" algn="ctr">
              <a:buNone/>
            </a:pPr>
            <a:r>
              <a:rPr lang="ru-RU" sz="5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Федеральные законы, регламентирующие внеочередной и первоочередной порядок приёма заявлений, а так же, преимущественное право при приёме заявлений на обучение:</a:t>
            </a:r>
          </a:p>
          <a:p>
            <a:pPr marL="0" indent="0" algn="ctr">
              <a:buNone/>
            </a:pPr>
            <a:endParaRPr lang="ru-RU" sz="4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Закон Российской Федерации «О прокуратуре Российской Федерации» № 2202-1;</a:t>
            </a:r>
          </a:p>
          <a:p>
            <a:pPr algn="just"/>
            <a:r>
              <a:rPr lang="ru-RU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Закон Российской Федерации «О статусе судей в Российской Федерации» № 3132-1; </a:t>
            </a:r>
          </a:p>
          <a:p>
            <a:pPr algn="just"/>
            <a:r>
              <a:rPr lang="ru-RU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Федеральный закон «О следственном комитете Российской Федерации» № 403-ФЗ;</a:t>
            </a:r>
          </a:p>
          <a:p>
            <a:pPr algn="just"/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Федеральный закон от </a:t>
            </a:r>
            <a:r>
              <a:rPr lang="ru-RU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03.07.2016 № 226-ФЗ </a:t>
            </a:r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(ред. от 04.08.2023) "О войсках национальной гвардии </a:t>
            </a:r>
            <a:r>
              <a:rPr lang="ru-RU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Российской Федерации</a:t>
            </a:r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" (с изм. и доп., вступ. в силу с 15.08.2023</a:t>
            </a:r>
            <a:r>
              <a:rPr lang="ru-RU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algn="just"/>
            <a:r>
              <a:rPr lang="ru-RU" sz="44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Федеральный закон от 27.05.1998 № 76-ФЗ «О статусе военнослужащих»;</a:t>
            </a:r>
          </a:p>
          <a:p>
            <a:pPr algn="just"/>
            <a:r>
              <a:rPr lang="ru-RU" sz="44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Федеральный закон от 07.02.2011 № 3-ФЗ «О полиции»;</a:t>
            </a:r>
            <a:endParaRPr lang="ru-RU" sz="4400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44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Федеральный закон от 30.12.2012 № 283-ФЗ «О социальных гарантиях сотрудникам некоторых федеральных органов исполнительной власти и внесении изменений в отдельные законодательные акты РФ».</a:t>
            </a:r>
          </a:p>
          <a:p>
            <a:pPr marL="0" indent="0">
              <a:buNone/>
            </a:pPr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528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61670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734</TotalTime>
  <Words>1254</Words>
  <Application>Microsoft Office PowerPoint</Application>
  <PresentationFormat>Широкоэкранный</PresentationFormat>
  <Paragraphs>142</Paragraphs>
  <Slides>15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23" baseType="lpstr">
      <vt:lpstr>Arial</vt:lpstr>
      <vt:lpstr>Calibri</vt:lpstr>
      <vt:lpstr>Calibri Light</vt:lpstr>
      <vt:lpstr>PT Sans</vt:lpstr>
      <vt:lpstr>Symbol</vt:lpstr>
      <vt:lpstr>Times New Roman</vt:lpstr>
      <vt:lpstr>Wingdings</vt:lpstr>
      <vt:lpstr>Тема Office</vt:lpstr>
      <vt:lpstr>Презентация PowerPoint</vt:lpstr>
      <vt:lpstr>Презентация PowerPoint</vt:lpstr>
      <vt:lpstr>Презентация PowerPoint</vt:lpstr>
      <vt:lpstr>Претенденты на зачисление в 1 класс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Администрация ПГО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Информация об организации приёма в первые классы  на 2022-2023 учебный год</dc:title>
  <dc:creator>Вершинина Марина</dc:creator>
  <cp:lastModifiedBy>user1</cp:lastModifiedBy>
  <cp:revision>90</cp:revision>
  <cp:lastPrinted>2023-03-21T09:45:19Z</cp:lastPrinted>
  <dcterms:created xsi:type="dcterms:W3CDTF">2022-03-23T19:51:52Z</dcterms:created>
  <dcterms:modified xsi:type="dcterms:W3CDTF">2024-03-11T13:37:47Z</dcterms:modified>
</cp:coreProperties>
</file>