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2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77" r:id="rId25"/>
    <p:sldId id="284" r:id="rId26"/>
    <p:sldId id="278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FF"/>
    <a:srgbClr val="008000"/>
    <a:srgbClr val="FF0066"/>
    <a:srgbClr val="D60093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24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34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74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0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77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23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77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5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2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15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6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75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018.radikal.ru/i519/1304/3e/4bb97ff07cca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-fotki.yandex.ru/get/4126/981986.29/0_833e9_d1cacb4b_orig" TargetMode="External"/><Relationship Id="rId4" Type="http://schemas.openxmlformats.org/officeDocument/2006/relationships/hyperlink" Target="http://i022.radikal.ru/1304/0b/005110753ae9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microsoft.com/office/2007/relationships/media" Target="../media/media1.mp3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79088" y="3068960"/>
            <a:ext cx="7056784" cy="2160240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/>
              <a:t>Семинар-практикум 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для родителей подготовительной к школе группы компенсирующей направленности</a:t>
            </a:r>
            <a:br>
              <a:rPr lang="ru-RU" sz="3100" b="1" i="1" dirty="0" smtClean="0"/>
            </a:br>
            <a:r>
              <a:rPr lang="ru-RU" sz="5300" b="1" i="1" dirty="0" smtClean="0"/>
              <a:t>«ЗДОРОВЬЕ – ВСЕРЬЁЗ!»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38182" y="117801"/>
            <a:ext cx="5798182" cy="1080120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РЕЧЬ И ДВИЖЕНИЕ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111380"/>
            <a:ext cx="4283968" cy="5485971"/>
          </a:xfrm>
        </p:spPr>
        <p:txBody>
          <a:bodyPr>
            <a:no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Хорошая речь –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важнейшее условие всестороннего полноценного развития детей. 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Богатая и правильная речь ребенка дошкольника позволяет ему легче высказать свои мысли, познать окружающую действительность, содержательнее и полноценнее выстраивать отношения со сверстниками и взрослыми, тем активнее осуществлять его психическое развитие.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b="1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155" y="117801"/>
            <a:ext cx="1084113" cy="90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i22.photobucket.com/albums/b319/Palpizar/garfeil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22409" y="1556792"/>
            <a:ext cx="3113955" cy="42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5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84659" y="95001"/>
            <a:ext cx="5937646" cy="1294114"/>
          </a:xfrm>
        </p:spPr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содружественное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взаимодействие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РУКИ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56543"/>
            <a:ext cx="1690180" cy="158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6288" y="1624893"/>
            <a:ext cx="6641976" cy="429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kern="0" dirty="0">
                <a:solidFill>
                  <a:srgbClr val="800000"/>
                </a:solidFill>
                <a:latin typeface="Calibri Light" panose="020F0302020204030204"/>
              </a:rPr>
              <a:t>По данным </a:t>
            </a:r>
            <a:r>
              <a:rPr lang="ru-RU" sz="2400" b="1" kern="0" dirty="0" err="1">
                <a:solidFill>
                  <a:srgbClr val="800000"/>
                </a:solidFill>
                <a:latin typeface="Calibri Light" panose="020F0302020204030204"/>
              </a:rPr>
              <a:t>Ястребовой</a:t>
            </a:r>
            <a:r>
              <a:rPr lang="ru-RU" sz="2400" b="1" kern="0" dirty="0">
                <a:solidFill>
                  <a:srgbClr val="800000"/>
                </a:solidFill>
                <a:latin typeface="Calibri Light" panose="020F0302020204030204"/>
              </a:rPr>
              <a:t> А.В. и Лазаренко О.И. движения тела, совместные движения руки и артикуляционного аппарата, если они пластичны, раскрепощены и свободны, помогают активизировать естественное распределение биоэнергии в организме.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kern="0" dirty="0">
                <a:solidFill>
                  <a:srgbClr val="002060"/>
                </a:solidFill>
                <a:latin typeface="Calibri Light" panose="020F0302020204030204"/>
              </a:rPr>
              <a:t>Это оказывает чрезвычайно благотворное   влияние на активизацию интеллектуальной деятельности  </a:t>
            </a:r>
            <a:r>
              <a:rPr lang="ru-RU" sz="2400" b="1" kern="0" dirty="0" smtClean="0">
                <a:solidFill>
                  <a:srgbClr val="002060"/>
                </a:solidFill>
                <a:latin typeface="Calibri Light" panose="020F0302020204030204"/>
              </a:rPr>
              <a:t>детей </a:t>
            </a:r>
            <a:r>
              <a:rPr lang="ru-RU" sz="2400" b="1" kern="0" dirty="0">
                <a:solidFill>
                  <a:srgbClr val="002060"/>
                </a:solidFill>
                <a:latin typeface="Calibri Light" panose="020F0302020204030204"/>
              </a:rPr>
              <a:t>с ОВЗ, развивает координацию движений и мелкую моторику. </a:t>
            </a: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ru-RU" sz="2400" dirty="0">
              <a:solidFill>
                <a:srgbClr val="663300"/>
              </a:solidFill>
              <a:latin typeface="Calibri" panose="020F0502020204030204"/>
            </a:endParaRPr>
          </a:p>
        </p:txBody>
      </p:sp>
      <p:pic>
        <p:nvPicPr>
          <p:cNvPr id="9218" name="Picture 2" descr="http://im0-tub-ru.yandex.net/i?id=251144329-11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663" y="5481918"/>
            <a:ext cx="2027993" cy="11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0-tub-ru.yandex.net/i?id=251144329-11-72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91641" y="5503648"/>
            <a:ext cx="1978885" cy="11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0-tub-ru.yandex.net/i?id=251144329-11-72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12725" y="5503647"/>
            <a:ext cx="2066603" cy="11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2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29506" y="87909"/>
            <a:ext cx="5986709" cy="1036835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С</a:t>
            </a:r>
            <a:r>
              <a:rPr lang="ru-RU" sz="32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ВЕСЁЛЫЙ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ЯЗЫЧОК</a:t>
            </a:r>
            <a:r>
              <a:rPr lang="ru-RU" sz="32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53220"/>
            <a:ext cx="47743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 всем </a:t>
            </a:r>
            <a:r>
              <a:rPr lang="ru-RU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классическим артикуляционным упражнениям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добавляем движение кисти</a:t>
            </a:r>
            <a:r>
              <a:rPr lang="ru-RU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Динамические упражнения</a:t>
            </a:r>
            <a:r>
              <a:rPr lang="ru-RU" sz="22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нормализуют мышечный тонус, переключаемость движений, делают их точными, легкими, ритмичными: </a:t>
            </a:r>
            <a:endParaRPr lang="ru-RU" sz="22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Статические </a:t>
            </a:r>
            <a:r>
              <a:rPr lang="ru-RU" sz="2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упражнения</a:t>
            </a:r>
            <a:r>
              <a:rPr lang="ru-RU" sz="22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способствуют развитию мышечной силы, динамической организации движения, помогают ребенку принять правильную артикуляционную и пальчиковую </a:t>
            </a:r>
            <a:r>
              <a:rPr lang="ru-RU" sz="2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позу</a:t>
            </a:r>
            <a:r>
              <a:rPr lang="ru-RU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663300"/>
              </a:solidFill>
              <a:latin typeface="Calibri" panose="020F0502020204030204"/>
            </a:endParaRPr>
          </a:p>
        </p:txBody>
      </p:sp>
      <p:pic>
        <p:nvPicPr>
          <p:cNvPr id="10242" name="Picture 2" descr="http://rostochek190.ucoz.ru/_si/0/082144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4601" y="4089193"/>
            <a:ext cx="1800199" cy="235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7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5932" y="446234"/>
            <a:ext cx="2152278" cy="2400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7127" y="602994"/>
            <a:ext cx="41528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600" b="1" i="1" dirty="0" smtClean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«Часики» </a:t>
            </a:r>
          </a:p>
          <a:p>
            <a:pPr lvl="0"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сопровождает </a:t>
            </a:r>
            <a:r>
              <a:rPr lang="ru-RU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сжатая и опущенная вниз ладонь, которая движется под счет влево - вправо</a:t>
            </a:r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7127" y="3849001"/>
            <a:ext cx="34550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600" b="1" i="1" dirty="0" smtClean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600" b="1" i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Качели» </a:t>
            </a:r>
            <a:endParaRPr lang="ru-RU" sz="2600" b="1" i="1" dirty="0" smtClean="0">
              <a:solidFill>
                <a:srgbClr val="8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движение </a:t>
            </a:r>
            <a:r>
              <a:rPr lang="ru-RU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ладони с сомкнутыми пальцами вверх вниз</a:t>
            </a:r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543" y="3789039"/>
            <a:ext cx="2276529" cy="2448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870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43574"/>
            <a:ext cx="42241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Футбол»</a:t>
            </a:r>
            <a:r>
              <a:rPr lang="ru-RU" sz="2600" b="1" i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ладонь </a:t>
            </a:r>
            <a:r>
              <a:rPr lang="ru-RU" sz="2200" b="1" i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сжата в кулак, указательный палец выдвинут вперед, под счет кисть руки поворачивается вправо – влево.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330" y="560261"/>
            <a:ext cx="2787768" cy="20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15816" y="3212976"/>
            <a:ext cx="4248473" cy="305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</a:rPr>
              <a:t>«Улыбка»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i="1" kern="0" dirty="0">
                <a:solidFill>
                  <a:srgbClr val="002060"/>
                </a:solidFill>
                <a:latin typeface="+mj-lt"/>
              </a:rPr>
              <a:t>п</a:t>
            </a:r>
            <a:r>
              <a:rPr lang="ru-RU" sz="2200" b="1" i="1" kern="0" dirty="0" smtClean="0">
                <a:solidFill>
                  <a:srgbClr val="002060"/>
                </a:solidFill>
                <a:latin typeface="+mj-lt"/>
              </a:rPr>
              <a:t>альцы собраны в кулак:</a:t>
            </a:r>
            <a:endParaRPr kumimoji="0" lang="ru-RU" sz="2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i="1" kern="0" dirty="0">
                <a:solidFill>
                  <a:srgbClr val="002060"/>
                </a:solidFill>
                <a:latin typeface="+mj-lt"/>
              </a:rPr>
              <a:t>п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од счет 1 – пальчики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расправляются и</a:t>
            </a:r>
            <a:r>
              <a:rPr kumimoji="0" lang="ru-RU" sz="22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удерживаются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i="1" kern="0" dirty="0">
                <a:solidFill>
                  <a:srgbClr val="002060"/>
                </a:solidFill>
                <a:latin typeface="+mj-lt"/>
              </a:rPr>
              <a:t>о</a:t>
            </a:r>
            <a:r>
              <a:rPr kumimoji="0" lang="ru-RU" sz="2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дновременно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с «улыбкой» до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5сек., на счет 2 – ладонь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сворачивается в кулак. </a:t>
            </a:r>
          </a:p>
        </p:txBody>
      </p:sp>
      <p:pic>
        <p:nvPicPr>
          <p:cNvPr id="11268" name="Picture 4" descr="http://www7.0zz0.com/2011/03/22/14/8603312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816" y="3497315"/>
            <a:ext cx="2636864" cy="2484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543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99296" y="564078"/>
            <a:ext cx="42241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8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«Трубочка»</a:t>
            </a:r>
            <a:r>
              <a:rPr lang="ru-RU" sz="2600" b="1" i="1" dirty="0" smtClean="0">
                <a:solidFill>
                  <a:srgbClr val="8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600" b="1" i="1" dirty="0">
              <a:solidFill>
                <a:srgbClr val="80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ладонь собрана в щепотку, большой палец прижат к среднему.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477" y="3416052"/>
            <a:ext cx="3603447" cy="21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sz="2400" b="1" i="1" kern="0" dirty="0" smtClean="0">
                <a:solidFill>
                  <a:srgbClr val="800000"/>
                </a:solidFill>
                <a:latin typeface="Calibri Light" panose="020F0302020204030204"/>
              </a:rPr>
              <a:t>«Лопаточка»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палец прижат к ладони сбоку, сомкнутая, ненапряженная ладонь опущена вниз.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img1.liveinternet.ru/images/attach/c/7/96/186/96186843_20455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184" y="291121"/>
            <a:ext cx="2491776" cy="2528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fs.nashaucheba.ru/tw_files2/urls_3/1263/d-1262178/img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387889" y="3429000"/>
            <a:ext cx="2406365" cy="2621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63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6368" y="617134"/>
            <a:ext cx="38796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«Чашечка» </a:t>
            </a:r>
          </a:p>
          <a:p>
            <a:pPr lvl="0"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пальцы прижаты друг к другу, имитируя положение «чашечки».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600" b="1" i="1" dirty="0">
              <a:solidFill>
                <a:srgbClr val="80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85872" y="3510504"/>
            <a:ext cx="3978989" cy="21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«Кошечка»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перевернутая «чашечка» -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ладонь сомкнута, согнута и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опущена вниз.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3207" y="378633"/>
            <a:ext cx="2315728" cy="2398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http://www.pedlib.ru/books1/3/0298/image0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0570" y="3429000"/>
            <a:ext cx="2624245" cy="2392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5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0205" y="73340"/>
            <a:ext cx="4831835" cy="1080120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ДВИЖЕНИЕ И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УМ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4318687"/>
            <a:ext cx="4283968" cy="2278664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endParaRPr lang="ru-RU" sz="1800" b="1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pic>
        <p:nvPicPr>
          <p:cNvPr id="14338" name="Picture 2" descr="http://www.zamboanga.com/z/images/0/00/Reading_cat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9757" y="790109"/>
            <a:ext cx="3189844" cy="218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923562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наука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развитии головного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мозга посредством движения,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наука о развитии умственных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способностей и физического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здоровья через определенные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двигательные упражнения.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668" y="123566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«КИНЕЗИОЛОГИЯ?»</a:t>
            </a:r>
            <a:endParaRPr lang="ru-RU" sz="2400" dirty="0">
              <a:solidFill>
                <a:srgbClr val="008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792" y="5312077"/>
            <a:ext cx="1592585" cy="14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2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52115" cy="6408710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ДАННОЙ МЕТОДИКИ</a:t>
            </a:r>
            <a:r>
              <a:rPr 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600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 влияет на 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развитие умственных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способностей, физическое здоровье.</a:t>
            </a:r>
            <a:r>
              <a:rPr lang="ru-RU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Позволяет 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различные отделы коры больших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полушарий, что способствует 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развитию способностей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человека,</a:t>
            </a:r>
            <a:b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коррекции 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проблем в различных областях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психики.</a:t>
            </a:r>
            <a:b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Улучшает 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 ребенка память, внимание, речь, пространственные представления, мелкую и крупную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моторику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Снижает утомляемость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Повышает </a:t>
            </a: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 произвольному контролю.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5463" y="131475"/>
            <a:ext cx="5983963" cy="705237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ВЫ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ПОЛ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НИМ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МИ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54030" y="836712"/>
            <a:ext cx="491025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</a:rPr>
              <a:t>«Колечко»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</a:rPr>
              <a:t>     Поочерёдно и как можно быстрее перебираем пальцы рук, соединяя в кольцо с большим пальцем от указательного до мизинца и в обратном порядке. Более сложный вариант – пальцы одной руки поочерёдно соединяем с большим от указательного до мизинца, одновременно пальцы другой руки от мизинца к указательному.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</a:endParaRPr>
          </a:p>
        </p:txBody>
      </p:sp>
      <p:pic>
        <p:nvPicPr>
          <p:cNvPr id="3074" name="Picture 2" descr="http://www.stihi.ru/pics/2013/09/04/2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254030" cy="166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842" y="2649296"/>
            <a:ext cx="2255716" cy="16704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518" y="4674346"/>
            <a:ext cx="225571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15932" y="45016"/>
            <a:ext cx="6115050" cy="1154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такое «ЗДОРОВЬЕ»?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07753" y="877255"/>
            <a:ext cx="6143625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это такое состояние человека,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которому свойственно не только </a:t>
            </a:r>
            <a:r>
              <a:rPr lang="ru-RU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отсутствие болезней или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физических дефектов, но и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полное физическое, душевное и </a:t>
            </a:r>
            <a:r>
              <a:rPr lang="ru-RU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социальное благополучие.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767" y="2996952"/>
            <a:ext cx="2604839" cy="212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9952" y="2996952"/>
            <a:ext cx="2611426" cy="195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4787025"/>
            <a:ext cx="2611426" cy="195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://www.freizeitfreunde.de/system/files/images/Smilie%20Bird_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2583" y="4754605"/>
            <a:ext cx="2101880" cy="20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8928" y="128903"/>
            <a:ext cx="5665239" cy="6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</a:rPr>
              <a:t>«Кулак – ребро - ладонь»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836712"/>
            <a:ext cx="702027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При положении на плоскости стола руки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последовательно сменяют друг друга: сжатая в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кулак – ладонь, ребром на плоскости стола,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распрямлённая ладонь.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Выполняем сначала правой рукой, потом – левой,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затем двумя руками вместе.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Повторяем 8-10 раз, постепенно увеличивая темп.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При затруднениях помогаем командами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(«кулак – ребро – ладонь»), произнося их вслух или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про себя.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456" y="4649883"/>
            <a:ext cx="1947771" cy="162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9819" y="4476647"/>
            <a:ext cx="2359658" cy="197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9804" y="4649883"/>
            <a:ext cx="194479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0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5736" y="70478"/>
            <a:ext cx="2304255" cy="6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sz="3200" b="1" kern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«Лезгинка»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787017"/>
            <a:ext cx="7010920" cy="304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Левую руку сложить в кулак, большой палец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отставить в сторону, кулак разворачиваем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пальцами к себе,</a:t>
            </a:r>
            <a:r>
              <a:rPr kumimoji="0" lang="ru-RU" sz="26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в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ыпрямленной ладонью правой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руки прикасаемся к мизинцу левой.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Одновременно меняем положение правой и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левой рук. Повторяем 6-8 раз, добиваясь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высокой скорости смены.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</a:endParaRPr>
          </a:p>
        </p:txBody>
      </p:sp>
      <p:pic>
        <p:nvPicPr>
          <p:cNvPr id="5122" name="Picture 2" descr="http://uf2.rimg.info/normal/62a4a384af366d7ddec4b07d7cbfcaff89c20fc6f9ca236f1e32fbb717348f9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3646255"/>
            <a:ext cx="3019812" cy="300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5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5736" y="70478"/>
            <a:ext cx="2304255" cy="6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sz="3200" b="1" kern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«Ухо - нос»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787017"/>
            <a:ext cx="7010920" cy="304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ru-RU" sz="2800" kern="0" dirty="0" smtClean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0212" y="689206"/>
            <a:ext cx="6086709" cy="25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Левой рукой берёмся за кончик носа, а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правой за противоположное ухо.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Отпускаем одновременно ухо и нос,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хлопаем в ладоши, меняем положение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рук с точностью «до  наоборот».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816" y="3008258"/>
            <a:ext cx="2843584" cy="370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635896" y="3062574"/>
            <a:ext cx="2826941" cy="36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9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600" y="70478"/>
            <a:ext cx="4847481" cy="6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sz="3200" b="1" kern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kern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Перекрестные движения»</a:t>
            </a:r>
            <a:endParaRPr lang="ru-RU" sz="3200" b="1" kern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787017"/>
            <a:ext cx="7010920" cy="287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Руки в стороны. Ладонью правой руки дотронуться до пятки левой ноги, отводя ногу назад.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Руки в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тороны.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Ладонью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левой руки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дотронуться до пятки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правой ноги, отводя ногу назад.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816" y="3658086"/>
            <a:ext cx="2843584" cy="305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635895" y="3658086"/>
            <a:ext cx="2826941" cy="30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6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204" y="733376"/>
            <a:ext cx="6848059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	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Релаксация</a:t>
            </a:r>
            <a:r>
              <a:rPr lang="ru-RU" sz="2100" b="1" dirty="0" smtClean="0">
                <a:solidFill>
                  <a:srgbClr val="555555"/>
                </a:solidFill>
                <a:latin typeface="+mj-lt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ru-RU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глубокое мышечное расслабление, сопровождающееся снятием психического напряжения. </a:t>
            </a:r>
            <a:endParaRPr lang="ru-RU" sz="21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100" b="1" dirty="0" smtClean="0">
                <a:solidFill>
                  <a:srgbClr val="555555"/>
                </a:solidFill>
                <a:latin typeface="+mj-lt"/>
              </a:rPr>
              <a:t>	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Эмоции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чувства</a:t>
            </a:r>
            <a:r>
              <a:rPr lang="ru-RU" sz="2100" dirty="0">
                <a:solidFill>
                  <a:srgbClr val="555555"/>
                </a:solidFill>
                <a:latin typeface="+mj-lt"/>
              </a:rPr>
              <a:t> </a:t>
            </a:r>
            <a:r>
              <a:rPr lang="ru-RU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плохо поддаются волевой регуляции. Взрослым надо помнить об этом, сталкиваясь с нежелательными или неожиданными для них детскими эмоциями. Чувства ребенка в таких острых ситуациях лучше не оценивать, т. к. это повлечет за собой лишь непонимание или негативизм</a:t>
            </a: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ru-RU" sz="2100" dirty="0" smtClean="0">
                <a:solidFill>
                  <a:srgbClr val="555555"/>
                </a:solidFill>
                <a:latin typeface="+mj-lt"/>
              </a:rPr>
              <a:t>	</a:t>
            </a:r>
            <a:r>
              <a:rPr lang="ru-RU" sz="2100" b="1" dirty="0" smtClean="0">
                <a:solidFill>
                  <a:srgbClr val="0000FF"/>
                </a:solidFill>
                <a:latin typeface="+mj-lt"/>
              </a:rPr>
              <a:t>Нельзя </a:t>
            </a:r>
            <a:r>
              <a:rPr lang="ru-RU" sz="2100" b="1" dirty="0">
                <a:solidFill>
                  <a:srgbClr val="0000FF"/>
                </a:solidFill>
                <a:latin typeface="+mj-lt"/>
              </a:rPr>
              <a:t>требовать от ребенка не переживать того, что он переживает, чувствует; можно ограничить лишь форму проявления его негативных эмоций. Кроме того, наша задача состоит не в том, чтобы подавлять или искоренять эмоции, а в том, чтобы научить детей ощущать свои эмоции, управлять своим поведением, слышать свое тело.</a:t>
            </a:r>
          </a:p>
          <a:p>
            <a:r>
              <a:rPr lang="ru-RU" sz="2100" dirty="0" smtClean="0">
                <a:solidFill>
                  <a:srgbClr val="555555"/>
                </a:solidFill>
                <a:latin typeface="+mj-lt"/>
              </a:rPr>
              <a:t>	</a:t>
            </a:r>
            <a:r>
              <a:rPr lang="ru-RU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</a:t>
            </a:r>
            <a:r>
              <a:rPr lang="ru-RU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этой целью в своей работе мы используем специально подобранные</a:t>
            </a:r>
            <a:r>
              <a:rPr lang="ru-RU" sz="2100" dirty="0">
                <a:solidFill>
                  <a:srgbClr val="555555"/>
                </a:solidFill>
                <a:latin typeface="+mj-lt"/>
              </a:rPr>
              <a:t> 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упражнения на расслабление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определенных частей тела и всего организма. </a:t>
            </a:r>
            <a:endParaRPr lang="ru-RU" sz="21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0205" y="73340"/>
            <a:ext cx="6560027" cy="691364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А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Д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Ы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Х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А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Ш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Ы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2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780"/>
            <a:ext cx="9114780" cy="68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4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8" y="-27384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539067" y="5949280"/>
            <a:ext cx="6560027" cy="691364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Спасибо за внимание!</a:t>
            </a:r>
            <a:endParaRPr lang="ru-RU" sz="3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4392488" cy="1143000"/>
          </a:xfrm>
        </p:spPr>
        <p:txBody>
          <a:bodyPr/>
          <a:lstStyle/>
          <a:p>
            <a:r>
              <a:rPr lang="ru-RU" b="1" i="1" dirty="0" smtClean="0"/>
              <a:t>Используемые</a:t>
            </a:r>
            <a:r>
              <a:rPr lang="ru-RU" b="1" dirty="0" smtClean="0"/>
              <a:t> </a:t>
            </a:r>
            <a:r>
              <a:rPr lang="ru-RU" b="1" i="1" dirty="0" smtClean="0"/>
              <a:t>ресурсы</a:t>
            </a:r>
            <a:r>
              <a:rPr lang="ru-RU" dirty="0" smtClean="0"/>
              <a:t>: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79512" y="1449593"/>
            <a:ext cx="6984776" cy="1004065"/>
          </a:xfrm>
        </p:spPr>
        <p:txBody>
          <a:bodyPr>
            <a:normAutofit fontScale="77500" lnSpcReduction="20000"/>
          </a:bodyPr>
          <a:lstStyle/>
          <a:p>
            <a:pPr marL="252000" indent="0">
              <a:buFont typeface="Arial" charset="0"/>
              <a:buNone/>
              <a:defRPr/>
            </a:pPr>
            <a:r>
              <a:rPr lang="ru-RU" b="1" u="sng" dirty="0" smtClean="0">
                <a:hlinkClick r:id="rId3"/>
              </a:rPr>
              <a:t>http://s018.radikal.ru/i519/1304/3e/4bb97ff07cca.png</a:t>
            </a:r>
            <a:endParaRPr lang="ru-RU" b="1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b="1" u="sng" dirty="0" smtClean="0">
                <a:hlinkClick r:id="rId4"/>
              </a:rPr>
              <a:t>http://i022.radikal.ru/1304/0b/005110753ae9.png</a:t>
            </a:r>
            <a:endParaRPr lang="ru-RU" b="1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b="1" u="sng" dirty="0" smtClean="0">
                <a:hlinkClick r:id="rId5"/>
              </a:rPr>
              <a:t>http://img-fotki.yandex.ru/get/4126/981986.29/0_833e9_d1cacb4b_orig</a:t>
            </a:r>
            <a:endParaRPr lang="ru-RU" b="1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1110316"/>
            <a:ext cx="8229600" cy="312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67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984776" cy="821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ВАЖНО И НУЖНО ВЫПОЛНЯТЬ: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9756" y="938088"/>
            <a:ext cx="6805264" cy="4363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соблюдать режим дня;</a:t>
            </a:r>
          </a:p>
          <a:p>
            <a:pPr algn="just"/>
            <a:r>
              <a:rPr lang="ru-RU" sz="2200" b="1" i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регулярно и правильно питаться;</a:t>
            </a:r>
          </a:p>
          <a:p>
            <a:r>
              <a:rPr lang="ru-RU" sz="2200" b="1" i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учитывать нагрузку</a:t>
            </a:r>
            <a:r>
              <a:rPr lang="ru-RU" sz="2200" b="1" i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ходе совместной непосредственно-образовательной и свободной деятельности детей в детском саду и дома – необходимо соответствие нагрузки физическим и умственным способностям детей; </a:t>
            </a:r>
          </a:p>
          <a:p>
            <a:pPr algn="just"/>
            <a:r>
              <a:rPr lang="ru-RU" sz="2200" b="1" i="1" dirty="0" smtClean="0"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чаще находиться на свежем воздухе; 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200" b="1" i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оздавать и поддерживать </a:t>
            </a:r>
            <a:r>
              <a:rPr lang="ru-RU" sz="2200" b="1" i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благоприятную, доброжелательную и спокойную атмосфера в семье;</a:t>
            </a:r>
          </a:p>
          <a:p>
            <a:r>
              <a:rPr lang="ru-RU" sz="2200" b="1" i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давать </a:t>
            </a:r>
            <a:r>
              <a:rPr lang="ru-RU" sz="2200" b="1" i="1" dirty="0" smtClean="0"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заниматься любимым делом – увлечением, спортом. </a:t>
            </a:r>
          </a:p>
          <a:p>
            <a:endParaRPr lang="ru-RU" sz="2400" dirty="0" smtClean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4864940"/>
            <a:ext cx="1911447" cy="1911447"/>
          </a:xfrm>
          <a:prstGeom prst="rect">
            <a:avLst/>
          </a:prstGeom>
        </p:spPr>
      </p:pic>
      <p:pic>
        <p:nvPicPr>
          <p:cNvPr id="5124" name="Picture 4" descr="http://vsh2.ucoz.ru/Kartinki/knigi-12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1101" y="28476"/>
            <a:ext cx="2393431" cy="21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68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5639569" cy="8214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rgbClr val="008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Что такое «ОСАНКА» ?</a:t>
            </a:r>
            <a:endParaRPr lang="ru-RU" b="1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-25040" y="799592"/>
            <a:ext cx="7200800" cy="4213583"/>
          </a:xfrm>
        </p:spPr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8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200" b="1" dirty="0">
                <a:solidFill>
                  <a:srgbClr val="008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привычное положение тела человека</a:t>
            </a:r>
            <a:r>
              <a:rPr lang="ru-RU" sz="2200" b="1" dirty="0" smtClean="0">
                <a:solidFill>
                  <a:srgbClr val="008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</a:t>
            </a:r>
            <a:r>
              <a:rPr lang="ru-RU" sz="22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 </a:t>
            </a:r>
            <a:r>
              <a:rPr lang="ru-RU" sz="2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ПРАВИЛЬНОЙ</a:t>
            </a:r>
            <a:r>
              <a:rPr 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человек:</a:t>
            </a:r>
          </a:p>
          <a:p>
            <a:pPr marL="514350" indent="-342900" algn="just"/>
            <a:r>
              <a:rPr lang="ru-RU" sz="2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держит </a:t>
            </a:r>
            <a:r>
              <a:rPr lang="ru-RU" sz="2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голову прямо и свободно, </a:t>
            </a:r>
            <a:endParaRPr lang="ru-RU" sz="2200" b="1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342900" algn="just"/>
            <a:r>
              <a:rPr lang="ru-RU" sz="22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плечи </a:t>
            </a:r>
            <a:r>
              <a:rPr lang="ru-RU" sz="22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находятся на одном уровне, </a:t>
            </a:r>
            <a:r>
              <a:rPr lang="ru-RU" sz="22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слегка </a:t>
            </a:r>
            <a:r>
              <a:rPr lang="ru-RU" sz="22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опущены назад, </a:t>
            </a:r>
            <a:endParaRPr lang="ru-RU" sz="2200" b="1" dirty="0" smtClean="0">
              <a:solidFill>
                <a:srgbClr val="0000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342900" algn="just"/>
            <a:r>
              <a:rPr lang="ru-RU" sz="2200" b="1" dirty="0" smtClean="0">
                <a:solidFill>
                  <a:srgbClr val="008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туловище </a:t>
            </a:r>
            <a:r>
              <a:rPr lang="ru-RU" sz="2200" b="1" dirty="0">
                <a:solidFill>
                  <a:srgbClr val="008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выпрямлено, </a:t>
            </a:r>
            <a:endParaRPr lang="ru-RU" sz="2200" b="1" dirty="0" smtClean="0">
              <a:solidFill>
                <a:srgbClr val="008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342900" algn="just"/>
            <a:r>
              <a:rPr lang="ru-RU" sz="2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 </a:t>
            </a:r>
            <a:r>
              <a:rPr lang="ru-RU" sz="2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подтянут, </a:t>
            </a:r>
            <a:endParaRPr lang="ru-RU" sz="2200" b="1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342900" algn="just"/>
            <a:r>
              <a:rPr lang="ru-RU" sz="22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грудь </a:t>
            </a:r>
            <a:r>
              <a:rPr lang="ru-RU" sz="22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слегка выступает вперед, </a:t>
            </a:r>
            <a:endParaRPr lang="ru-RU" sz="2200" b="1" dirty="0" smtClean="0">
              <a:solidFill>
                <a:srgbClr val="0000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342900" algn="just"/>
            <a:r>
              <a:rPr lang="ru-RU" sz="2200" b="1" dirty="0" smtClean="0">
                <a:solidFill>
                  <a:srgbClr val="008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колени </a:t>
            </a:r>
            <a:r>
              <a:rPr lang="ru-RU" sz="2200" b="1" dirty="0">
                <a:solidFill>
                  <a:srgbClr val="008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выпрямлены.</a:t>
            </a:r>
            <a:endParaRPr lang="ru-RU" sz="2200" b="1" dirty="0" smtClean="0">
              <a:solidFill>
                <a:srgbClr val="008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b="1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800" b="1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0" y="4616195"/>
            <a:ext cx="2598618" cy="214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img0.liveinternet.ru/images/attach/c/0/47/257/47257496_1249716917_1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944216" cy="17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7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01" y="116632"/>
            <a:ext cx="6516725" cy="10801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 ПРАВИЛЬНОЙ ОСАНКЕ …</a:t>
            </a:r>
            <a:r>
              <a:rPr lang="ru-RU" sz="28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dirty="0" smtClean="0">
              <a:latin typeface="Arial Black" panose="020B0A04020102020204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761784"/>
            <a:ext cx="6768752" cy="2379184"/>
          </a:xfrm>
        </p:spPr>
        <p:txBody>
          <a:bodyPr>
            <a:no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это, 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сбалансированное положение тела, при котором нагрузка на позвоночник распределяется равномерно. 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Основой правильной осанки 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является не только позвоночник, но и мышцы, что примыкают к нему, именно они удерживают его в правильном положении.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b="1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7011" y="3286380"/>
            <a:ext cx="6542125" cy="314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0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6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56949" y="69991"/>
            <a:ext cx="5639569" cy="7163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i="1" dirty="0" smtClean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МИНУТКА ЗДОРОВЬЯ</a:t>
            </a:r>
            <a:endParaRPr lang="ru-RU" b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8" y="715367"/>
            <a:ext cx="6768752" cy="2558402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3587" y="542644"/>
            <a:ext cx="6720640" cy="269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«Коробка с карандашами»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00FF"/>
                </a:solidFill>
                <a:ea typeface="Calibri" panose="020F0502020204030204" pitchFamily="34" charset="0"/>
              </a:rPr>
              <a:t>для профилактики нарушений осанки;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00FF"/>
                </a:solidFill>
                <a:ea typeface="Calibri" panose="020F0502020204030204" pitchFamily="34" charset="0"/>
              </a:rPr>
              <a:t>укрепления костно-мышечной системы детей дошкольного возраста;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00FF"/>
                </a:solidFill>
                <a:ea typeface="Calibri" panose="020F0502020204030204" pitchFamily="34" charset="0"/>
              </a:rPr>
              <a:t>развития координации движений;  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00FF"/>
                </a:solidFill>
                <a:ea typeface="Calibri" panose="020F0502020204030204" pitchFamily="34" charset="0"/>
              </a:rPr>
              <a:t>снятия статического напряжения.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343" y="2110856"/>
            <a:ext cx="333892" cy="392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343" y="1610146"/>
            <a:ext cx="329213" cy="396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343" y="1174094"/>
            <a:ext cx="329213" cy="396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343" y="2601206"/>
            <a:ext cx="329213" cy="396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81030">
            <a:off x="323528" y="3351196"/>
            <a:ext cx="2020009" cy="317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www.cardiffschools.com/cms/lib03/CA01000801/Centricity/Domain/70/penci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78068">
            <a:off x="2294131" y="3903314"/>
            <a:ext cx="1570016" cy="2473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ardiffschools.com/cms/lib03/CA01000801/Centricity/Domain/70/penci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86588">
            <a:off x="3809286" y="4347948"/>
            <a:ext cx="1175471" cy="1873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cardiffschools.com/cms/lib03/CA01000801/Centricity/Domain/70/penci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21589">
            <a:off x="5915316" y="4951748"/>
            <a:ext cx="731238" cy="1151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cardiffschools.com/cms/lib03/CA01000801/Centricity/Domain/70/penci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00173">
            <a:off x="4982670" y="4709914"/>
            <a:ext cx="964762" cy="151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93463" y="77873"/>
            <a:ext cx="4718527" cy="108012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ВЫПОЛНЯЕМ САМИ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968" y="1080120"/>
            <a:ext cx="6768752" cy="5476988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«Стройный карандаш»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– стоя, карандаш в руках, руки опущены перед собой: 1-2 – поднимаемся на носки, руки вверх, 3-4 – </a:t>
            </a: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., опускаем руки вниз.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(6-8 повторений)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«Сильный карандаш»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– стоя, руки вытянуты перед собой, карандаш в руках: 1-2 – руки сгибаем в локтях, карандашом касаемся груди, 3-4 – </a:t>
            </a: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(6-8 повторений)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«Гибкий карандаш»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о.с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карандаш в правой руке: 1 – наклон вперед, кладем карандаш на пол, 2 – </a:t>
            </a: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3 – берем карандаш левой рукой; 4 – </a:t>
            </a:r>
            <a:r>
              <a:rPr lang="ru-RU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(6-8 повторений)</a:t>
            </a:r>
          </a:p>
          <a:p>
            <a:pPr indent="0" algn="just">
              <a:spcAft>
                <a:spcPts val="0"/>
              </a:spcAft>
              <a:buNone/>
            </a:pP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564747"/>
            <a:ext cx="6288592" cy="249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77873"/>
            <a:ext cx="1359900" cy="1359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9478" y="2031905"/>
            <a:ext cx="1359900" cy="1359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4927" y="3869415"/>
            <a:ext cx="1359900" cy="13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4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55456" y="102768"/>
            <a:ext cx="6768752" cy="584651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8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«Ловкий карандаш»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err="1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– стоя, руки прямые перед грудью, карандаш в руках, правая рука держит карандаш внизу, а левая - вверху: 1 –руки в стороны, карандаш в левой руке, 2 – </a:t>
            </a:r>
            <a:r>
              <a:rPr lang="ru-RU" sz="2200" b="1" dirty="0" err="1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., меняем захват карандаша, 3 - руки в стороны, карандаш в правой руке; 4 – </a:t>
            </a:r>
            <a:r>
              <a:rPr lang="ru-RU" sz="2200" b="1" dirty="0" err="1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(6-8 повторений)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8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«Мягкий карандаш»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err="1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– средняя стойка, карандаш в руках: 1-2 приседание, руки перед грудью, 3-4 – </a:t>
            </a:r>
            <a:r>
              <a:rPr lang="ru-RU" sz="2200" b="1" dirty="0" err="1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(6-8 повторений)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8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«Спокойный карандаш»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b="1" dirty="0" err="1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sz="2200" b="1" dirty="0" err="1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о.с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.: 1-2 – поднимаемся на носки, руки через стороны вверх, вдох; 3-4 – медленно наклоняемся вниз, выдох, руки через стороны опускаем вниз.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(3-4 повторения)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564747"/>
            <a:ext cx="6288592" cy="249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pic>
        <p:nvPicPr>
          <p:cNvPr id="4" name="Picture 2" descr="http://www.cavemans-world.de/Smileys/default/1d83ef3ed702f1a250f41b301aaf79b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3737" y="5398807"/>
            <a:ext cx="1792190" cy="13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avemans-world.de/Smileys/default/1d83ef3ed702f1a250f41b301aaf79b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9968" y="3526650"/>
            <a:ext cx="10382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avemans-world.de/Smileys/default/1d83ef3ed702f1a250f41b301aaf79b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26890" y="1638335"/>
            <a:ext cx="1792190" cy="13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. Коробка с карандашами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76760" y="5605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1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1081</Words>
  <Application>Microsoft Office PowerPoint</Application>
  <PresentationFormat>Экран (4:3)</PresentationFormat>
  <Paragraphs>152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Семинар-практикум  для родителей подготовительной к школе группы компенсирующей направленности «ЗДОРОВЬЕ – ВСЕРЬЁЗ!»</vt:lpstr>
      <vt:lpstr>Что такое «ЗДОРОВЬЕ»?</vt:lpstr>
      <vt:lpstr>ВАЖНО И НУЖНО ВЫПОЛНЯТЬ:</vt:lpstr>
      <vt:lpstr>Что такое «ОСАНКА» ?</vt:lpstr>
      <vt:lpstr>О ПРАВИЛЬНОЙ ОСАНКЕ … </vt:lpstr>
      <vt:lpstr>Слайд 6</vt:lpstr>
      <vt:lpstr> МИНУТКА ЗДОРОВЬЯ</vt:lpstr>
      <vt:lpstr>ВЫПОЛНЯЕМ САМИ</vt:lpstr>
      <vt:lpstr>Слайд 9</vt:lpstr>
      <vt:lpstr>РЕЧЬ И ДВИЖЕНИЕ</vt:lpstr>
      <vt:lpstr>Слайд 11</vt:lpstr>
      <vt:lpstr>Слайд 12</vt:lpstr>
      <vt:lpstr>Слайд 13</vt:lpstr>
      <vt:lpstr>Слайд 14</vt:lpstr>
      <vt:lpstr>Слайд 15</vt:lpstr>
      <vt:lpstr>Слайд 16</vt:lpstr>
      <vt:lpstr>ДВИЖЕНИЕ И УМ </vt:lpstr>
      <vt:lpstr>ПРЕИМУЩЕСТВА ДАННОЙ МЕТОДИКИ  1. Положительно влияет на развитие умственных способностей, физическое здоровье. 2. Позволяет активизировать различные отделы коры больших полушарий, что способствует развитию способностей человека, коррекции проблем в различных областях психики. 3. Улучшает у ребенка память, внимание, речь, пространственные представления, мелкую и крупную моторику. 4. Снижает утомляемость. 5. Повышает способность к произвольному контролю. </vt:lpstr>
      <vt:lpstr>ВЫПОЛНИМ САМИ</vt:lpstr>
      <vt:lpstr>Слайд 20</vt:lpstr>
      <vt:lpstr>Слайд 21</vt:lpstr>
      <vt:lpstr>Слайд 22</vt:lpstr>
      <vt:lpstr>Слайд 23</vt:lpstr>
      <vt:lpstr>МИНУТКА ОТДЫХА И ТИШИНЫ</vt:lpstr>
      <vt:lpstr>Слайд 25</vt:lpstr>
      <vt:lpstr>Спасибо за внимание!</vt:lpstr>
      <vt:lpstr>Используемые ресурсы: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 для родителей подготовительной к школе группы компенсирующей направленности «ЗДОРОВЬЕ – ВСЕРЬЕЗ!»</dc:title>
  <dc:creator>Пользователь</dc:creator>
  <cp:lastModifiedBy>Ольга</cp:lastModifiedBy>
  <cp:revision>60</cp:revision>
  <dcterms:created xsi:type="dcterms:W3CDTF">2013-12-02T08:21:00Z</dcterms:created>
  <dcterms:modified xsi:type="dcterms:W3CDTF">2014-04-27T19:06:49Z</dcterms:modified>
</cp:coreProperties>
</file>