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60" r:id="rId4"/>
    <p:sldId id="263" r:id="rId5"/>
    <p:sldId id="264" r:id="rId6"/>
    <p:sldId id="265" r:id="rId7"/>
    <p:sldId id="266" r:id="rId8"/>
    <p:sldId id="267" r:id="rId9"/>
    <p:sldId id="270" r:id="rId10"/>
    <p:sldId id="268" r:id="rId11"/>
    <p:sldId id="269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00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4FFA6F87-3D68-4CA2-8392-C3C8D71EAE7E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7D5EBC5A-2B23-458C-905C-E7C48DCA8A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A6F87-3D68-4CA2-8392-C3C8D71EAE7E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BC5A-2B23-458C-905C-E7C48DCA8A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A6F87-3D68-4CA2-8392-C3C8D71EAE7E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BC5A-2B23-458C-905C-E7C48DCA8A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A6F87-3D68-4CA2-8392-C3C8D71EAE7E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BC5A-2B23-458C-905C-E7C48DCA8A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A6F87-3D68-4CA2-8392-C3C8D71EAE7E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BC5A-2B23-458C-905C-E7C48DCA8A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A6F87-3D68-4CA2-8392-C3C8D71EAE7E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BC5A-2B23-458C-905C-E7C48DCA8A1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A6F87-3D68-4CA2-8392-C3C8D71EAE7E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BC5A-2B23-458C-905C-E7C48DCA8A1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A6F87-3D68-4CA2-8392-C3C8D71EAE7E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BC5A-2B23-458C-905C-E7C48DCA8A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A6F87-3D68-4CA2-8392-C3C8D71EAE7E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BC5A-2B23-458C-905C-E7C48DCA8A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4FFA6F87-3D68-4CA2-8392-C3C8D71EAE7E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7D5EBC5A-2B23-458C-905C-E7C48DCA8A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4FFA6F87-3D68-4CA2-8392-C3C8D71EAE7E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7D5EBC5A-2B23-458C-905C-E7C48DCA8A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FFA6F87-3D68-4CA2-8392-C3C8D71EAE7E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D5EBC5A-2B23-458C-905C-E7C48DCA8A1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thumbs.dreamstime.com/z/%D0%BA%D0%B0%D1%80%D0%B0%D0%BD?-%D0%B0%D1%88-65562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8" t="7105" r="21380"/>
          <a:stretch/>
        </p:blipFill>
        <p:spPr bwMode="auto">
          <a:xfrm>
            <a:off x="6876256" y="3475181"/>
            <a:ext cx="1258758" cy="235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124745"/>
            <a:ext cx="6512768" cy="2952328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prstClr val="black"/>
                </a:solidFill>
                <a:latin typeface="+mj-lt"/>
                <a:ea typeface="+mj-ea"/>
                <a:cs typeface="Times New Roman" panose="02020603050405020304" pitchFamily="18" charset="0"/>
              </a:rPr>
              <a:t>Опытно-экспериментальная </a:t>
            </a:r>
            <a:r>
              <a:rPr lang="ru-RU" sz="4400" dirty="0">
                <a:solidFill>
                  <a:prstClr val="black"/>
                </a:solidFill>
                <a:latin typeface="+mj-lt"/>
                <a:ea typeface="+mj-ea"/>
                <a:cs typeface="Times New Roman" panose="02020603050405020304" pitchFamily="18" charset="0"/>
              </a:rPr>
              <a:t>деятельность в жизни ребенка </a:t>
            </a:r>
            <a:r>
              <a:rPr lang="ru-RU" sz="4400" dirty="0" smtClean="0">
                <a:solidFill>
                  <a:prstClr val="black"/>
                </a:solidFill>
                <a:latin typeface="+mj-lt"/>
                <a:ea typeface="+mj-ea"/>
                <a:cs typeface="Times New Roman" panose="02020603050405020304" pitchFamily="18" charset="0"/>
              </a:rPr>
              <a:t>– дошкольника.</a:t>
            </a:r>
            <a:endParaRPr lang="ru-RU" sz="44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259632" y="4293096"/>
            <a:ext cx="6512768" cy="122413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500" i="1" dirty="0">
                <a:solidFill>
                  <a:schemeClr val="tx1"/>
                </a:solidFill>
                <a:latin typeface="Constantia"/>
                <a:ea typeface="+mj-ea"/>
                <a:cs typeface="+mj-cs"/>
              </a:rPr>
              <a:t>Консультация для воспитателей</a:t>
            </a:r>
            <a:r>
              <a:rPr lang="ru-RU" sz="4400" dirty="0" smtClean="0">
                <a:solidFill>
                  <a:prstClr val="black"/>
                </a:solidFill>
                <a:latin typeface="+mj-lt"/>
                <a:ea typeface="+mj-ea"/>
                <a:cs typeface="Times New Roman" panose="02020603050405020304" pitchFamily="18" charset="0"/>
              </a:rPr>
              <a:t>.</a:t>
            </a:r>
            <a:endParaRPr lang="ru-RU" sz="44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590717" y="6021288"/>
            <a:ext cx="7553283" cy="12241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i="1" u="sng" dirty="0" smtClean="0">
                <a:solidFill>
                  <a:schemeClr val="bg1"/>
                </a:solidFill>
                <a:latin typeface="Constantia"/>
                <a:ea typeface="+mj-ea"/>
                <a:cs typeface="+mj-cs"/>
              </a:rPr>
              <a:t>Подготовила: Павленкова Елена Сергеевна</a:t>
            </a:r>
            <a:endParaRPr lang="ru-RU" sz="2800" u="sng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195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764704"/>
            <a:ext cx="7272808" cy="4958365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i="1" u="sng" dirty="0">
                <a:latin typeface="+mj-lt"/>
              </a:rPr>
              <a:t>Технические материалы</a:t>
            </a:r>
            <a:r>
              <a:rPr lang="ru-RU" dirty="0">
                <a:latin typeface="+mj-lt"/>
              </a:rPr>
              <a:t>: гайки, скрепки, болты, винтики, детали конструктора и т.д. </a:t>
            </a:r>
            <a:endParaRPr lang="ru-RU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i="1" u="sng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i="1" u="sng" dirty="0" smtClean="0">
                <a:latin typeface="+mj-lt"/>
              </a:rPr>
              <a:t>Разные </a:t>
            </a:r>
            <a:r>
              <a:rPr lang="ru-RU" i="1" u="sng" dirty="0">
                <a:latin typeface="+mj-lt"/>
              </a:rPr>
              <a:t>виды бумаги</a:t>
            </a:r>
            <a:r>
              <a:rPr lang="ru-RU" dirty="0">
                <a:latin typeface="+mj-lt"/>
              </a:rPr>
              <a:t>: обычная, картон, наждачная, копировальная и т.д. </a:t>
            </a:r>
            <a:endParaRPr lang="ru-RU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i="1" u="sng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i="1" u="sng" dirty="0" smtClean="0">
                <a:latin typeface="+mj-lt"/>
              </a:rPr>
              <a:t>Красители</a:t>
            </a:r>
            <a:r>
              <a:rPr lang="ru-RU" dirty="0">
                <a:latin typeface="+mj-lt"/>
              </a:rPr>
              <a:t>: гуашь, акварель и т.д. </a:t>
            </a:r>
            <a:endParaRPr lang="ru-RU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i="1" u="sng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i="1" u="sng" dirty="0" smtClean="0">
                <a:latin typeface="+mj-lt"/>
              </a:rPr>
              <a:t>Медицинские </a:t>
            </a:r>
            <a:r>
              <a:rPr lang="ru-RU" i="1" u="sng" dirty="0">
                <a:latin typeface="+mj-lt"/>
              </a:rPr>
              <a:t>материалы</a:t>
            </a:r>
            <a:r>
              <a:rPr lang="ru-RU" dirty="0">
                <a:latin typeface="+mj-lt"/>
              </a:rPr>
              <a:t>: пипетки, колбы, деревянные палочки, шприцы, (без игл), мерные ложки, ёмкости, резиновые груши и т.д. </a:t>
            </a:r>
            <a:endParaRPr lang="ru-RU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i="1" u="sng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i="1" u="sng" dirty="0" smtClean="0">
                <a:latin typeface="+mj-lt"/>
              </a:rPr>
              <a:t>Прочие </a:t>
            </a:r>
            <a:r>
              <a:rPr lang="ru-RU" i="1" u="sng" dirty="0">
                <a:latin typeface="+mj-lt"/>
              </a:rPr>
              <a:t>материалы</a:t>
            </a:r>
            <a:r>
              <a:rPr lang="ru-RU" dirty="0">
                <a:latin typeface="+mj-lt"/>
              </a:rPr>
              <a:t>: зеркала, воздушные шары, мука, соль, сахар, цветные и прозрачные стёкла, пилки, сито, свечи и т.д.</a:t>
            </a:r>
          </a:p>
        </p:txBody>
      </p:sp>
    </p:spTree>
    <p:extLst>
      <p:ext uri="{BB962C8B-B14F-4D97-AF65-F5344CB8AC3E}">
        <p14:creationId xmlns:p14="http://schemas.microsoft.com/office/powerpoint/2010/main" val="2311692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451177"/>
          </a:xfrm>
        </p:spPr>
        <p:txBody>
          <a:bodyPr>
            <a:normAutofit/>
          </a:bodyPr>
          <a:lstStyle/>
          <a:p>
            <a:r>
              <a:rPr lang="ru-RU" sz="2200" b="1" u="sng" dirty="0"/>
              <a:t>Дополнительное оборудование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340768"/>
            <a:ext cx="7416824" cy="468052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0000"/>
                </a:solidFill>
                <a:latin typeface="+mj-lt"/>
              </a:rPr>
              <a:t>Детские халаты, клеенчатые фартуки, контейнеры для хранения мелких и сыпучих предметов. </a:t>
            </a:r>
            <a:endParaRPr lang="ru-RU" dirty="0" smtClean="0">
              <a:solidFill>
                <a:srgbClr val="000000"/>
              </a:solidFill>
              <a:latin typeface="+mj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0000"/>
                </a:solidFill>
                <a:latin typeface="+mj-lt"/>
              </a:rPr>
              <a:t>Карточки </a:t>
            </a:r>
            <a:r>
              <a:rPr lang="ru-RU" dirty="0">
                <a:solidFill>
                  <a:srgbClr val="000000"/>
                </a:solidFill>
                <a:latin typeface="+mj-lt"/>
              </a:rPr>
              <a:t>– схемы проведения экспериментов на плотной бумаге. </a:t>
            </a:r>
            <a:endParaRPr lang="ru-RU" dirty="0" smtClean="0">
              <a:solidFill>
                <a:srgbClr val="000000"/>
              </a:solidFill>
              <a:latin typeface="+mj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0000"/>
                </a:solidFill>
                <a:latin typeface="+mj-lt"/>
              </a:rPr>
              <a:t>Дневник </a:t>
            </a:r>
            <a:r>
              <a:rPr lang="ru-RU" dirty="0">
                <a:solidFill>
                  <a:srgbClr val="000000"/>
                </a:solidFill>
                <a:latin typeface="+mj-lt"/>
              </a:rPr>
              <a:t>экспериментов с зарисовкой хода эксперимента. </a:t>
            </a:r>
            <a:endParaRPr lang="ru-RU" dirty="0" smtClean="0">
              <a:solidFill>
                <a:srgbClr val="000000"/>
              </a:solidFill>
              <a:latin typeface="+mj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0000"/>
                </a:solidFill>
                <a:latin typeface="+mj-lt"/>
              </a:rPr>
              <a:t>На </a:t>
            </a:r>
            <a:r>
              <a:rPr lang="ru-RU" dirty="0">
                <a:solidFill>
                  <a:srgbClr val="000000"/>
                </a:solidFill>
                <a:latin typeface="+mj-lt"/>
              </a:rPr>
              <a:t>видном месте вывешиваются правила работы с материалом. Совместно с детьми разрабатываются условные обозначения, разрешающие и запрещающие знаки</a:t>
            </a:r>
            <a:r>
              <a:rPr lang="ru-RU" dirty="0" smtClean="0">
                <a:solidFill>
                  <a:srgbClr val="000000"/>
                </a:solidFill>
                <a:latin typeface="+mj-lt"/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0000"/>
                </a:solidFill>
                <a:latin typeface="+mj-lt"/>
              </a:rPr>
              <a:t>Материал</a:t>
            </a:r>
            <a:r>
              <a:rPr lang="ru-RU" dirty="0">
                <a:solidFill>
                  <a:srgbClr val="000000"/>
                </a:solidFill>
                <a:latin typeface="+mj-lt"/>
              </a:rPr>
              <a:t>, находящийся в уголке должен соответствовать среднему уровню развития ребёнка. Необходимо также иметь материалы и оборудование для проведения более сложных экспериментов, рассчитанных на детей с высоким уровнем развития.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9753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7" y="620688"/>
            <a:ext cx="7632848" cy="2520280"/>
          </a:xfrm>
        </p:spPr>
        <p:txBody>
          <a:bodyPr>
            <a:normAutofit/>
          </a:bodyPr>
          <a:lstStyle/>
          <a:p>
            <a:r>
              <a:rPr lang="ru-RU" sz="2400" dirty="0"/>
              <a:t>Эксперимент, самостоятельно проводимый ребенком, позволяет ему создать модель явления и обобщить полученные действенным путем результаты, сопоставить их, классифицировать и сделать выводы данных явлений для человека и самого себя.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3140968"/>
            <a:ext cx="6120680" cy="30243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i="1" u="sng" dirty="0">
                <a:latin typeface="+mj-lt"/>
              </a:rPr>
              <a:t>Из всего вышеизложенного можно сделать вывод</a:t>
            </a:r>
            <a:r>
              <a:rPr lang="ru-RU" sz="2800" dirty="0">
                <a:latin typeface="+mj-lt"/>
              </a:rPr>
              <a:t>, </a:t>
            </a:r>
            <a:r>
              <a:rPr lang="ru-RU" sz="2800" b="1" dirty="0">
                <a:latin typeface="+mj-lt"/>
              </a:rPr>
              <a:t>что для детей дошкольного возраста экспериментирование, наравне с игрой является ведущим видом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2591291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80920" cy="576064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Структура детского экспериментирования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556792"/>
            <a:ext cx="7704856" cy="432048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b="1" i="1" u="sng" dirty="0">
                <a:latin typeface="+mj-lt"/>
              </a:rPr>
              <a:t>Цель</a:t>
            </a:r>
            <a:r>
              <a:rPr lang="ru-RU" dirty="0">
                <a:latin typeface="+mj-lt"/>
              </a:rPr>
              <a:t>: развитие умений ребенка взаимодействовать с исследуемыми объектами в "лабораторных" условиях как средствами познания окружающего </a:t>
            </a:r>
            <a:r>
              <a:rPr lang="ru-RU" dirty="0" smtClean="0">
                <a:latin typeface="+mj-lt"/>
              </a:rPr>
              <a:t>мира.</a:t>
            </a:r>
          </a:p>
          <a:p>
            <a:pPr marL="0" indent="0" algn="ctr">
              <a:buNone/>
            </a:pPr>
            <a:endParaRPr lang="ru-RU" dirty="0" smtClean="0">
              <a:latin typeface="+mj-lt"/>
            </a:endParaRPr>
          </a:p>
          <a:p>
            <a:pPr marL="0" indent="0" algn="ctr">
              <a:buNone/>
            </a:pPr>
            <a:r>
              <a:rPr lang="ru-RU" b="1" i="1" u="sng" dirty="0" smtClean="0">
                <a:latin typeface="+mj-lt"/>
              </a:rPr>
              <a:t>Задачи</a:t>
            </a:r>
            <a:r>
              <a:rPr lang="ru-RU" dirty="0">
                <a:latin typeface="+mj-lt"/>
              </a:rPr>
              <a:t>: 1) развитие мыслительных процессов; </a:t>
            </a:r>
            <a:endParaRPr lang="ru-RU" dirty="0" smtClean="0">
              <a:latin typeface="+mj-lt"/>
            </a:endParaRPr>
          </a:p>
          <a:p>
            <a:pPr marL="0" indent="0" algn="ctr">
              <a:buNone/>
            </a:pPr>
            <a:r>
              <a:rPr lang="ru-RU" dirty="0" smtClean="0">
                <a:latin typeface="+mj-lt"/>
              </a:rPr>
              <a:t>2</a:t>
            </a:r>
            <a:r>
              <a:rPr lang="ru-RU" dirty="0">
                <a:latin typeface="+mj-lt"/>
              </a:rPr>
              <a:t>) развитие мыслительных операций; </a:t>
            </a:r>
            <a:endParaRPr lang="ru-RU" dirty="0" smtClean="0">
              <a:latin typeface="+mj-lt"/>
            </a:endParaRPr>
          </a:p>
          <a:p>
            <a:pPr marL="0" indent="0" algn="ctr">
              <a:buNone/>
            </a:pPr>
            <a:r>
              <a:rPr lang="ru-RU" dirty="0" smtClean="0">
                <a:latin typeface="+mj-lt"/>
              </a:rPr>
              <a:t>3</a:t>
            </a:r>
            <a:r>
              <a:rPr lang="ru-RU" dirty="0">
                <a:latin typeface="+mj-lt"/>
              </a:rPr>
              <a:t>) освоение методов познания</a:t>
            </a:r>
            <a:r>
              <a:rPr lang="ru-RU" dirty="0" smtClean="0">
                <a:latin typeface="+mj-lt"/>
              </a:rPr>
              <a:t>;</a:t>
            </a:r>
          </a:p>
          <a:p>
            <a:pPr marL="0" indent="0" algn="ctr">
              <a:buNone/>
            </a:pPr>
            <a:r>
              <a:rPr lang="ru-RU" dirty="0" smtClean="0">
                <a:latin typeface="+mj-lt"/>
              </a:rPr>
              <a:t> </a:t>
            </a:r>
            <a:r>
              <a:rPr lang="ru-RU" dirty="0">
                <a:latin typeface="+mj-lt"/>
              </a:rPr>
              <a:t>4) развитие причинно-следственных связей и </a:t>
            </a:r>
            <a:r>
              <a:rPr lang="ru-RU" dirty="0" smtClean="0">
                <a:latin typeface="+mj-lt"/>
              </a:rPr>
              <a:t>отношений.</a:t>
            </a:r>
          </a:p>
          <a:p>
            <a:pPr marL="0" indent="0" algn="ctr">
              <a:buNone/>
            </a:pPr>
            <a:endParaRPr lang="ru-RU" dirty="0" smtClean="0">
              <a:latin typeface="+mj-lt"/>
            </a:endParaRPr>
          </a:p>
          <a:p>
            <a:pPr marL="0" indent="0" algn="ctr">
              <a:buNone/>
            </a:pPr>
            <a:r>
              <a:rPr lang="ru-RU" b="1" i="1" u="sng" dirty="0" smtClean="0">
                <a:latin typeface="+mj-lt"/>
              </a:rPr>
              <a:t>Содержание</a:t>
            </a:r>
            <a:r>
              <a:rPr lang="ru-RU" dirty="0">
                <a:latin typeface="+mj-lt"/>
              </a:rPr>
              <a:t>: информация об объектах и явлениях, предметах</a:t>
            </a:r>
          </a:p>
        </p:txBody>
      </p:sp>
    </p:spTree>
    <p:extLst>
      <p:ext uri="{BB962C8B-B14F-4D97-AF65-F5344CB8AC3E}">
        <p14:creationId xmlns:p14="http://schemas.microsoft.com/office/powerpoint/2010/main" val="159173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80728"/>
            <a:ext cx="7848871" cy="2448272"/>
          </a:xfrm>
        </p:spPr>
        <p:txBody>
          <a:bodyPr>
            <a:noAutofit/>
          </a:bodyPr>
          <a:lstStyle/>
          <a:p>
            <a:r>
              <a:rPr lang="ru-RU" sz="2400" b="1" i="1" u="sng" dirty="0"/>
              <a:t>Мотив</a:t>
            </a:r>
            <a:r>
              <a:rPr lang="ru-RU" sz="2400" dirty="0"/>
              <a:t>: познавательные потребности, познавательный интерес, в основе которых лежит ориентировочный рефлекс "Что это?", "Что такое?"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 </a:t>
            </a:r>
            <a:r>
              <a:rPr lang="ru-RU" sz="2400" dirty="0"/>
              <a:t>старшем дошкольном возрасте познавательный интерес имеет направленность: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"</a:t>
            </a:r>
            <a:r>
              <a:rPr lang="ru-RU" sz="2400" dirty="0"/>
              <a:t>Узнать - научиться - познать"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3573016"/>
            <a:ext cx="7128792" cy="1800201"/>
          </a:xfrm>
        </p:spPr>
        <p:txBody>
          <a:bodyPr/>
          <a:lstStyle/>
          <a:p>
            <a:pPr marL="0" indent="0">
              <a:buNone/>
            </a:pPr>
            <a:r>
              <a:rPr lang="ru-RU" b="1" i="1" u="sng" dirty="0">
                <a:latin typeface="+mj-lt"/>
              </a:rPr>
              <a:t>Средства</a:t>
            </a:r>
            <a:r>
              <a:rPr lang="ru-RU" dirty="0">
                <a:latin typeface="+mj-lt"/>
              </a:rPr>
              <a:t>: язык, речь, поисковые действия </a:t>
            </a:r>
            <a:endParaRPr lang="ru-RU" dirty="0" smtClean="0">
              <a:latin typeface="+mj-lt"/>
            </a:endParaRPr>
          </a:p>
          <a:p>
            <a:pPr marL="0" indent="0">
              <a:buNone/>
            </a:pPr>
            <a:r>
              <a:rPr lang="ru-RU" b="1" i="1" u="sng" dirty="0" smtClean="0">
                <a:latin typeface="+mj-lt"/>
              </a:rPr>
              <a:t>Формы</a:t>
            </a:r>
            <a:r>
              <a:rPr lang="ru-RU" dirty="0">
                <a:latin typeface="+mj-lt"/>
              </a:rPr>
              <a:t>: элементарно-поисковая деятельность, опыты, эксперименты</a:t>
            </a:r>
          </a:p>
        </p:txBody>
      </p:sp>
      <p:pic>
        <p:nvPicPr>
          <p:cNvPr id="19458" name="Picture 2" descr="http://img-fotki.yandex.ru/get/6715/120613883.113/0_7f25f_4cddae86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526229"/>
            <a:ext cx="2818284" cy="164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799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980728"/>
            <a:ext cx="5853241" cy="4771658"/>
          </a:xfrm>
        </p:spPr>
        <p:txBody>
          <a:bodyPr>
            <a:normAutofit/>
          </a:bodyPr>
          <a:lstStyle/>
          <a:p>
            <a:r>
              <a:rPr lang="ru-RU" sz="2400" b="1" i="1" u="sng" dirty="0"/>
              <a:t>Условия</a:t>
            </a:r>
            <a:r>
              <a:rPr lang="ru-RU" sz="2400" dirty="0"/>
              <a:t>: постепенное усложнение, организация условий для самостоятельной и учебной деятельности, использование проблемных, ситуаций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i="1" u="sng" dirty="0" smtClean="0"/>
              <a:t>Результат</a:t>
            </a:r>
            <a:r>
              <a:rPr lang="ru-RU" sz="2400" b="1" i="1" u="sng" dirty="0"/>
              <a:t>:</a:t>
            </a:r>
            <a:r>
              <a:rPr lang="ru-RU" sz="2400" dirty="0"/>
              <a:t> опыт самостоятельной деятельности, исследовательской работы, новые знания и умения, составляющие целый спектр психических новообразований.</a:t>
            </a:r>
          </a:p>
        </p:txBody>
      </p:sp>
    </p:spTree>
    <p:extLst>
      <p:ext uri="{BB962C8B-B14F-4D97-AF65-F5344CB8AC3E}">
        <p14:creationId xmlns:p14="http://schemas.microsoft.com/office/powerpoint/2010/main" val="1147504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5" r="16151"/>
          <a:stretch/>
        </p:blipFill>
        <p:spPr bwMode="auto">
          <a:xfrm>
            <a:off x="6012160" y="2780928"/>
            <a:ext cx="2326703" cy="3455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9" y="817582"/>
            <a:ext cx="7016660" cy="1315274"/>
          </a:xfrm>
        </p:spPr>
        <p:txBody>
          <a:bodyPr>
            <a:normAutofit fontScale="90000"/>
          </a:bodyPr>
          <a:lstStyle/>
          <a:p>
            <a:r>
              <a:rPr lang="ru-RU" sz="2400" b="1" u="sng" dirty="0" smtClean="0">
                <a:solidFill>
                  <a:srgbClr val="000000"/>
                </a:solidFill>
                <a:latin typeface="lucida grande"/>
              </a:rPr>
              <a:t>Задание </a:t>
            </a:r>
            <a:r>
              <a:rPr lang="ru-RU" sz="2400" b="1" u="sng" dirty="0">
                <a:solidFill>
                  <a:srgbClr val="000000"/>
                </a:solidFill>
                <a:latin typeface="lucida grande"/>
              </a:rPr>
              <a:t>для педагогов</a:t>
            </a:r>
            <a:r>
              <a:rPr lang="ru-RU" sz="2400" dirty="0">
                <a:solidFill>
                  <a:srgbClr val="000000"/>
                </a:solidFill>
                <a:latin typeface="lucida grande"/>
              </a:rPr>
              <a:t>: </a:t>
            </a:r>
            <a:r>
              <a:rPr lang="ru-RU" sz="2400" i="1" dirty="0">
                <a:solidFill>
                  <a:srgbClr val="000000"/>
                </a:solidFill>
                <a:latin typeface="lucida grande"/>
              </a:rPr>
              <a:t>необходимо выстроить последовательность детского экспериментирования </a:t>
            </a:r>
            <a:r>
              <a:rPr lang="ru-RU" sz="2400" i="1" dirty="0" smtClean="0">
                <a:solidFill>
                  <a:srgbClr val="000000"/>
                </a:solidFill>
                <a:latin typeface="lucida grande"/>
              </a:rPr>
              <a:t/>
            </a:r>
            <a:br>
              <a:rPr lang="ru-RU" sz="2400" i="1" dirty="0" smtClean="0">
                <a:solidFill>
                  <a:srgbClr val="000000"/>
                </a:solidFill>
                <a:latin typeface="lucida grande"/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2276872"/>
            <a:ext cx="5967765" cy="344619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000000"/>
                </a:solidFill>
                <a:latin typeface="lucida grande"/>
                <a:ea typeface="+mj-ea"/>
                <a:cs typeface="+mj-cs"/>
              </a:rPr>
              <a:t>выдвижение гипотезы</a:t>
            </a:r>
            <a:r>
              <a:rPr lang="ru-RU" sz="2800" dirty="0" smtClean="0">
                <a:solidFill>
                  <a:srgbClr val="000000"/>
                </a:solidFill>
                <a:latin typeface="lucida grande"/>
                <a:ea typeface="+mj-ea"/>
                <a:cs typeface="+mj-cs"/>
              </a:rPr>
              <a:t>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0000"/>
                </a:solidFill>
                <a:latin typeface="lucida grande"/>
                <a:ea typeface="+mj-ea"/>
                <a:cs typeface="+mj-cs"/>
              </a:rPr>
              <a:t>проверка </a:t>
            </a:r>
            <a:r>
              <a:rPr lang="ru-RU" sz="2800" dirty="0">
                <a:solidFill>
                  <a:srgbClr val="000000"/>
                </a:solidFill>
                <a:latin typeface="lucida grande"/>
                <a:ea typeface="+mj-ea"/>
                <a:cs typeface="+mj-cs"/>
              </a:rPr>
              <a:t>предположения</a:t>
            </a:r>
            <a:r>
              <a:rPr lang="ru-RU" sz="2800" dirty="0" smtClean="0">
                <a:solidFill>
                  <a:srgbClr val="000000"/>
                </a:solidFill>
                <a:latin typeface="lucida grande"/>
                <a:ea typeface="+mj-ea"/>
                <a:cs typeface="+mj-cs"/>
              </a:rPr>
              <a:t>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0000"/>
                </a:solidFill>
                <a:latin typeface="lucida grande"/>
                <a:ea typeface="+mj-ea"/>
                <a:cs typeface="+mj-cs"/>
              </a:rPr>
              <a:t>целеполагание,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0000"/>
                </a:solidFill>
                <a:latin typeface="lucida grande"/>
                <a:ea typeface="+mj-ea"/>
                <a:cs typeface="+mj-cs"/>
              </a:rPr>
              <a:t>проблемная </a:t>
            </a:r>
            <a:r>
              <a:rPr lang="ru-RU" sz="2800" dirty="0">
                <a:solidFill>
                  <a:srgbClr val="000000"/>
                </a:solidFill>
                <a:latin typeface="lucida grande"/>
                <a:ea typeface="+mj-ea"/>
                <a:cs typeface="+mj-cs"/>
              </a:rPr>
              <a:t>ситуация</a:t>
            </a:r>
            <a:r>
              <a:rPr lang="ru-RU" sz="2800" dirty="0" smtClean="0">
                <a:solidFill>
                  <a:srgbClr val="000000"/>
                </a:solidFill>
                <a:latin typeface="lucida grande"/>
                <a:ea typeface="+mj-ea"/>
                <a:cs typeface="+mj-cs"/>
              </a:rPr>
              <a:t>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0000"/>
                </a:solidFill>
                <a:latin typeface="lucida grande"/>
                <a:ea typeface="+mj-ea"/>
                <a:cs typeface="+mj-cs"/>
              </a:rPr>
              <a:t>формулировка </a:t>
            </a:r>
            <a:r>
              <a:rPr lang="ru-RU" sz="2800" dirty="0">
                <a:solidFill>
                  <a:srgbClr val="000000"/>
                </a:solidFill>
                <a:latin typeface="lucida grande"/>
                <a:ea typeface="+mj-ea"/>
                <a:cs typeface="+mj-cs"/>
              </a:rPr>
              <a:t>вывода</a:t>
            </a:r>
            <a:r>
              <a:rPr lang="ru-RU" sz="2800" dirty="0" smtClean="0">
                <a:solidFill>
                  <a:srgbClr val="000000"/>
                </a:solidFill>
                <a:latin typeface="lucida grande"/>
                <a:ea typeface="+mj-ea"/>
                <a:cs typeface="+mj-cs"/>
              </a:rPr>
              <a:t>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0000"/>
                </a:solidFill>
                <a:latin typeface="lucida grande"/>
                <a:ea typeface="+mj-ea"/>
                <a:cs typeface="+mj-cs"/>
              </a:rPr>
              <a:t>новая </a:t>
            </a:r>
            <a:r>
              <a:rPr lang="ru-RU" sz="2800" dirty="0">
                <a:solidFill>
                  <a:srgbClr val="000000"/>
                </a:solidFill>
                <a:latin typeface="lucida grande"/>
                <a:ea typeface="+mj-ea"/>
                <a:cs typeface="+mj-cs"/>
              </a:rPr>
              <a:t>гипотеза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92550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817582"/>
            <a:ext cx="7016661" cy="534772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2" t="18057" r="31529" b="26547"/>
          <a:stretch/>
        </p:blipFill>
        <p:spPr bwMode="auto">
          <a:xfrm>
            <a:off x="971600" y="764704"/>
            <a:ext cx="7252854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60403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9" y="817582"/>
            <a:ext cx="7016660" cy="527571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24" y="836712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4" t="23416" r="37905" b="29537"/>
          <a:stretch/>
        </p:blipFill>
        <p:spPr bwMode="auto">
          <a:xfrm>
            <a:off x="827584" y="854263"/>
            <a:ext cx="7384069" cy="5310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55748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7" y="817582"/>
            <a:ext cx="7304692" cy="534772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4" t="27511" r="31450" b="19669"/>
          <a:stretch/>
        </p:blipFill>
        <p:spPr bwMode="auto">
          <a:xfrm>
            <a:off x="899592" y="738998"/>
            <a:ext cx="7307283" cy="5500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3215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015.radikal.ru/i330/1011/5a/ff706eb0a4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4547"/>
            <a:ext cx="1704975" cy="236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268760"/>
            <a:ext cx="7128792" cy="1224136"/>
          </a:xfrm>
        </p:spPr>
        <p:txBody>
          <a:bodyPr>
            <a:noAutofit/>
          </a:bodyPr>
          <a:lstStyle/>
          <a:p>
            <a:r>
              <a:rPr lang="ru-RU" sz="2400" b="1" u="sng" dirty="0">
                <a:solidFill>
                  <a:schemeClr val="accent2"/>
                </a:solidFill>
              </a:rPr>
              <a:t>Цель</a:t>
            </a:r>
            <a:r>
              <a:rPr lang="ru-RU" sz="2000" b="1" dirty="0">
                <a:solidFill>
                  <a:schemeClr val="accent2"/>
                </a:solidFill>
              </a:rPr>
              <a:t>: </a:t>
            </a:r>
            <a:r>
              <a:rPr lang="ru-RU" sz="2000" dirty="0"/>
              <a:t>расширение знаний педагогов о развитии познавательного интереса и познавательной активности детей дошкольного возраста средствами экспериментальной деятельности.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81418" y="4653136"/>
            <a:ext cx="7056784" cy="1091952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ClrTx/>
              <a:buSzTx/>
            </a:pPr>
            <a:r>
              <a:rPr lang="ru-RU" b="1" u="sng" dirty="0">
                <a:solidFill>
                  <a:schemeClr val="accent2"/>
                </a:solidFill>
                <a:latin typeface="+mj-lt"/>
              </a:rPr>
              <a:t>Планируемый результат</a:t>
            </a:r>
            <a:r>
              <a:rPr lang="ru-RU" sz="2000" b="1" dirty="0">
                <a:solidFill>
                  <a:schemeClr val="accent2"/>
                </a:solidFill>
                <a:latin typeface="+mj-lt"/>
              </a:rPr>
              <a:t>: </a:t>
            </a:r>
            <a:r>
              <a:rPr lang="ru-RU" sz="2000" dirty="0">
                <a:solidFill>
                  <a:prstClr val="black"/>
                </a:solidFill>
                <a:latin typeface="+mj-lt"/>
              </a:rPr>
              <a:t>Знание и применение на практике организации экспериментальной деятельности с детьми дошкольного возраста.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619672" y="4221088"/>
            <a:ext cx="5712179" cy="1524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619672" y="2492896"/>
            <a:ext cx="5712179" cy="1524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619671" y="2492896"/>
            <a:ext cx="5712179" cy="1524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619672" y="2492896"/>
            <a:ext cx="5712179" cy="1524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013014" y="2636912"/>
            <a:ext cx="7200799" cy="19442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b="1" u="sng" dirty="0">
                <a:solidFill>
                  <a:schemeClr val="accent2"/>
                </a:solidFill>
              </a:rPr>
              <a:t>Задачи</a:t>
            </a:r>
            <a:r>
              <a:rPr lang="ru-RU" sz="2000" b="1" dirty="0">
                <a:solidFill>
                  <a:schemeClr val="accent2"/>
                </a:solidFill>
              </a:rPr>
              <a:t>:</a:t>
            </a:r>
            <a:r>
              <a:rPr lang="ru-RU" sz="2000" dirty="0"/>
              <a:t> Расширять знания педагогов о значении экспериментирования в развитии детей дошкольного возраста Формировать представления о правильной организации экспериментирования с ребенком-дошкольником. Уточнить знания педагогов о наполняемости уголков экспериментальной деятельности</a:t>
            </a:r>
            <a:r>
              <a:rPr lang="ru-RU" sz="1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94498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488832" cy="54726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8" t="27448" r="31506" b="20170"/>
          <a:stretch/>
        </p:blipFill>
        <p:spPr bwMode="auto">
          <a:xfrm>
            <a:off x="827584" y="764704"/>
            <a:ext cx="7488832" cy="5568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79852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3" t="27055" r="31606" b="20177"/>
          <a:stretch/>
        </p:blipFill>
        <p:spPr bwMode="auto">
          <a:xfrm>
            <a:off x="899194" y="692696"/>
            <a:ext cx="7345213" cy="5481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03818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6965245" cy="5040560"/>
          </a:xfrm>
        </p:spPr>
        <p:txBody>
          <a:bodyPr>
            <a:normAutofit/>
          </a:bodyPr>
          <a:lstStyle/>
          <a:p>
            <a:r>
              <a:rPr lang="ru-RU" dirty="0" smtClean="0"/>
              <a:t>Успехов в работе!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Спасибо за внимание!!!</a:t>
            </a: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0" t="34875" r="45700" b="41313"/>
          <a:stretch/>
        </p:blipFill>
        <p:spPr bwMode="auto">
          <a:xfrm>
            <a:off x="2095659" y="1844824"/>
            <a:ext cx="4524597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4211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66"/>
          <a:stretch/>
        </p:blipFill>
        <p:spPr bwMode="auto">
          <a:xfrm>
            <a:off x="5589231" y="2708920"/>
            <a:ext cx="2508768" cy="3087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5" r="16151"/>
          <a:stretch/>
        </p:blipFill>
        <p:spPr bwMode="auto">
          <a:xfrm>
            <a:off x="1061156" y="2613412"/>
            <a:ext cx="1670755" cy="2481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19672" y="1124744"/>
            <a:ext cx="61926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0" i="0" dirty="0" smtClean="0">
                <a:solidFill>
                  <a:srgbClr val="000000"/>
                </a:solidFill>
                <a:effectLst/>
                <a:latin typeface="lucida grande"/>
              </a:rPr>
              <a:t>Какую роль играет экспериментирование в развитии ребенка- дошкольника? 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472514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Ответы</a:t>
            </a:r>
            <a:r>
              <a:rPr lang="ru-RU" b="0" i="1" dirty="0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воспитателей.</a:t>
            </a:r>
            <a:endParaRPr lang="ru-RU" i="1" dirty="0">
              <a:latin typeface="Bookman Old Style" panose="020506040505050202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954" y="1268760"/>
            <a:ext cx="852044" cy="8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640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015.radikal.ru/i330/1011/5a/ff706eb0a4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204" y="1052736"/>
            <a:ext cx="1704975" cy="236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268760"/>
            <a:ext cx="7128792" cy="576064"/>
          </a:xfrm>
        </p:spPr>
        <p:txBody>
          <a:bodyPr>
            <a:noAutofit/>
          </a:bodyPr>
          <a:lstStyle/>
          <a:p>
            <a:pPr algn="l"/>
            <a:r>
              <a:rPr lang="ru-RU" sz="2400" b="1" u="sng" dirty="0"/>
              <a:t>Подведем итог вышесказанному</a:t>
            </a:r>
            <a:r>
              <a:rPr lang="ru-RU" sz="2400" dirty="0"/>
              <a:t>:</a:t>
            </a:r>
            <a:endParaRPr lang="ru-RU" sz="2000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619672" y="4221088"/>
            <a:ext cx="5712179" cy="1524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619672" y="2492896"/>
            <a:ext cx="5712179" cy="1524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619671" y="2492896"/>
            <a:ext cx="5712179" cy="1524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619672" y="2492896"/>
            <a:ext cx="5712179" cy="1524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088102" y="2780928"/>
            <a:ext cx="6148193" cy="25202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3200" dirty="0">
                <a:solidFill>
                  <a:prstClr val="black"/>
                </a:solidFill>
                <a:cs typeface="Times New Roman" panose="02020603050405020304" pitchFamily="18" charset="0"/>
              </a:rPr>
              <a:t>Опытно-экспериментальная </a:t>
            </a:r>
            <a:r>
              <a:rPr lang="ru-RU" sz="32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деятельность </a:t>
            </a:r>
            <a:r>
              <a:rPr lang="ru-RU" sz="3200" dirty="0" smtClean="0"/>
              <a:t>способствует</a:t>
            </a:r>
          </a:p>
          <a:p>
            <a:pPr algn="l"/>
            <a:r>
              <a:rPr lang="ru-RU" sz="3200" dirty="0" smtClean="0"/>
              <a:t>формированию </a:t>
            </a:r>
            <a:r>
              <a:rPr lang="ru-RU" sz="3200" dirty="0"/>
              <a:t>у </a:t>
            </a:r>
            <a:r>
              <a:rPr lang="ru-RU" sz="3200" dirty="0" smtClean="0"/>
              <a:t>детей</a:t>
            </a:r>
            <a:r>
              <a:rPr lang="ru-RU" sz="3200" dirty="0"/>
              <a:t> познавательного интереса, развивает наблюдательность, мыслительную деятельность.</a:t>
            </a:r>
          </a:p>
        </p:txBody>
      </p:sp>
    </p:spTree>
    <p:extLst>
      <p:ext uri="{BB962C8B-B14F-4D97-AF65-F5344CB8AC3E}">
        <p14:creationId xmlns:p14="http://schemas.microsoft.com/office/powerpoint/2010/main" val="2039420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030" y="1484784"/>
            <a:ext cx="1115746" cy="1506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5705" y="2237912"/>
            <a:ext cx="6912768" cy="3163411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1800" b="1" u="sng" dirty="0" smtClean="0">
                <a:solidFill>
                  <a:srgbClr val="000000"/>
                </a:solidFill>
                <a:latin typeface="+mj-lt"/>
              </a:rPr>
              <a:t>Первый</a:t>
            </a:r>
            <a:r>
              <a:rPr lang="ru-RU" sz="1800" dirty="0" smtClean="0">
                <a:solidFill>
                  <a:srgbClr val="000000"/>
                </a:solidFill>
                <a:latin typeface="+mj-lt"/>
              </a:rPr>
              <a:t> характеризуется тем, что активность в процессе деятельности полностью исходит от самого ребёнка. Он выступает как её полноценный субъект, самостоятельно строящий свою деятельность: ставит цели, ищет пути и способы их достижения. В этом случае ребёнок в деятельности экспериментирования удовлетворяет свои потребности, свои интересы.</a:t>
            </a:r>
          </a:p>
          <a:p>
            <a:pPr algn="l"/>
            <a:r>
              <a:rPr lang="ru-RU" sz="1800" b="1" u="sng" dirty="0">
                <a:solidFill>
                  <a:srgbClr val="000000"/>
                </a:solidFill>
                <a:latin typeface="+mj-lt"/>
              </a:rPr>
              <a:t>Второй </a:t>
            </a:r>
            <a:r>
              <a:rPr lang="ru-RU" sz="1800" dirty="0">
                <a:solidFill>
                  <a:srgbClr val="000000"/>
                </a:solidFill>
                <a:latin typeface="+mj-lt"/>
              </a:rPr>
              <a:t>вид исследовательской деятельности организуется взрослым, который выделяет существенные элементы ситуации, обучает ребёнка определённому алгоритму действий. Таким образом, ребёнок получает те результаты, которые были заранее определены взрослым.</a:t>
            </a:r>
            <a:endParaRPr lang="ru-RU" sz="1800" dirty="0">
              <a:latin typeface="+mj-lt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539552" y="1087606"/>
            <a:ext cx="7560840" cy="33495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dirty="0"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1050126"/>
            <a:ext cx="69127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latin typeface="+mj-lt"/>
              </a:rPr>
              <a:t>Н.Н. </a:t>
            </a:r>
            <a:r>
              <a:rPr lang="ru-RU" sz="2000" i="1" dirty="0" err="1">
                <a:latin typeface="+mj-lt"/>
              </a:rPr>
              <a:t>Поддъяков</a:t>
            </a:r>
            <a:r>
              <a:rPr lang="ru-RU" sz="2000" i="1" dirty="0">
                <a:latin typeface="+mj-lt"/>
              </a:rPr>
              <a:t> выделяет </a:t>
            </a:r>
            <a:r>
              <a:rPr lang="ru-RU" sz="2000" b="1" i="1" u="sng" dirty="0">
                <a:latin typeface="+mj-lt"/>
              </a:rPr>
              <a:t>два основных </a:t>
            </a:r>
            <a:r>
              <a:rPr lang="ru-RU" sz="2000" i="1" dirty="0">
                <a:latin typeface="+mj-lt"/>
              </a:rPr>
              <a:t>вида исследовательской (поисковой) деятельности у дошкольников.</a:t>
            </a:r>
          </a:p>
        </p:txBody>
      </p:sp>
    </p:spTree>
    <p:extLst>
      <p:ext uri="{BB962C8B-B14F-4D97-AF65-F5344CB8AC3E}">
        <p14:creationId xmlns:p14="http://schemas.microsoft.com/office/powerpoint/2010/main" val="1507843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052736"/>
            <a:ext cx="4536504" cy="1368152"/>
          </a:xfrm>
        </p:spPr>
        <p:txBody>
          <a:bodyPr>
            <a:normAutofit/>
          </a:bodyPr>
          <a:lstStyle/>
          <a:p>
            <a:r>
              <a:rPr lang="ru-RU" sz="2000" i="1" dirty="0"/>
              <a:t>Для развития ребёнка решающее значение имеет не изобилие знаний, а методы и виды деятельности в которых знания приобретаются</a:t>
            </a:r>
            <a:r>
              <a:rPr lang="ru-RU" sz="2000" dirty="0"/>
              <a:t>. 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73134" y="2924944"/>
            <a:ext cx="6855250" cy="2736304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ru-RU" dirty="0">
                <a:solidFill>
                  <a:srgbClr val="000000"/>
                </a:solidFill>
                <a:latin typeface="+mj-lt"/>
              </a:rPr>
              <a:t>Причины встречающейся интеллектуальной пассивности детей часто лежат в ограниченности интеллектуальных впечатлений, интересов ребёнка. Вместе с тем, будучи не в состоянии справиться с самым простым заданием, дети быстро выполняют его, если оно переводится в практическую деятельность или в игру, ребёнок познаёт объект в ходе практической деятельности с ним. Осуществляемые ребёнком практические действия выполняют познавательную, исследовательскую функцию, создавая условия, в которых раскрывается содержание данного объекта.</a:t>
            </a:r>
            <a:endParaRPr lang="ru-RU" dirty="0">
              <a:latin typeface="+mj-lt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085900"/>
            <a:ext cx="2409402" cy="1487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6838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9" t="2784" r="7139" b="3037"/>
          <a:stretch/>
        </p:blipFill>
        <p:spPr bwMode="auto">
          <a:xfrm>
            <a:off x="7102813" y="620688"/>
            <a:ext cx="1296144" cy="196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6965245" cy="523186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u="sng" dirty="0"/>
              <a:t>Китайская пословица гласит</a:t>
            </a:r>
            <a:r>
              <a:rPr lang="ru-RU" sz="3600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3356992"/>
            <a:ext cx="7560839" cy="28083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i="1" dirty="0">
                <a:solidFill>
                  <a:srgbClr val="000000"/>
                </a:solidFill>
                <a:latin typeface="+mj-lt"/>
              </a:rPr>
              <a:t>Усваивается всё прочно и надолго, когда ребёнок слышит, видит, и всё делает сам. Вот на этом и основано внедрение детского экспериментирования должно войти в практику работы в дошкольном учреждении.</a:t>
            </a:r>
            <a:endParaRPr lang="ru-RU" sz="2800" i="1" dirty="0">
              <a:latin typeface="+mj-lt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1412776"/>
            <a:ext cx="8136904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dirty="0">
                <a:latin typeface="Bookman Old Style" panose="02050604050505020204" pitchFamily="18" charset="0"/>
              </a:rPr>
              <a:t>«Расскажи – и я забуду, </a:t>
            </a:r>
            <a:endParaRPr lang="ru-RU" sz="3600" dirty="0" smtClean="0">
              <a:latin typeface="Bookman Old Style" panose="02050604050505020204" pitchFamily="18" charset="0"/>
            </a:endParaRPr>
          </a:p>
          <a:p>
            <a:r>
              <a:rPr lang="ru-RU" sz="3600" dirty="0" smtClean="0">
                <a:latin typeface="Bookman Old Style" panose="02050604050505020204" pitchFamily="18" charset="0"/>
              </a:rPr>
              <a:t>покажи </a:t>
            </a:r>
            <a:r>
              <a:rPr lang="ru-RU" sz="3600" dirty="0">
                <a:latin typeface="Bookman Old Style" panose="02050604050505020204" pitchFamily="18" charset="0"/>
              </a:rPr>
              <a:t>– и я запомню</a:t>
            </a:r>
            <a:r>
              <a:rPr lang="ru-RU" sz="3600" dirty="0" smtClean="0">
                <a:latin typeface="Bookman Old Style" panose="02050604050505020204" pitchFamily="18" charset="0"/>
              </a:rPr>
              <a:t>,</a:t>
            </a:r>
          </a:p>
          <a:p>
            <a:r>
              <a:rPr lang="ru-RU" sz="3600" dirty="0" smtClean="0">
                <a:latin typeface="Bookman Old Style" panose="02050604050505020204" pitchFamily="18" charset="0"/>
              </a:rPr>
              <a:t> </a:t>
            </a:r>
            <a:r>
              <a:rPr lang="ru-RU" sz="3600" dirty="0">
                <a:latin typeface="Bookman Old Style" panose="02050604050505020204" pitchFamily="18" charset="0"/>
              </a:rPr>
              <a:t>дай попробовать – и я пойму».</a:t>
            </a:r>
          </a:p>
        </p:txBody>
      </p:sp>
    </p:spTree>
    <p:extLst>
      <p:ext uri="{BB962C8B-B14F-4D97-AF65-F5344CB8AC3E}">
        <p14:creationId xmlns:p14="http://schemas.microsoft.com/office/powerpoint/2010/main" val="968452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20689"/>
            <a:ext cx="7344816" cy="79208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800" dirty="0"/>
              <a:t>Требования к оформлению и содержанию центра экспериментальной деятельности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556792"/>
            <a:ext cx="7704856" cy="46085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latin typeface="+mj-lt"/>
              </a:rPr>
              <a:t>Материалы, находящиеся в уголке распределяются по разделам: «Песок и вода», «Звук», «Магниты», «Бумага», «Стекло», «Резина» и </a:t>
            </a:r>
            <a:r>
              <a:rPr lang="ru-RU" dirty="0" err="1">
                <a:latin typeface="+mj-lt"/>
              </a:rPr>
              <a:t>т.д</a:t>
            </a:r>
            <a:r>
              <a:rPr lang="ru-RU" dirty="0">
                <a:latin typeface="+mj-lt"/>
              </a:rPr>
              <a:t>, расположены в доступном для экспериментирования месте и в достаточном количестве. </a:t>
            </a:r>
            <a:endParaRPr lang="ru-RU" dirty="0" smtClean="0">
              <a:latin typeface="+mj-lt"/>
            </a:endParaRPr>
          </a:p>
          <a:p>
            <a:pPr marL="0" indent="0" algn="ctr">
              <a:buNone/>
            </a:pPr>
            <a:r>
              <a:rPr lang="ru-RU" b="1" u="sng" dirty="0" smtClean="0">
                <a:latin typeface="+mj-lt"/>
              </a:rPr>
              <a:t>Оборудование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latin typeface="+mj-lt"/>
              </a:rPr>
              <a:t> </a:t>
            </a:r>
            <a:r>
              <a:rPr lang="ru-RU" i="1" u="sng" dirty="0">
                <a:latin typeface="+mj-lt"/>
              </a:rPr>
              <a:t>Приборы – помощники</a:t>
            </a:r>
            <a:r>
              <a:rPr lang="ru-RU" dirty="0">
                <a:latin typeface="+mj-lt"/>
              </a:rPr>
              <a:t>: увеличительные стёкла, весы, песочные часы, компас, магниты, сантиметровая лента, линейка. </a:t>
            </a:r>
            <a:endParaRPr lang="ru-RU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i="1" u="sng" dirty="0" smtClean="0">
                <a:latin typeface="+mj-lt"/>
              </a:rPr>
              <a:t>Разнообразные </a:t>
            </a:r>
            <a:r>
              <a:rPr lang="ru-RU" i="1" u="sng" dirty="0">
                <a:latin typeface="+mj-lt"/>
              </a:rPr>
              <a:t>сосуды </a:t>
            </a:r>
            <a:r>
              <a:rPr lang="ru-RU" dirty="0">
                <a:latin typeface="+mj-lt"/>
              </a:rPr>
              <a:t>из различных материалов (пластмасса, стекло, металл) разного объёма и формы</a:t>
            </a:r>
            <a:r>
              <a:rPr lang="ru-RU" dirty="0" smtClean="0">
                <a:latin typeface="+mj-lt"/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i="1" u="sng" dirty="0" smtClean="0">
                <a:latin typeface="+mj-lt"/>
              </a:rPr>
              <a:t>Природный </a:t>
            </a:r>
            <a:r>
              <a:rPr lang="ru-RU" i="1" u="sng" dirty="0">
                <a:latin typeface="+mj-lt"/>
              </a:rPr>
              <a:t>материал: </a:t>
            </a:r>
            <a:r>
              <a:rPr lang="ru-RU" dirty="0">
                <a:latin typeface="+mj-lt"/>
              </a:rPr>
              <a:t>шишки, глина, песок, ракушки, птичьи перья, спил и листья деревьев, мох, семена и т.д. </a:t>
            </a:r>
            <a:r>
              <a:rPr lang="ru-RU" i="1" u="sng" dirty="0">
                <a:latin typeface="+mj-lt"/>
              </a:rPr>
              <a:t>Утилизированный материал</a:t>
            </a:r>
            <a:r>
              <a:rPr lang="ru-RU" dirty="0">
                <a:latin typeface="+mj-lt"/>
              </a:rPr>
              <a:t>: проволока, кусочки кожи, меха, ткани, пластмассы, дерева, пробки и т.д.</a:t>
            </a:r>
          </a:p>
        </p:txBody>
      </p:sp>
    </p:spTree>
    <p:extLst>
      <p:ext uri="{BB962C8B-B14F-4D97-AF65-F5344CB8AC3E}">
        <p14:creationId xmlns:p14="http://schemas.microsoft.com/office/powerpoint/2010/main" val="4069096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149080"/>
            <a:ext cx="2835029" cy="21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141273" cy="2467402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/>
              <a:t>Следует отметить, что в возрасте </a:t>
            </a:r>
            <a:r>
              <a:rPr lang="ru-RU" sz="2700" b="1" dirty="0"/>
              <a:t>3-х</a:t>
            </a:r>
            <a:r>
              <a:rPr lang="ru-RU" sz="2400" dirty="0"/>
              <a:t> лет дети еще не могут оперировать знаниями в вербальной форме, без опоры на наглядность, поэтому они в подавляющем большинстве случаев не понимают объяснений взрослого и стремятся установить все связи самостоятельно.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1800" y="3356992"/>
            <a:ext cx="5544616" cy="2592288"/>
          </a:xfrm>
        </p:spPr>
        <p:txBody>
          <a:bodyPr/>
          <a:lstStyle/>
          <a:p>
            <a:pPr marL="0" indent="0" algn="r">
              <a:buNone/>
            </a:pPr>
            <a:r>
              <a:rPr lang="ru-RU" dirty="0">
                <a:latin typeface="+mj-lt"/>
              </a:rPr>
              <a:t>После </a:t>
            </a:r>
            <a:r>
              <a:rPr lang="ru-RU" sz="2800" b="1" dirty="0">
                <a:latin typeface="+mj-lt"/>
              </a:rPr>
              <a:t>5</a:t>
            </a:r>
            <a:r>
              <a:rPr lang="ru-RU" dirty="0">
                <a:latin typeface="+mj-lt"/>
              </a:rPr>
              <a:t> лет начинается этап, когда детская деятельность расходится по двум направлениям: одно направление - превращается в игру, второе - в осознанное экспериментирование.</a:t>
            </a:r>
          </a:p>
        </p:txBody>
      </p:sp>
    </p:spTree>
    <p:extLst>
      <p:ext uri="{BB962C8B-B14F-4D97-AF65-F5344CB8AC3E}">
        <p14:creationId xmlns:p14="http://schemas.microsoft.com/office/powerpoint/2010/main" val="36087208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246</TotalTime>
  <Words>945</Words>
  <Application>Microsoft Office PowerPoint</Application>
  <PresentationFormat>Экран (4:3)</PresentationFormat>
  <Paragraphs>67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Кнопка</vt:lpstr>
      <vt:lpstr>Презентация PowerPoint</vt:lpstr>
      <vt:lpstr>Цель: расширение знаний педагогов о развитии познавательного интереса и познавательной активности детей дошкольного возраста средствами экспериментальной деятельности. </vt:lpstr>
      <vt:lpstr>Презентация PowerPoint</vt:lpstr>
      <vt:lpstr>Подведем итог вышесказанному:</vt:lpstr>
      <vt:lpstr>Презентация PowerPoint</vt:lpstr>
      <vt:lpstr>Для развития ребёнка решающее значение имеет не изобилие знаний, а методы и виды деятельности в которых знания приобретаются. </vt:lpstr>
      <vt:lpstr>Китайская пословица гласит:</vt:lpstr>
      <vt:lpstr>Требования к оформлению и содержанию центра экспериментальной деятельности </vt:lpstr>
      <vt:lpstr>Следует отметить, что в возрасте 3-х лет дети еще не могут оперировать знаниями в вербальной форме, без опоры на наглядность, поэтому они в подавляющем большинстве случаев не понимают объяснений взрослого и стремятся установить все связи самостоятельно.</vt:lpstr>
      <vt:lpstr>Презентация PowerPoint</vt:lpstr>
      <vt:lpstr>Дополнительное оборудование </vt:lpstr>
      <vt:lpstr>Эксперимент, самостоятельно проводимый ребенком, позволяет ему создать модель явления и обобщить полученные действенным путем результаты, сопоставить их, классифицировать и сделать выводы данных явлений для человека и самого себя.</vt:lpstr>
      <vt:lpstr>Структура детского экспериментирования</vt:lpstr>
      <vt:lpstr>Мотив: познавательные потребности, познавательный интерес, в основе которых лежит ориентировочный рефлекс "Что это?", "Что такое?"  В старшем дошкольном возрасте познавательный интерес имеет направленность:  "Узнать - научиться - познать" </vt:lpstr>
      <vt:lpstr>Условия: постепенное усложнение, организация условий для самостоятельной и учебной деятельности, использование проблемных, ситуаций  Результат: опыт самостоятельной деятельности, исследовательской работы, новые знания и умения, составляющие целый спектр психических новообразований.</vt:lpstr>
      <vt:lpstr>Задание для педагогов: необходимо выстроить последовательность детского экспериментирования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Успехов в работе!      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Лена</dc:creator>
  <cp:lastModifiedBy>Detsad81</cp:lastModifiedBy>
  <cp:revision>20</cp:revision>
  <dcterms:created xsi:type="dcterms:W3CDTF">2015-11-01T18:11:40Z</dcterms:created>
  <dcterms:modified xsi:type="dcterms:W3CDTF">2015-11-06T10:43:36Z</dcterms:modified>
</cp:coreProperties>
</file>