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6" r:id="rId8"/>
    <p:sldId id="265" r:id="rId9"/>
    <p:sldId id="264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 autoAdjust="0"/>
  </p:normalViewPr>
  <p:slideViewPr>
    <p:cSldViewPr snapToGrid="0">
      <p:cViewPr>
        <p:scale>
          <a:sx n="74" d="100"/>
          <a:sy n="74" d="100"/>
        </p:scale>
        <p:origin x="-336" y="-178"/>
      </p:cViewPr>
      <p:guideLst>
        <p:guide orient="horz" pos="2160"/>
        <p:guide pos="28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6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4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2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6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0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8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3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1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jp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5853" y="139148"/>
            <a:ext cx="5513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Образовательный проект </a:t>
            </a:r>
          </a:p>
          <a:p>
            <a:pPr algn="ctr"/>
            <a:r>
              <a:rPr lang="ru-RU" sz="2400" dirty="0" smtClean="0"/>
              <a:t>по сохранению здоровья воспитанников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" y="1988547"/>
            <a:ext cx="580046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«Полезные</a:t>
            </a:r>
            <a:b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вредные</a:t>
            </a:r>
          </a:p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привычки»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4094" y="6201442"/>
            <a:ext cx="3046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Выполнила:</a:t>
            </a:r>
          </a:p>
          <a:p>
            <a:r>
              <a:rPr lang="ru-RU" dirty="0" smtClean="0"/>
              <a:t>Павленкова Елена Сергеевна</a:t>
            </a:r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174274" y="5205752"/>
            <a:ext cx="310627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Bookman Old Style" panose="02050604050505020204" pitchFamily="18" charset="0"/>
              </a:rPr>
              <a:t>МАДОУ №18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2021г.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Нижегородская обл. Володарский р-он., </a:t>
            </a:r>
            <a:r>
              <a:rPr lang="ru-RU" dirty="0" err="1" smtClean="0">
                <a:latin typeface="Bookman Old Style" panose="02050604050505020204" pitchFamily="18" charset="0"/>
              </a:rPr>
              <a:t>п.Юганец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690150" y="-23409"/>
            <a:ext cx="3419061" cy="6733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965">
            <a:off x="6132282" y="4500637"/>
            <a:ext cx="2752034" cy="20640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453">
            <a:off x="6211876" y="3903206"/>
            <a:ext cx="2752034" cy="20640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69" y="3261691"/>
            <a:ext cx="2752034" cy="20640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702">
            <a:off x="6107108" y="2588037"/>
            <a:ext cx="2812246" cy="21091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23932" y="234361"/>
            <a:ext cx="2917134" cy="5510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0822"/>
              </p:ext>
            </p:extLst>
          </p:nvPr>
        </p:nvGraphicFramePr>
        <p:xfrm>
          <a:off x="119270" y="198783"/>
          <a:ext cx="2435087" cy="59186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435087"/>
              </a:tblGrid>
              <a:tr h="710460"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3"/>
                      </a:pPr>
                      <a:r>
                        <a:rPr lang="ru-RU" sz="1700" b="1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</a:rPr>
                        <a:t>этап –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700" b="1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</a:rPr>
                        <a:t>Итоговый</a:t>
                      </a:r>
                      <a:endParaRPr lang="ru-RU" sz="1700" b="1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17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Реализация мероприятий, направленных на практическое внедрение и распространение полученных результатов;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800" b="0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Анализ достижения цели и решения задач, обозначенных в проекте.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ru-RU" sz="1700" b="0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83565" y="268069"/>
            <a:ext cx="3061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Выставка детских </a:t>
            </a:r>
            <a:r>
              <a:rPr lang="ru-RU" sz="2400" dirty="0" smtClean="0"/>
              <a:t>рисунков</a:t>
            </a:r>
          </a:p>
          <a:p>
            <a:pPr algn="ctr"/>
            <a:r>
              <a:rPr lang="ru-RU" sz="2400" dirty="0" smtClean="0"/>
              <a:t> «</a:t>
            </a:r>
            <a:r>
              <a:rPr lang="ru-RU" sz="2400" dirty="0"/>
              <a:t>А</a:t>
            </a:r>
            <a:r>
              <a:rPr lang="ru-RU" sz="2400" dirty="0" smtClean="0"/>
              <a:t>ктивный отдых».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04452" y="0"/>
            <a:ext cx="3190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Изготовление</a:t>
            </a:r>
          </a:p>
          <a:p>
            <a:pPr algn="ctr"/>
            <a:r>
              <a:rPr lang="ru-RU" sz="2400" dirty="0" smtClean="0"/>
              <a:t> Фото-брошюрки</a:t>
            </a:r>
          </a:p>
          <a:p>
            <a:pPr algn="ctr"/>
            <a:r>
              <a:rPr lang="ru-RU" sz="2400" dirty="0" smtClean="0"/>
              <a:t> «Полезные привычки»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b="4928"/>
          <a:stretch/>
        </p:blipFill>
        <p:spPr>
          <a:xfrm>
            <a:off x="2623932" y="1585038"/>
            <a:ext cx="2954512" cy="35168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9574">
            <a:off x="5736953" y="1866284"/>
            <a:ext cx="2940324" cy="22052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13828"/>
            <a:ext cx="1849348" cy="45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9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800" y="115504"/>
            <a:ext cx="9016198" cy="6574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141668"/>
            <a:ext cx="8809149" cy="656822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Вывод</a:t>
            </a:r>
            <a:r>
              <a:rPr lang="ru-RU" sz="2800" dirty="0" smtClean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Вследствие реализации проекта у детей </a:t>
            </a:r>
            <a:r>
              <a:rPr lang="ru-RU" sz="2000" dirty="0" smtClean="0"/>
              <a:t>выработались: устойчивое понимание необходимости присвоения себе полезных привычек  и предпосылки формирования знаний о </a:t>
            </a:r>
            <a:r>
              <a:rPr lang="ru-RU" sz="2000" dirty="0"/>
              <a:t>здоровом образе жизни. </a:t>
            </a:r>
            <a:br>
              <a:rPr lang="ru-RU" sz="2000" dirty="0"/>
            </a:br>
            <a:r>
              <a:rPr lang="ru-RU" sz="2000" dirty="0"/>
              <a:t>Участие родителей в совместной </a:t>
            </a:r>
            <a:r>
              <a:rPr lang="ru-RU" sz="2000" dirty="0" smtClean="0"/>
              <a:t>деятельности </a:t>
            </a:r>
            <a:r>
              <a:rPr lang="ru-RU" sz="2000" dirty="0"/>
              <a:t>наполнило </a:t>
            </a:r>
            <a:r>
              <a:rPr lang="ru-RU" sz="2000" dirty="0" smtClean="0"/>
              <a:t>проект эмоциональным </a:t>
            </a:r>
            <a:r>
              <a:rPr lang="ru-RU" sz="2000" dirty="0"/>
              <a:t>содержанием.</a:t>
            </a:r>
            <a:br>
              <a:rPr lang="ru-RU" sz="2000" dirty="0"/>
            </a:br>
            <a:r>
              <a:rPr lang="ru-RU" sz="2000" dirty="0"/>
              <a:t>Проведение бесед и консультаций с родителями оказали положительное влияние на физическое воспитание детей.</a:t>
            </a:r>
            <a:br>
              <a:rPr lang="ru-RU" sz="2000" dirty="0"/>
            </a:br>
            <a:r>
              <a:rPr lang="ru-RU" sz="2000" dirty="0"/>
              <a:t>В процессе проектной деятельности дети проявляли активность, интерес к формированию </a:t>
            </a:r>
            <a:r>
              <a:rPr lang="ru-RU" sz="2000" dirty="0" smtClean="0"/>
              <a:t>полезных привычек.</a:t>
            </a:r>
            <a:br>
              <a:rPr lang="ru-RU" sz="2000" dirty="0" smtClean="0"/>
            </a:br>
            <a:r>
              <a:rPr lang="ru-RU" sz="2000" dirty="0" smtClean="0"/>
              <a:t>Следует </a:t>
            </a:r>
            <a:r>
              <a:rPr lang="ru-RU" sz="2000" dirty="0"/>
              <a:t>отметить, что проект </a:t>
            </a:r>
            <a:r>
              <a:rPr lang="ru-RU" sz="2000" dirty="0" smtClean="0"/>
              <a:t>«Полезные и вредные привычки» решил </a:t>
            </a:r>
            <a:r>
              <a:rPr lang="ru-RU" sz="2000" dirty="0"/>
              <a:t>проблему, реализовал поставленные задачи. Родители получили необходимые знания о способах сохранения и укрепления здоровья детей.</a:t>
            </a:r>
            <a:br>
              <a:rPr lang="ru-RU" sz="2000" dirty="0"/>
            </a:br>
            <a:r>
              <a:rPr lang="ru-RU" sz="2000" dirty="0"/>
              <a:t>С огромным желанием родители приняли участие в проектной деятельности, </a:t>
            </a:r>
            <a:r>
              <a:rPr lang="ru-RU" sz="2000" dirty="0" smtClean="0"/>
              <a:t> с интересом участвовали в изготовлении фото-брошюрки «Полезные привычки.» Выразили </a:t>
            </a:r>
            <a:r>
              <a:rPr lang="ru-RU" sz="2000" dirty="0"/>
              <a:t>желание </a:t>
            </a:r>
            <a:r>
              <a:rPr lang="ru-RU" sz="2000" dirty="0" smtClean="0"/>
              <a:t>еще принимать участие в подобных проектах.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Проект по </a:t>
            </a:r>
            <a:r>
              <a:rPr lang="ru-RU" sz="2000" dirty="0" err="1"/>
              <a:t>здоровьесбережению</a:t>
            </a:r>
            <a:r>
              <a:rPr lang="ru-RU" sz="2000" dirty="0"/>
              <a:t> показал актуальность систематической работы по данному направлению.</a:t>
            </a:r>
            <a:br>
              <a:rPr lang="ru-RU" sz="2000" dirty="0"/>
            </a:br>
            <a:r>
              <a:rPr lang="ru-RU" sz="2000" dirty="0"/>
              <a:t>В дальнейшем планирую расширить работу путём применения совместных </a:t>
            </a:r>
            <a:r>
              <a:rPr lang="ru-RU" sz="2000" dirty="0" err="1"/>
              <a:t>здоровьесберегающих</a:t>
            </a:r>
            <a:r>
              <a:rPr lang="ru-RU" sz="2000" dirty="0"/>
              <a:t> досугов с семьёй.</a:t>
            </a:r>
            <a:br>
              <a:rPr lang="ru-RU" sz="2000" dirty="0"/>
            </a:br>
            <a:r>
              <a:rPr lang="ru-RU" sz="2000" dirty="0"/>
              <a:t>Таким образом, выдвинутая нами </a:t>
            </a:r>
            <a:r>
              <a:rPr lang="ru-RU" sz="2000" dirty="0" smtClean="0"/>
              <a:t>проблема была решена.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13828"/>
            <a:ext cx="1849348" cy="45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6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965" y="1144590"/>
            <a:ext cx="88060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Антонов</a:t>
            </a:r>
            <a:r>
              <a:rPr lang="ru-RU" dirty="0"/>
              <a:t>, Ю.Е. Здоровый дошкольник. Социально-оздоровительная технология 21 века: Пособие для исследователей и педагогических работников. - М.: </a:t>
            </a:r>
            <a:r>
              <a:rPr lang="ru-RU" dirty="0" err="1"/>
              <a:t>Аркти</a:t>
            </a:r>
            <a:r>
              <a:rPr lang="ru-RU" dirty="0"/>
              <a:t>, 2011.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Богина</a:t>
            </a:r>
            <a:r>
              <a:rPr lang="ru-RU" dirty="0"/>
              <a:t>, Т.Д. Охрана здоровья детей в дошкольных учреждениях. Методическое пособие. - М.: Мозаика - Синтез, 2012.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Вавилова</a:t>
            </a:r>
            <a:r>
              <a:rPr lang="ru-RU" dirty="0"/>
              <a:t>, Е.Н. Развивайте у дошкольников ловкость, силу, выносливость. - М.: Просвещение, 2013.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Доронина</a:t>
            </a:r>
            <a:r>
              <a:rPr lang="ru-RU" dirty="0"/>
              <a:t>, М.А. Роль нестандартного оборудования в физическом развитии детей дошкольного возраста /М.А. Доронина //Дошкольная педагогика. - 2012.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Дьяченко</a:t>
            </a:r>
            <a:r>
              <a:rPr lang="ru-RU" dirty="0"/>
              <a:t>, О.М. Оздоровление дошкольников средствами физической культуры. Красноярск, 2014.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Михайлов</a:t>
            </a:r>
            <a:r>
              <a:rPr lang="ru-RU" dirty="0"/>
              <a:t>, В.В. Как вырастить здорового ребенка. - С.: Медицина, 2011. - 214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Петров</a:t>
            </a:r>
            <a:r>
              <a:rPr lang="ru-RU" dirty="0"/>
              <a:t>, К.Н. Нетрадиционные физические пособия в ДОУ // Воспитание школьников. - 2014.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Смирнов</a:t>
            </a:r>
            <a:r>
              <a:rPr lang="ru-RU" dirty="0"/>
              <a:t>, Н.К. </a:t>
            </a:r>
            <a:r>
              <a:rPr lang="ru-RU" dirty="0" err="1"/>
              <a:t>Здоровьесберегающие</a:t>
            </a:r>
            <a:r>
              <a:rPr lang="ru-RU" dirty="0"/>
              <a:t> образовательные технологии в ДОУ. - М.: АПК и ПРО, 2012.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Хухлаева</a:t>
            </a:r>
            <a:r>
              <a:rPr lang="ru-RU" dirty="0"/>
              <a:t>, Д.В. Методика физического воспитания в дошкольных учреждениях. - М.: Просвещение, 2014.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7391" y="-1"/>
            <a:ext cx="41892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литературы: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13828"/>
            <a:ext cx="1849348" cy="45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7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826557" y="5029196"/>
            <a:ext cx="5108713" cy="17194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98777" y="119269"/>
            <a:ext cx="3627783" cy="437322"/>
          </a:xfrm>
          <a:prstGeom prst="rightArrowCallout">
            <a:avLst>
              <a:gd name="adj1" fmla="val 15910"/>
              <a:gd name="adj2" fmla="val 34091"/>
              <a:gd name="adj3" fmla="val 65908"/>
              <a:gd name="adj4" fmla="val 810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Вид проекта: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6568" y="5029196"/>
            <a:ext cx="5108720" cy="17194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/>
              <a:t>Формировать </a:t>
            </a:r>
            <a:r>
              <a:rPr lang="ru-RU" sz="1600" dirty="0"/>
              <a:t>представление о здоровом образе жизни</a:t>
            </a:r>
            <a:r>
              <a:rPr lang="ru-RU" sz="1600" dirty="0" smtClean="0"/>
              <a:t>;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обогащать и закреплять </a:t>
            </a:r>
            <a:r>
              <a:rPr lang="ru-RU" sz="1600" dirty="0" smtClean="0"/>
              <a:t>знания </a:t>
            </a:r>
            <a:r>
              <a:rPr lang="ru-RU" sz="1600" dirty="0"/>
              <a:t>о правильном питании, культурно-гигиенических </a:t>
            </a:r>
            <a:r>
              <a:rPr lang="ru-RU" sz="1600" dirty="0" smtClean="0"/>
              <a:t>навыках;  развивать </a:t>
            </a:r>
            <a:r>
              <a:rPr lang="ru-RU" sz="1600" dirty="0"/>
              <a:t>физические </a:t>
            </a:r>
            <a:r>
              <a:rPr lang="ru-RU" sz="1600" dirty="0" smtClean="0"/>
              <a:t>качества; продолжать </a:t>
            </a:r>
            <a:r>
              <a:rPr lang="ru-RU" sz="1600" dirty="0"/>
              <a:t>учить детей заботиться о своем здоровье, избегая ситуаций, наносящих вред </a:t>
            </a:r>
            <a:r>
              <a:rPr lang="ru-RU" sz="1600" dirty="0" smtClean="0"/>
              <a:t>здоровью; воспитывать </a:t>
            </a:r>
            <a:r>
              <a:rPr lang="ru-RU" sz="1600" dirty="0"/>
              <a:t>интерес к спорту, физической культуре, здоровому образу жизни.</a:t>
            </a: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198782" y="685799"/>
            <a:ext cx="3627786" cy="437322"/>
          </a:xfrm>
          <a:prstGeom prst="rightArrowCallout">
            <a:avLst>
              <a:gd name="adj1" fmla="val 18182"/>
              <a:gd name="adj2" fmla="val 34091"/>
              <a:gd name="adj3" fmla="val 65908"/>
              <a:gd name="adj4" fmla="val 809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88900" algn="l"/>
              </a:tabLst>
            </a:pPr>
            <a:r>
              <a:rPr lang="ru-RU" sz="2400" dirty="0" smtClean="0"/>
              <a:t>Продолжительность: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26565" y="119269"/>
            <a:ext cx="5108713" cy="43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информационно - практико-ориентированный.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26560" y="685799"/>
            <a:ext cx="5108713" cy="43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краткосрочный</a:t>
            </a:r>
            <a:endParaRPr lang="ru-RU" dirty="0"/>
          </a:p>
        </p:txBody>
      </p:sp>
      <p:sp>
        <p:nvSpPr>
          <p:cNvPr id="18" name="Выноска со стрелкой вправо 17"/>
          <p:cNvSpPr/>
          <p:nvPr/>
        </p:nvSpPr>
        <p:spPr>
          <a:xfrm>
            <a:off x="198782" y="1282148"/>
            <a:ext cx="3627786" cy="437322"/>
          </a:xfrm>
          <a:prstGeom prst="rightArrowCallout">
            <a:avLst>
              <a:gd name="adj1" fmla="val 18182"/>
              <a:gd name="adj2" fmla="val 34091"/>
              <a:gd name="adj3" fmla="val 65908"/>
              <a:gd name="adj4" fmla="val 809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88900" algn="l"/>
              </a:tabLst>
            </a:pPr>
            <a:r>
              <a:rPr lang="ru-RU" sz="2400" dirty="0" smtClean="0"/>
              <a:t>Возраст детей: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26568" y="1302026"/>
            <a:ext cx="5108713" cy="43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подготовительная группа</a:t>
            </a:r>
            <a:endParaRPr lang="ru-RU" dirty="0"/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198782" y="1928186"/>
            <a:ext cx="3627786" cy="437322"/>
          </a:xfrm>
          <a:prstGeom prst="rightArrowCallout">
            <a:avLst>
              <a:gd name="adj1" fmla="val 18182"/>
              <a:gd name="adj2" fmla="val 34091"/>
              <a:gd name="adj3" fmla="val 65908"/>
              <a:gd name="adj4" fmla="val 809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88900" algn="l"/>
              </a:tabLst>
            </a:pPr>
            <a:r>
              <a:rPr lang="ru-RU" sz="2400" dirty="0" smtClean="0"/>
              <a:t>Участники проекта: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26559" y="1928186"/>
            <a:ext cx="5108713" cy="43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Воспитатели, медсестра, родители и дети (16семей). </a:t>
            </a:r>
            <a:endParaRPr lang="ru-RU" dirty="0"/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198782" y="2524537"/>
            <a:ext cx="3627786" cy="437322"/>
          </a:xfrm>
          <a:prstGeom prst="rightArrowCallout">
            <a:avLst>
              <a:gd name="adj1" fmla="val 18182"/>
              <a:gd name="adj2" fmla="val 34091"/>
              <a:gd name="adj3" fmla="val 65908"/>
              <a:gd name="adj4" fmla="val 809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88900" algn="l"/>
              </a:tabLst>
            </a:pPr>
            <a:r>
              <a:rPr lang="ru-RU" sz="2400" dirty="0" smtClean="0"/>
              <a:t>Срок проведения: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826558" y="3130823"/>
            <a:ext cx="5108713" cy="43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режиме ДОУ  и в повседневной жизни.</a:t>
            </a:r>
            <a:endParaRPr lang="ru-RU" dirty="0"/>
          </a:p>
        </p:txBody>
      </p:sp>
      <p:sp>
        <p:nvSpPr>
          <p:cNvPr id="24" name="Выноска со стрелкой вправо 23"/>
          <p:cNvSpPr/>
          <p:nvPr/>
        </p:nvSpPr>
        <p:spPr>
          <a:xfrm>
            <a:off x="198782" y="3756988"/>
            <a:ext cx="3627786" cy="437322"/>
          </a:xfrm>
          <a:prstGeom prst="rightArrowCallout">
            <a:avLst>
              <a:gd name="adj1" fmla="val 18182"/>
              <a:gd name="adj2" fmla="val 34091"/>
              <a:gd name="adj3" fmla="val 65908"/>
              <a:gd name="adj4" fmla="val 809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88900" algn="l"/>
              </a:tabLst>
            </a:pPr>
            <a:r>
              <a:rPr lang="ru-RU" sz="2400" dirty="0" smtClean="0"/>
              <a:t>Цель проекта: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826568" y="2524537"/>
            <a:ext cx="5108713" cy="437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Октябрь 2021</a:t>
            </a:r>
            <a:endParaRPr lang="ru-RU" dirty="0"/>
          </a:p>
        </p:txBody>
      </p:sp>
      <p:sp>
        <p:nvSpPr>
          <p:cNvPr id="26" name="Выноска со стрелкой вправо 25"/>
          <p:cNvSpPr/>
          <p:nvPr/>
        </p:nvSpPr>
        <p:spPr>
          <a:xfrm>
            <a:off x="198782" y="3110943"/>
            <a:ext cx="3627786" cy="437322"/>
          </a:xfrm>
          <a:prstGeom prst="rightArrowCallout">
            <a:avLst>
              <a:gd name="adj1" fmla="val 18182"/>
              <a:gd name="adj2" fmla="val 34091"/>
              <a:gd name="adj3" fmla="val 65908"/>
              <a:gd name="adj4" fmla="val 809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88900" algn="l"/>
              </a:tabLst>
            </a:pPr>
            <a:r>
              <a:rPr lang="ru-RU" sz="2400" dirty="0" smtClean="0"/>
              <a:t>Форма проведения: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826568" y="3737105"/>
            <a:ext cx="5108713" cy="115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формирование у детей </a:t>
            </a:r>
            <a:r>
              <a:rPr lang="ru-RU" dirty="0" smtClean="0"/>
              <a:t>активной </a:t>
            </a:r>
            <a:r>
              <a:rPr lang="ru-RU" dirty="0"/>
              <a:t>жизненной позиции направленной на сохранение и укрепление собственного </a:t>
            </a:r>
            <a:r>
              <a:rPr lang="ru-RU" dirty="0" smtClean="0"/>
              <a:t>здоровья, по средствам присвоения полезных привычек.</a:t>
            </a:r>
            <a:endParaRPr lang="ru-RU" dirty="0"/>
          </a:p>
        </p:txBody>
      </p:sp>
      <p:sp>
        <p:nvSpPr>
          <p:cNvPr id="28" name="Выноска со стрелкой вправо 27"/>
          <p:cNvSpPr/>
          <p:nvPr/>
        </p:nvSpPr>
        <p:spPr>
          <a:xfrm>
            <a:off x="198782" y="5029196"/>
            <a:ext cx="3627786" cy="437322"/>
          </a:xfrm>
          <a:prstGeom prst="rightArrowCallout">
            <a:avLst>
              <a:gd name="adj1" fmla="val 18182"/>
              <a:gd name="adj2" fmla="val 34091"/>
              <a:gd name="adj3" fmla="val 65908"/>
              <a:gd name="adj4" fmla="val 809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88900" algn="l"/>
              </a:tabLst>
            </a:pPr>
            <a:r>
              <a:rPr lang="ru-RU" sz="2400" dirty="0" smtClean="0"/>
              <a:t>Задачи проекта: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13828"/>
            <a:ext cx="1849348" cy="45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2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664" y="208723"/>
            <a:ext cx="8885583" cy="3975652"/>
          </a:xfrm>
          <a:prstGeom prst="roundRect">
            <a:avLst>
              <a:gd name="adj" fmla="val 113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/>
              <a:t>Актуальность</a:t>
            </a:r>
            <a:r>
              <a:rPr lang="ru-RU" b="1" i="1" dirty="0"/>
              <a:t>:</a:t>
            </a:r>
            <a:endParaRPr lang="ru-RU" dirty="0"/>
          </a:p>
          <a:p>
            <a:r>
              <a:rPr lang="ru-RU" dirty="0" smtClean="0"/>
              <a:t>Экологические </a:t>
            </a:r>
            <a:r>
              <a:rPr lang="ru-RU" dirty="0"/>
              <a:t>проблемы, </a:t>
            </a:r>
            <a:r>
              <a:rPr lang="ru-RU" dirty="0" smtClean="0"/>
              <a:t>плохое питание, засилье гаджетов, низкая </a:t>
            </a:r>
            <a:r>
              <a:rPr lang="ru-RU" dirty="0"/>
              <a:t>двигательная </a:t>
            </a:r>
            <a:r>
              <a:rPr lang="ru-RU" dirty="0" smtClean="0"/>
              <a:t>активность детей - </a:t>
            </a:r>
            <a:r>
              <a:rPr lang="ru-RU" dirty="0"/>
              <a:t>факторы, негативно воздействующие на здоровье дошкольника.</a:t>
            </a:r>
          </a:p>
          <a:p>
            <a:r>
              <a:rPr lang="ru-RU" dirty="0"/>
              <a:t>Чтобы быть здоровым, нужно научиться сохранять и укреплять здоровье. Этому и должно уделяться как можно больше внимания в дошкольном </a:t>
            </a:r>
            <a:r>
              <a:rPr lang="ru-RU" dirty="0" smtClean="0"/>
              <a:t>учреждении и дома, </a:t>
            </a:r>
            <a:r>
              <a:rPr lang="ru-RU" dirty="0"/>
              <a:t>так как именно в этот период у ребёнка закладываются основные навыки по формированию </a:t>
            </a:r>
            <a:r>
              <a:rPr lang="ru-RU" dirty="0" smtClean="0"/>
              <a:t>ЗОЖ. Современные </a:t>
            </a:r>
            <a:r>
              <a:rPr lang="ru-RU" dirty="0"/>
              <a:t>методы </a:t>
            </a:r>
            <a:r>
              <a:rPr lang="ru-RU" dirty="0" err="1"/>
              <a:t>здоровьесбережения</a:t>
            </a:r>
            <a:r>
              <a:rPr lang="ru-RU" dirty="0"/>
              <a:t> </a:t>
            </a:r>
            <a:r>
              <a:rPr lang="ru-RU" dirty="0" smtClean="0"/>
              <a:t>можно применять во </a:t>
            </a:r>
            <a:r>
              <a:rPr lang="ru-RU" dirty="0"/>
              <a:t>всех видах </a:t>
            </a:r>
            <a:r>
              <a:rPr lang="ru-RU" dirty="0" smtClean="0"/>
              <a:t>педагогической </a:t>
            </a:r>
            <a:r>
              <a:rPr lang="ru-RU" dirty="0"/>
              <a:t>деятельности. Задача педагогов - найти методы и приёмы сохранения и укрепления здоровья детей, создать благоприятные условия для их внедрения.</a:t>
            </a:r>
          </a:p>
          <a:p>
            <a:r>
              <a:rPr lang="ru-RU" dirty="0"/>
              <a:t>Я, как воспитатель использую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</a:t>
            </a:r>
            <a:r>
              <a:rPr lang="ru-RU" dirty="0"/>
              <a:t>технологии в </a:t>
            </a:r>
            <a:r>
              <a:rPr lang="ru-RU" dirty="0" smtClean="0"/>
              <a:t>режиме дня, что </a:t>
            </a:r>
            <a:r>
              <a:rPr lang="ru-RU" dirty="0"/>
              <a:t>помогает обеспечить более бережное отношение к физическому и психическому здоровью </a:t>
            </a:r>
            <a:r>
              <a:rPr lang="ru-RU" dirty="0" smtClean="0"/>
              <a:t>воспитанников. Мной </a:t>
            </a:r>
            <a:r>
              <a:rPr lang="ru-RU" dirty="0"/>
              <a:t>был разработан проект по </a:t>
            </a:r>
            <a:r>
              <a:rPr lang="ru-RU" dirty="0" smtClean="0"/>
              <a:t>здоровье сбережению </a:t>
            </a:r>
            <a:r>
              <a:rPr lang="ru-RU" dirty="0"/>
              <a:t>воспитанников </a:t>
            </a:r>
            <a:r>
              <a:rPr lang="ru-RU" dirty="0" smtClean="0"/>
              <a:t>«Полезные и  вредные привычки».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3873" y="4333459"/>
            <a:ext cx="8776253" cy="1470994"/>
          </a:xfrm>
          <a:prstGeom prst="roundRect">
            <a:avLst>
              <a:gd name="adj" fmla="val 178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/>
              <a:t>Планируемые результаты:</a:t>
            </a:r>
            <a:endParaRPr lang="ru-RU" sz="2400" i="1" dirty="0"/>
          </a:p>
          <a:p>
            <a:r>
              <a:rPr lang="ru-RU" dirty="0"/>
              <a:t>Предложенные игры, художественная литература, НОД, работа с родителями и др. помогут детям расширить представление о здоровом образе жизни и его значимости для </a:t>
            </a:r>
            <a:r>
              <a:rPr lang="ru-RU" dirty="0" smtClean="0"/>
              <a:t>человека. </a:t>
            </a:r>
          </a:p>
          <a:p>
            <a:r>
              <a:rPr lang="ru-RU" dirty="0" smtClean="0"/>
              <a:t>Тесное взаимодействие с  родителями поможет </a:t>
            </a:r>
            <a:r>
              <a:rPr lang="ru-RU" dirty="0"/>
              <a:t>привить детям полезные привычки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3994" y="5943598"/>
            <a:ext cx="8776253" cy="844828"/>
          </a:xfrm>
          <a:prstGeom prst="roundRect">
            <a:avLst>
              <a:gd name="adj" fmla="val 284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/>
              <a:t>Проблема:</a:t>
            </a:r>
            <a:r>
              <a:rPr lang="ru-RU" sz="2400" b="1" dirty="0"/>
              <a:t> </a:t>
            </a:r>
            <a:r>
              <a:rPr lang="ru-RU" dirty="0"/>
              <a:t>недостаточная осведомленность и заинтересованность родителей в важности сохранения и укрепления физического и психического здоровья детей.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564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94332"/>
              </p:ext>
            </p:extLst>
          </p:nvPr>
        </p:nvGraphicFramePr>
        <p:xfrm>
          <a:off x="119270" y="99391"/>
          <a:ext cx="2522330" cy="50093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522330"/>
              </a:tblGrid>
              <a:tr h="750133">
                <a:tc>
                  <a:txBody>
                    <a:bodyPr/>
                    <a:lstStyle/>
                    <a:p>
                      <a:pPr marL="0" indent="0" algn="ctr">
                        <a:buAutoNum type="arabicPlain"/>
                      </a:pPr>
                      <a:r>
                        <a:rPr lang="ru-RU" sz="1700" b="1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</a:rPr>
                        <a:t>этап – </a:t>
                      </a:r>
                      <a:r>
                        <a:rPr lang="ru-RU" sz="1700" b="1" dirty="0" err="1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</a:rPr>
                        <a:t>подго-товительный</a:t>
                      </a:r>
                      <a:endParaRPr lang="ru-RU" sz="1700" b="1" dirty="0" smtClean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189">
                <a:tc>
                  <a:txBody>
                    <a:bodyPr/>
                    <a:lstStyle/>
                    <a:p>
                      <a:pPr marL="179388" indent="-179388">
                        <a:buFont typeface="Wingdings" pitchFamily="2" charset="2"/>
                        <a:buChar char="ü"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Опрос детей на тему: «Что я знаю о полезных и вредных привычках?»;</a:t>
                      </a:r>
                    </a:p>
                    <a:p>
                      <a:pPr marL="179388" indent="-179388">
                        <a:buFont typeface="Wingdings" pitchFamily="2" charset="2"/>
                        <a:buNone/>
                      </a:pPr>
                      <a:endParaRPr lang="ru-RU" sz="800" b="0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marL="179388" indent="-179388">
                        <a:buFont typeface="Wingdings" pitchFamily="2" charset="2"/>
                        <a:buChar char="ü"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Изучение понятий, касающихся темы проекта;  </a:t>
                      </a:r>
                    </a:p>
                    <a:p>
                      <a:pPr marL="179388" indent="-179388">
                        <a:buFont typeface="Wingdings" pitchFamily="2" charset="2"/>
                        <a:buNone/>
                      </a:pPr>
                      <a:endParaRPr lang="ru-RU" sz="800" b="0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marL="179388" indent="-179388">
                        <a:buFont typeface="Wingdings" pitchFamily="2" charset="2"/>
                        <a:buChar char="ü"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Привлечение родителей к участию в проекте. </a:t>
                      </a:r>
                    </a:p>
                    <a:p>
                      <a:pPr marL="179388" indent="-179388">
                        <a:buFont typeface="Wingdings" pitchFamily="2" charset="2"/>
                        <a:buNone/>
                      </a:pPr>
                      <a:endParaRPr lang="ru-RU" sz="1700" b="0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marL="179388" indent="-179388">
                        <a:buFont typeface="Wingdings" pitchFamily="2" charset="2"/>
                        <a:buChar char="ü"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Взаимодействие с медицинской сестрой.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r="20946" b="-94"/>
          <a:stretch/>
        </p:blipFill>
        <p:spPr>
          <a:xfrm>
            <a:off x="2733259" y="117264"/>
            <a:ext cx="2305879" cy="222837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4827" r="6195"/>
          <a:stretch/>
        </p:blipFill>
        <p:spPr>
          <a:xfrm>
            <a:off x="139144" y="5004894"/>
            <a:ext cx="1222513" cy="179989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t="4242" r="10576" b="2507"/>
          <a:stretch/>
        </p:blipFill>
        <p:spPr>
          <a:xfrm>
            <a:off x="1461050" y="4980503"/>
            <a:ext cx="1242392" cy="184867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22" y="117264"/>
            <a:ext cx="1547543" cy="206339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8445" y="2486616"/>
            <a:ext cx="2209166" cy="165687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73" y="117264"/>
            <a:ext cx="2390777" cy="1793083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18371" r="15719" b="10875"/>
          <a:stretch/>
        </p:blipFill>
        <p:spPr>
          <a:xfrm rot="5400000">
            <a:off x="7248614" y="4934520"/>
            <a:ext cx="2098157" cy="153062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59" y="2500933"/>
            <a:ext cx="2474845" cy="1856133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38" y="1987232"/>
            <a:ext cx="1887144" cy="251619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8" t="6812" r="8262" b="14637"/>
          <a:stretch/>
        </p:blipFill>
        <p:spPr>
          <a:xfrm rot="5400000">
            <a:off x="5645364" y="4920848"/>
            <a:ext cx="2114278" cy="157409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2899" r="1354" b="6667"/>
          <a:stretch/>
        </p:blipFill>
        <p:spPr>
          <a:xfrm>
            <a:off x="2792893" y="4650755"/>
            <a:ext cx="2965036" cy="1873335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650859" y="4357066"/>
            <a:ext cx="310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ЗОЖ- это полезная привычка!</a:t>
            </a:r>
            <a:endParaRPr lang="ru-R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93" y="6524090"/>
            <a:ext cx="1849348" cy="45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157"/>
          <p:cNvGrpSpPr>
            <a:grpSpLocks/>
          </p:cNvGrpSpPr>
          <p:nvPr/>
        </p:nvGrpSpPr>
        <p:grpSpPr bwMode="auto">
          <a:xfrm rot="3709577">
            <a:off x="623735" y="4302624"/>
            <a:ext cx="4231655" cy="600075"/>
            <a:chOff x="1392" y="3216"/>
            <a:chExt cx="3360" cy="384"/>
          </a:xfrm>
        </p:grpSpPr>
        <p:sp>
          <p:nvSpPr>
            <p:cNvPr id="81" name="Oval 15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2" name="Oval 15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3" name="Oval 16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4" name="Oval 16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1030" name="Picture 6" descr="D:\Рабочий стол\Новая папка (3)\IMG_20191030_1247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27608" r="10111" b="8568"/>
          <a:stretch/>
        </p:blipFill>
        <p:spPr bwMode="auto">
          <a:xfrm>
            <a:off x="3786647" y="5802510"/>
            <a:ext cx="1788477" cy="96482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  <a:extLst/>
        </p:spPr>
      </p:pic>
      <p:pic>
        <p:nvPicPr>
          <p:cNvPr id="79" name="Picture 3" descr="D:\Рабочий стол\Семенова Е А\Фото\IMG_20191031_082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00" y="5466085"/>
            <a:ext cx="1626581" cy="122093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сень2019\107D5100\DSC_1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1" r="3148" b="14068"/>
          <a:stretch/>
        </p:blipFill>
        <p:spPr bwMode="auto">
          <a:xfrm>
            <a:off x="6241672" y="2872527"/>
            <a:ext cx="893307" cy="984821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141"/>
          <p:cNvGrpSpPr>
            <a:grpSpLocks/>
          </p:cNvGrpSpPr>
          <p:nvPr/>
        </p:nvGrpSpPr>
        <p:grpSpPr bwMode="auto">
          <a:xfrm rot="307594">
            <a:off x="2680394" y="1179128"/>
            <a:ext cx="4000984" cy="600075"/>
            <a:chOff x="1392" y="3216"/>
            <a:chExt cx="3360" cy="384"/>
          </a:xfrm>
        </p:grpSpPr>
        <p:sp>
          <p:nvSpPr>
            <p:cNvPr id="25" name="Oval 132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" name="Oval 133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" name="Oval 134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8" name="Oval 13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29" name="Group 87"/>
          <p:cNvGrpSpPr>
            <a:grpSpLocks/>
          </p:cNvGrpSpPr>
          <p:nvPr/>
        </p:nvGrpSpPr>
        <p:grpSpPr bwMode="auto">
          <a:xfrm>
            <a:off x="4069" y="86448"/>
            <a:ext cx="2514600" cy="2590800"/>
            <a:chOff x="839" y="1224"/>
            <a:chExt cx="862" cy="862"/>
          </a:xfrm>
        </p:grpSpPr>
        <p:sp>
          <p:nvSpPr>
            <p:cNvPr id="30" name="Oval 88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" name="Oval 89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2" name="Oval 90"/>
            <p:cNvSpPr>
              <a:spLocks noChangeArrowheads="1"/>
            </p:cNvSpPr>
            <p:nvPr/>
          </p:nvSpPr>
          <p:spPr bwMode="gray">
            <a:xfrm>
              <a:off x="895" y="1280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3" name="Oval 91"/>
            <p:cNvSpPr>
              <a:spLocks noChangeArrowheads="1"/>
            </p:cNvSpPr>
            <p:nvPr/>
          </p:nvSpPr>
          <p:spPr bwMode="gray">
            <a:xfrm>
              <a:off x="896" y="1280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4" name="Oval 92"/>
            <p:cNvSpPr>
              <a:spLocks noChangeArrowheads="1"/>
            </p:cNvSpPr>
            <p:nvPr/>
          </p:nvSpPr>
          <p:spPr bwMode="gray">
            <a:xfrm>
              <a:off x="936" y="1318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5" name="Oval 93"/>
            <p:cNvSpPr>
              <a:spLocks noChangeArrowheads="1"/>
            </p:cNvSpPr>
            <p:nvPr/>
          </p:nvSpPr>
          <p:spPr bwMode="gray">
            <a:xfrm>
              <a:off x="947" y="1329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6" name="Oval 94"/>
            <p:cNvSpPr>
              <a:spLocks noChangeArrowheads="1"/>
            </p:cNvSpPr>
            <p:nvPr/>
          </p:nvSpPr>
          <p:spPr bwMode="gray">
            <a:xfrm>
              <a:off x="955" y="1333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" name="Oval 95"/>
            <p:cNvSpPr>
              <a:spLocks noChangeArrowheads="1"/>
            </p:cNvSpPr>
            <p:nvPr/>
          </p:nvSpPr>
          <p:spPr bwMode="gray">
            <a:xfrm>
              <a:off x="962" y="1339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8" name="Oval 96"/>
            <p:cNvSpPr>
              <a:spLocks noChangeArrowheads="1"/>
            </p:cNvSpPr>
            <p:nvPr/>
          </p:nvSpPr>
          <p:spPr bwMode="gray">
            <a:xfrm>
              <a:off x="997" y="1356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0" name="Group 142"/>
          <p:cNvGrpSpPr>
            <a:grpSpLocks/>
          </p:cNvGrpSpPr>
          <p:nvPr/>
        </p:nvGrpSpPr>
        <p:grpSpPr bwMode="auto">
          <a:xfrm rot="939651">
            <a:off x="2487473" y="2076812"/>
            <a:ext cx="4083137" cy="600075"/>
            <a:chOff x="1392" y="3216"/>
            <a:chExt cx="3360" cy="384"/>
          </a:xfrm>
        </p:grpSpPr>
        <p:sp>
          <p:nvSpPr>
            <p:cNvPr id="41" name="Oval 14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14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3" name="Oval 14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4" name="Oval 14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45" name="Group 147"/>
          <p:cNvGrpSpPr>
            <a:grpSpLocks/>
          </p:cNvGrpSpPr>
          <p:nvPr/>
        </p:nvGrpSpPr>
        <p:grpSpPr bwMode="auto">
          <a:xfrm rot="1568073">
            <a:off x="2134737" y="2886069"/>
            <a:ext cx="4240906" cy="600075"/>
            <a:chOff x="1392" y="3216"/>
            <a:chExt cx="3360" cy="384"/>
          </a:xfrm>
        </p:grpSpPr>
        <p:sp>
          <p:nvSpPr>
            <p:cNvPr id="46" name="Oval 14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14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8" name="Oval 15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9" name="Oval 15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0" name="Group 152"/>
          <p:cNvGrpSpPr>
            <a:grpSpLocks/>
          </p:cNvGrpSpPr>
          <p:nvPr/>
        </p:nvGrpSpPr>
        <p:grpSpPr bwMode="auto">
          <a:xfrm rot="4583911">
            <a:off x="-269016" y="4463798"/>
            <a:ext cx="4114800" cy="600075"/>
            <a:chOff x="1392" y="3216"/>
            <a:chExt cx="3360" cy="384"/>
          </a:xfrm>
        </p:grpSpPr>
        <p:sp>
          <p:nvSpPr>
            <p:cNvPr id="51" name="Oval 15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2" name="Oval 15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15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4" name="Oval 15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85607" y="921686"/>
            <a:ext cx="1549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ЗОЖ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5" name="Group 142"/>
          <p:cNvGrpSpPr>
            <a:grpSpLocks/>
          </p:cNvGrpSpPr>
          <p:nvPr/>
        </p:nvGrpSpPr>
        <p:grpSpPr bwMode="auto">
          <a:xfrm rot="2404607">
            <a:off x="1470123" y="3831249"/>
            <a:ext cx="4906414" cy="633593"/>
            <a:chOff x="1392" y="3216"/>
            <a:chExt cx="3360" cy="384"/>
          </a:xfrm>
        </p:grpSpPr>
        <p:sp>
          <p:nvSpPr>
            <p:cNvPr id="66" name="Oval 14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7" name="Oval 14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8" name="Oval 14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" name="Oval 14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0" name="Group 157"/>
          <p:cNvGrpSpPr>
            <a:grpSpLocks/>
          </p:cNvGrpSpPr>
          <p:nvPr/>
        </p:nvGrpSpPr>
        <p:grpSpPr bwMode="auto">
          <a:xfrm rot="5201029">
            <a:off x="-1153007" y="4412046"/>
            <a:ext cx="4041726" cy="600075"/>
            <a:chOff x="1392" y="3216"/>
            <a:chExt cx="3360" cy="384"/>
          </a:xfrm>
        </p:grpSpPr>
        <p:sp>
          <p:nvSpPr>
            <p:cNvPr id="71" name="Oval 15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Oval 15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3" name="Oval 16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Oval 16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 rot="299361">
            <a:off x="2883218" y="1235349"/>
            <a:ext cx="326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физическая активность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 rot="874534">
            <a:off x="2613461" y="2095398"/>
            <a:ext cx="3804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сбалансированное питание</a:t>
            </a:r>
          </a:p>
        </p:txBody>
      </p:sp>
      <p:sp>
        <p:nvSpPr>
          <p:cNvPr id="10" name="Прямоугольник 9"/>
          <p:cNvSpPr/>
          <p:nvPr/>
        </p:nvSpPr>
        <p:spPr>
          <a:xfrm rot="1588250">
            <a:off x="2156061" y="2907724"/>
            <a:ext cx="4039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оздоровительные процедуры</a:t>
            </a:r>
          </a:p>
        </p:txBody>
      </p:sp>
      <p:sp>
        <p:nvSpPr>
          <p:cNvPr id="11" name="Прямоугольник 10"/>
          <p:cNvSpPr/>
          <p:nvPr/>
        </p:nvSpPr>
        <p:spPr>
          <a:xfrm rot="2454343">
            <a:off x="1607445" y="3889152"/>
            <a:ext cx="4606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sz="2400" dirty="0" smtClean="0"/>
              <a:t>культурно-гигиенические навыки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 rot="4563199">
            <a:off x="-325972" y="4508661"/>
            <a:ext cx="4239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 smtClean="0"/>
              <a:t>отсутствие вредных привычек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 rot="3675416">
            <a:off x="966471" y="4301322"/>
            <a:ext cx="353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sz="2400" dirty="0" smtClean="0"/>
              <a:t>соблюдение режима дня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 rot="5201085">
            <a:off x="-861944" y="4561293"/>
            <a:ext cx="3457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эмоциональный настрой</a:t>
            </a:r>
            <a:endParaRPr lang="ru-RU" sz="2400" dirty="0"/>
          </a:p>
        </p:txBody>
      </p:sp>
      <p:pic>
        <p:nvPicPr>
          <p:cNvPr id="77" name="Picture 6" descr="D:\Рабочий стол\Семенова Е А\Фото\IMG_20191031_0817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"/>
          <a:stretch>
            <a:fillRect/>
          </a:stretch>
        </p:blipFill>
        <p:spPr bwMode="auto">
          <a:xfrm>
            <a:off x="6761709" y="1052434"/>
            <a:ext cx="2382289" cy="15524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Осень2019\107D5100\DSC_11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t="4706" r="40479" b="39825"/>
          <a:stretch/>
        </p:blipFill>
        <p:spPr bwMode="auto">
          <a:xfrm>
            <a:off x="7193341" y="2697088"/>
            <a:ext cx="1950659" cy="1335697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33625" r="2192" b="18036"/>
          <a:stretch/>
        </p:blipFill>
        <p:spPr bwMode="auto">
          <a:xfrm>
            <a:off x="6638233" y="4182142"/>
            <a:ext cx="2505765" cy="113601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чий стол\Новая папка (3)\IMG_20191031_0837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55" y="5413965"/>
            <a:ext cx="1697403" cy="1273052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98968" y="0"/>
            <a:ext cx="637129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ЗОЖ – это целый комплекс мер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направленных на улучшение здоровья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13828"/>
            <a:ext cx="1849348" cy="45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905" y="127986"/>
            <a:ext cx="536713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66096"/>
              </p:ext>
            </p:extLst>
          </p:nvPr>
        </p:nvGraphicFramePr>
        <p:xfrm>
          <a:off x="134849" y="98698"/>
          <a:ext cx="3429000" cy="62058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429000"/>
              </a:tblGrid>
              <a:tr h="671773"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2"/>
                      </a:pPr>
                      <a:r>
                        <a:rPr lang="ru-RU" sz="1700" b="1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</a:rPr>
                        <a:t>этап –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700" b="1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</a:rPr>
                        <a:t>практический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40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700" dirty="0" smtClean="0">
                          <a:latin typeface="Bookman Old Style" panose="02050604050505020204" pitchFamily="18" charset="0"/>
                        </a:rPr>
                        <a:t>Проведение цикла тематических бесед с детьми: «Если хочешь быть здоров - закаляйся», «Разговор о правильном питании», «Режим дня и его роль в жизни детей», «Чистота- залог здоровья!»,</a:t>
                      </a:r>
                      <a:r>
                        <a:rPr lang="ru-RU" sz="1700" baseline="0" dirty="0" smtClean="0">
                          <a:latin typeface="Bookman Old Style" panose="02050604050505020204" pitchFamily="18" charset="0"/>
                        </a:rPr>
                        <a:t> «Полезные привычки».</a:t>
                      </a:r>
                      <a:endParaRPr lang="ru-RU" sz="800" dirty="0" smtClean="0">
                        <a:latin typeface="Bookman Old Style" panose="02050604050505020204" pitchFamily="18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700" dirty="0" smtClean="0">
                          <a:latin typeface="Bookman Old Style" panose="02050604050505020204" pitchFamily="18" charset="0"/>
                        </a:rPr>
                        <a:t>Организация просвети-</a:t>
                      </a:r>
                      <a:r>
                        <a:rPr lang="ru-RU" sz="1700" dirty="0" err="1" smtClean="0">
                          <a:latin typeface="Bookman Old Style" panose="02050604050505020204" pitchFamily="18" charset="0"/>
                        </a:rPr>
                        <a:t>тельской</a:t>
                      </a:r>
                      <a:r>
                        <a:rPr lang="ru-RU" sz="1700" dirty="0" smtClean="0">
                          <a:latin typeface="Bookman Old Style" panose="02050604050505020204" pitchFamily="18" charset="0"/>
                        </a:rPr>
                        <a:t> работы с родителями: «ЗОЖ и его элементы», «Движение – это жизнь!», «Средства личной гигиены», «Физкультурно-оздоровительная работа в МАДОУ».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700" dirty="0" smtClean="0">
                          <a:latin typeface="Bookman Old Style" panose="02050604050505020204" pitchFamily="18" charset="0"/>
                        </a:rPr>
                        <a:t>Коррекция мероприятий.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07905" y="127986"/>
            <a:ext cx="53671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нашем МАДОУ создана</a:t>
            </a:r>
            <a:r>
              <a:rPr lang="ru-RU" dirty="0"/>
              <a:t> </a:t>
            </a:r>
            <a:r>
              <a:rPr lang="ru-RU" b="1" dirty="0" smtClean="0"/>
              <a:t>здоровье-сберегающая </a:t>
            </a:r>
            <a:r>
              <a:rPr lang="ru-RU" b="1" dirty="0"/>
              <a:t>инфраструктура</a:t>
            </a:r>
            <a:r>
              <a:rPr lang="ru-RU" dirty="0"/>
              <a:t>: физкультурный зал оснащен спортивным оборудованием, необходимым для реализации </a:t>
            </a:r>
            <a:r>
              <a:rPr lang="ru-RU" dirty="0" smtClean="0"/>
              <a:t>проекта; в каждой </a:t>
            </a:r>
            <a:r>
              <a:rPr lang="ru-RU" dirty="0"/>
              <a:t>группе  оборудован физкультурный уголок, позволяющий детям реализовывать потребность в движении.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" b="4006"/>
          <a:stretch/>
        </p:blipFill>
        <p:spPr bwMode="auto">
          <a:xfrm>
            <a:off x="3548843" y="1882312"/>
            <a:ext cx="2742627" cy="184824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G:\DCIM\103D5100\DSC_0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43" y="3824246"/>
            <a:ext cx="2673811" cy="177096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G:\DCIM\103D5100\DSC_03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21349" r="10130" b="10147"/>
          <a:stretch/>
        </p:blipFill>
        <p:spPr bwMode="auto">
          <a:xfrm>
            <a:off x="3911713" y="5785888"/>
            <a:ext cx="1948069" cy="103724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:\DCIM\103D5100\DSC_03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0" b="12501"/>
          <a:stretch/>
        </p:blipFill>
        <p:spPr bwMode="auto">
          <a:xfrm>
            <a:off x="6145220" y="5871707"/>
            <a:ext cx="2720484" cy="86560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DCIM\103D5100\DSC_03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04" y="1941388"/>
            <a:ext cx="2701296" cy="178917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Рабочий стол\Семенова Е А\Фото\IMG_20191031_0826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15" y="3824246"/>
            <a:ext cx="2470619" cy="185296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13828"/>
            <a:ext cx="1849348" cy="45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5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33422" b="29276"/>
          <a:stretch/>
        </p:blipFill>
        <p:spPr>
          <a:xfrm>
            <a:off x="6543195" y="1436260"/>
            <a:ext cx="2051231" cy="142118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97924" y="86398"/>
            <a:ext cx="4789133" cy="5909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ПОЛЕЗНЫЕ ПРИВЫЧКИ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503" y="2146852"/>
            <a:ext cx="3488635" cy="31393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Соблюдение режима дня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Ежедневная чистка </a:t>
            </a:r>
            <a:r>
              <a:rPr lang="ru-RU" sz="2000" dirty="0" smtClean="0"/>
              <a:t>зубов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Зарядка по утрам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Мытье рук перед едой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Правильное </a:t>
            </a:r>
            <a:r>
              <a:rPr lang="ru-RU" sz="2000" dirty="0" smtClean="0"/>
              <a:t>питание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Помощь по дому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Физическая активность,</a:t>
            </a:r>
          </a:p>
          <a:p>
            <a:r>
              <a:rPr lang="ru-RU" sz="2000" dirty="0" smtClean="0"/>
              <a:t>       занятия спортом.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И </a:t>
            </a:r>
            <a:r>
              <a:rPr lang="ru-RU" sz="2000" dirty="0" err="1" smtClean="0"/>
              <a:t>тд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3132" y="787742"/>
            <a:ext cx="1171177" cy="156157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1245" y="929541"/>
            <a:ext cx="1175119" cy="157075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 b="10043"/>
          <a:stretch/>
        </p:blipFill>
        <p:spPr>
          <a:xfrm flipH="1">
            <a:off x="4096911" y="4548889"/>
            <a:ext cx="1347744" cy="221965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t="11866" r="8161"/>
          <a:stretch/>
        </p:blipFill>
        <p:spPr>
          <a:xfrm flipH="1">
            <a:off x="2384636" y="4711148"/>
            <a:ext cx="1438440" cy="214685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12696" r="8195" b="11081"/>
          <a:stretch/>
        </p:blipFill>
        <p:spPr>
          <a:xfrm flipH="1">
            <a:off x="7553870" y="2633870"/>
            <a:ext cx="1535175" cy="186387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25927" r="6858"/>
          <a:stretch/>
        </p:blipFill>
        <p:spPr>
          <a:xfrm flipH="1">
            <a:off x="415436" y="4679886"/>
            <a:ext cx="1769164" cy="214685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18985" r="12098" b="11449"/>
          <a:stretch/>
        </p:blipFill>
        <p:spPr>
          <a:xfrm>
            <a:off x="7146770" y="4303048"/>
            <a:ext cx="1336523" cy="196625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9228" r="18572" b="26293"/>
          <a:stretch/>
        </p:blipFill>
        <p:spPr>
          <a:xfrm>
            <a:off x="172556" y="203884"/>
            <a:ext cx="1787300" cy="194296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0" b="26627"/>
          <a:stretch/>
        </p:blipFill>
        <p:spPr>
          <a:xfrm>
            <a:off x="2113392" y="718610"/>
            <a:ext cx="1582779" cy="142824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0" r="14445" b="22319"/>
          <a:stretch/>
        </p:blipFill>
        <p:spPr>
          <a:xfrm>
            <a:off x="5558333" y="4497749"/>
            <a:ext cx="1467843" cy="202435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096911" y="2921168"/>
            <a:ext cx="31967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Полезные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привычки в домашних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условиях</a:t>
            </a:r>
            <a:endParaRPr lang="ru-RU" sz="2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20" y="6437598"/>
            <a:ext cx="18478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9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1611" y="0"/>
            <a:ext cx="8065927" cy="10895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Здоровье- сберегающие  технологии, используемые в ДОУ,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позволяют двигательной активности детей стать –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полезной привычкой.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1986" y="2451409"/>
            <a:ext cx="4000134" cy="286232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Утренняя гимнастика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Физкультурные занятия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Динамические паузы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Подвижные и спортивные игры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Релаксация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Гимнастика пальчиковая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Гимнастика для глаз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Гимнастика дыхательная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Бодрящая гимнастика </a:t>
            </a:r>
            <a:r>
              <a:rPr lang="ru-RU" sz="2000" dirty="0" smtClean="0"/>
              <a:t>после сна</a:t>
            </a:r>
            <a:endParaRPr lang="ru-RU" sz="2000" dirty="0"/>
          </a:p>
        </p:txBody>
      </p:sp>
      <p:pic>
        <p:nvPicPr>
          <p:cNvPr id="5" name="Picture 8" descr="D:\Рабочий стол\Семенова Е А\Фото\IMG_20191031_0945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b="6092"/>
          <a:stretch/>
        </p:blipFill>
        <p:spPr bwMode="auto">
          <a:xfrm>
            <a:off x="6634587" y="5339500"/>
            <a:ext cx="2320570" cy="147384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Рабочий стол\Новая папка (3)\IMG_20200221_155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5" b="10062"/>
          <a:stretch/>
        </p:blipFill>
        <p:spPr bwMode="auto">
          <a:xfrm>
            <a:off x="3225324" y="5387889"/>
            <a:ext cx="3327998" cy="135839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Новая папка (3)\IMG_20191031_0833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0" b="9863"/>
          <a:stretch/>
        </p:blipFill>
        <p:spPr bwMode="auto">
          <a:xfrm>
            <a:off x="2386940" y="1181515"/>
            <a:ext cx="2041863" cy="121058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ий стол\Новая папка (3)\IMG_20191105_0818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4" b="11832"/>
          <a:stretch/>
        </p:blipFill>
        <p:spPr bwMode="auto">
          <a:xfrm>
            <a:off x="130855" y="987779"/>
            <a:ext cx="2185794" cy="125523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Рабочий стол\Семенова Е А\Фото\IMG_20191031_0950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1" r="3221" b="7487"/>
          <a:stretch/>
        </p:blipFill>
        <p:spPr bwMode="auto">
          <a:xfrm>
            <a:off x="4584613" y="1178068"/>
            <a:ext cx="1995853" cy="121403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бочий стол\Новая папка (3)\yOdDOvaBkOQ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10794" r="12015" b="33245"/>
          <a:stretch/>
        </p:blipFill>
        <p:spPr bwMode="auto">
          <a:xfrm>
            <a:off x="6686177" y="1136866"/>
            <a:ext cx="2435125" cy="133373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Рабочий стол\Семенова Е А\Фото\20191030_1247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" y="3760336"/>
            <a:ext cx="2581122" cy="145220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Рабочий стол\Новая папка (3)\gHTASHahgs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12" y="4027595"/>
            <a:ext cx="1782364" cy="122245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Рабочий стол\Семенова Е А\Фото\IMG_20191031_08241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7079" r="24162" b="16968"/>
          <a:stretch/>
        </p:blipFill>
        <p:spPr bwMode="auto">
          <a:xfrm>
            <a:off x="7037014" y="2617970"/>
            <a:ext cx="1840524" cy="127086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9" r="10759" b="17499"/>
          <a:stretch/>
        </p:blipFill>
        <p:spPr bwMode="auto">
          <a:xfrm>
            <a:off x="202716" y="2392100"/>
            <a:ext cx="2312001" cy="131007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" t="17124" r="2987" b="15556"/>
          <a:stretch/>
        </p:blipFill>
        <p:spPr>
          <a:xfrm>
            <a:off x="13004" y="5320828"/>
            <a:ext cx="3107138" cy="149251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13828"/>
            <a:ext cx="1849348" cy="45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1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42021" y="6470374"/>
            <a:ext cx="6062694" cy="3876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90252" y="4404028"/>
            <a:ext cx="2653748" cy="8534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Больше гуляйте на свежем воздухе, ходите пешком.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1301" y="6470374"/>
            <a:ext cx="6316016" cy="425947"/>
          </a:xfrm>
        </p:spPr>
        <p:txBody>
          <a:bodyPr>
            <a:normAutofit/>
          </a:bodyPr>
          <a:lstStyle/>
          <a:p>
            <a:pPr fontAlgn="base"/>
            <a:r>
              <a:rPr lang="ru-RU" sz="2400" dirty="0" smtClean="0"/>
              <a:t>Прививайте </a:t>
            </a:r>
            <a:r>
              <a:rPr lang="ru-RU" sz="2400" dirty="0"/>
              <a:t>полезные привычки постепенно.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2225" y="-1"/>
            <a:ext cx="58407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Привычка жить ЗДОРОВО!!!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09434" y="577328"/>
            <a:ext cx="3983548" cy="602159"/>
          </a:xfrm>
          <a:prstGeom prst="roundRect">
            <a:avLst>
              <a:gd name="adj" fmla="val 413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64946" y="656268"/>
            <a:ext cx="38280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Советы для родителей: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800" y="1302599"/>
            <a:ext cx="2757778" cy="1198880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Если вы соблюдаете </a:t>
            </a:r>
            <a:r>
              <a:rPr lang="ru-RU" dirty="0" smtClean="0"/>
              <a:t>ЗОЖ– </a:t>
            </a:r>
            <a:r>
              <a:rPr lang="ru-RU" dirty="0"/>
              <a:t>постарайтесь </a:t>
            </a:r>
            <a:r>
              <a:rPr lang="ru-RU" dirty="0" smtClean="0"/>
              <a:t> </a:t>
            </a:r>
            <a:r>
              <a:rPr lang="ru-RU" dirty="0"/>
              <a:t>передать полезную привычку своим детям</a:t>
            </a:r>
            <a:r>
              <a:rPr lang="ru-RU" dirty="0" smtClean="0"/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3957" y="2000999"/>
            <a:ext cx="2757778" cy="934720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 раннего возраста отдайте ребенка в спортивную секцию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86222" y="1519238"/>
            <a:ext cx="2757778" cy="963523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приучайте </a:t>
            </a:r>
            <a:r>
              <a:rPr lang="ru-RU" dirty="0"/>
              <a:t>ребенка к </a:t>
            </a:r>
            <a:r>
              <a:rPr lang="ru-RU" dirty="0" err="1"/>
              <a:t>фастфуду</a:t>
            </a:r>
            <a:r>
              <a:rPr lang="ru-RU" dirty="0"/>
              <a:t>, сладостям </a:t>
            </a:r>
            <a:r>
              <a:rPr lang="ru-RU" dirty="0" smtClean="0"/>
              <a:t> и  «вредным» продуктам.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800" y="3786035"/>
            <a:ext cx="2757778" cy="934720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 самого детства </a:t>
            </a:r>
            <a:r>
              <a:rPr lang="ru-RU" dirty="0" smtClean="0"/>
              <a:t>учите ребенка правилам </a:t>
            </a:r>
            <a:r>
              <a:rPr lang="ru-RU" dirty="0"/>
              <a:t>личной гигиены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98811" y="2564418"/>
            <a:ext cx="2757778" cy="650240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Привлекайте ребенка к домашней уборке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2800" y="3949348"/>
            <a:ext cx="2757778" cy="1229360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Чаще отвлекайте детей от гаджетов, предлагая в замен интересное времяпрепровождение.  </a:t>
            </a:r>
            <a:endParaRPr lang="ru-RU" dirty="0"/>
          </a:p>
        </p:txBody>
      </p:sp>
      <p:pic>
        <p:nvPicPr>
          <p:cNvPr id="2050" name="Picture 2" descr="D:\Рабочий стол\Новая папка (3)\sPVOeS8dSG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16848" r="4910" b="29619"/>
          <a:stretch/>
        </p:blipFill>
        <p:spPr bwMode="auto">
          <a:xfrm>
            <a:off x="3116836" y="2955014"/>
            <a:ext cx="3097817" cy="90446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й стол\Новая папка (3)\9ihXMKOy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1" y="4764819"/>
            <a:ext cx="1287668" cy="171689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чий стол\Новая папка (3)\RRXwnYYuOy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b="19033"/>
          <a:stretch/>
        </p:blipFill>
        <p:spPr bwMode="auto">
          <a:xfrm flipH="1">
            <a:off x="142021" y="2501479"/>
            <a:ext cx="1686492" cy="1125641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>
            <a:endCxn id="9" idx="3"/>
          </p:cNvCxnSpPr>
          <p:nvPr/>
        </p:nvCxnSpPr>
        <p:spPr>
          <a:xfrm flipH="1">
            <a:off x="2808578" y="1207138"/>
            <a:ext cx="501153" cy="6949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831716" y="1179488"/>
            <a:ext cx="607223" cy="276986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301208" y="1179488"/>
            <a:ext cx="19878" cy="821511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309732" y="1179487"/>
            <a:ext cx="329268" cy="290350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24939" y="1179487"/>
            <a:ext cx="731279" cy="375101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432488" y="1207138"/>
            <a:ext cx="1023730" cy="14342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00373" y="1179487"/>
            <a:ext cx="1379331" cy="32585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D:\Рабочий стол\Новая папка (3)\OSXrwGbdlMU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2" t="34927" r="11656" b="5652"/>
          <a:stretch/>
        </p:blipFill>
        <p:spPr bwMode="auto">
          <a:xfrm>
            <a:off x="7921487" y="5299631"/>
            <a:ext cx="1162878" cy="15715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24959" r="12595" b="29051"/>
          <a:stretch/>
        </p:blipFill>
        <p:spPr>
          <a:xfrm>
            <a:off x="6490252" y="656268"/>
            <a:ext cx="995424" cy="82543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30822"/>
          <a:stretch/>
        </p:blipFill>
        <p:spPr>
          <a:xfrm>
            <a:off x="7598466" y="63684"/>
            <a:ext cx="1480930" cy="139170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1" r="12275" b="7945"/>
          <a:stretch/>
        </p:blipFill>
        <p:spPr>
          <a:xfrm>
            <a:off x="7968325" y="3224088"/>
            <a:ext cx="987131" cy="112389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2" t="-1457" r="2472" b="12517"/>
          <a:stretch/>
        </p:blipFill>
        <p:spPr>
          <a:xfrm>
            <a:off x="6749876" y="3224088"/>
            <a:ext cx="947749" cy="112389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0" t="41854" r="35314" b="20000"/>
          <a:stretch/>
        </p:blipFill>
        <p:spPr>
          <a:xfrm>
            <a:off x="6743699" y="5295627"/>
            <a:ext cx="854767" cy="156237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25" y="4785330"/>
            <a:ext cx="1279491" cy="170598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5" t="31367" r="3075" b="19130"/>
          <a:stretch/>
        </p:blipFill>
        <p:spPr>
          <a:xfrm>
            <a:off x="1889147" y="2535629"/>
            <a:ext cx="1032957" cy="109149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1" b="16933"/>
          <a:stretch/>
        </p:blipFill>
        <p:spPr>
          <a:xfrm>
            <a:off x="4187145" y="5178708"/>
            <a:ext cx="1013228" cy="121707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t="39859" r="15459"/>
          <a:stretch/>
        </p:blipFill>
        <p:spPr>
          <a:xfrm>
            <a:off x="5305387" y="5184116"/>
            <a:ext cx="1038970" cy="128625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5" b="24798"/>
          <a:stretch/>
        </p:blipFill>
        <p:spPr>
          <a:xfrm>
            <a:off x="3201749" y="5178708"/>
            <a:ext cx="874503" cy="129166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5" y="-558"/>
            <a:ext cx="1573060" cy="38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6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2397</TotalTime>
  <Words>795</Words>
  <Application>Microsoft Office PowerPoint</Application>
  <PresentationFormat>Экран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Формировать представление о здоровом образе жизни; обогащать и закреплять знания о правильном питании, культурно-гигиенических навыках;  развивать физические качества; продолжать учить детей заботиться о своем здоровье, избегая ситуаций, наносящих вред здоровью; воспитывать интерес к спорту, физической культуре, здоровому образу жизни.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ПРИВЫЧКИ</vt:lpstr>
      <vt:lpstr>Здоровье- сберегающие  технологии, используемые в ДОУ, позволяют двигательной активности детей стать –  полезной привычкой.</vt:lpstr>
      <vt:lpstr>Презентация PowerPoint</vt:lpstr>
      <vt:lpstr>Презентация PowerPoint</vt:lpstr>
      <vt:lpstr>Вывод:  Вследствие реализации проекта у детей выработались: устойчивое понимание необходимости присвоения себе полезных привычек  и предпосылки формирования знаний о здоровом образе жизни.  Участие родителей в совместной деятельности наполнило проект эмоциональным содержанием. Проведение бесед и консультаций с родителями оказали положительное влияние на физическое воспитание детей. В процессе проектной деятельности дети проявляли активность, интерес к формированию полезных привычек. Следует отметить, что проект «Полезные и вредные привычки» решил проблему, реализовал поставленные задачи. Родители получили необходимые знания о способах сохранения и укрепления здоровья детей. С огромным желанием родители приняли участие в проектной деятельности,  с интересом участвовали в изготовлении фото-брошюрки «Полезные привычки.» Выразили желание еще принимать участие в подобных проектах. Проект по здоровьесбережению показал актуальность систематической работы по данному направлению. В дальнейшем планирую расширить работу путём применения совместных здоровьесберегающих досугов с семьёй. Таким образом, выдвинутая нами проблема была решена.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Лена</cp:lastModifiedBy>
  <cp:revision>66</cp:revision>
  <dcterms:created xsi:type="dcterms:W3CDTF">2014-09-29T12:30:26Z</dcterms:created>
  <dcterms:modified xsi:type="dcterms:W3CDTF">2022-01-29T21:17:03Z</dcterms:modified>
</cp:coreProperties>
</file>