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3" r:id="rId9"/>
    <p:sldId id="284" r:id="rId10"/>
    <p:sldId id="287" r:id="rId11"/>
    <p:sldId id="290" r:id="rId12"/>
    <p:sldId id="288" r:id="rId13"/>
    <p:sldId id="277" r:id="rId14"/>
    <p:sldId id="289" r:id="rId15"/>
    <p:sldId id="27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6" d="100"/>
          <a:sy n="86" d="100"/>
        </p:scale>
        <p:origin x="135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6D2D3-6853-4247-B34B-2C064BFDC60A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347C9-2A3A-4A91-93AB-93A1DD6EF8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F347C9-2A3A-4A91-93AB-93A1DD6EF8B1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gif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Freeform 8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 rot="10800000">
            <a:off x="0" y="3657600"/>
            <a:ext cx="9144000" cy="3200400"/>
            <a:chOff x="0" y="0"/>
            <a:chExt cx="5760" cy="2016"/>
          </a:xfrm>
        </p:grpSpPr>
        <p:pic>
          <p:nvPicPr>
            <p:cNvPr id="5167" name="Picture 47" descr="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5760" cy="2016"/>
            </a:xfrm>
            <a:prstGeom prst="rect">
              <a:avLst/>
            </a:prstGeom>
            <a:noFill/>
          </p:spPr>
        </p:pic>
        <p:pic>
          <p:nvPicPr>
            <p:cNvPr id="5168" name="Picture 48" descr="0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0"/>
              <a:ext cx="858" cy="733"/>
            </a:xfrm>
            <a:prstGeom prst="rect">
              <a:avLst/>
            </a:prstGeom>
            <a:noFill/>
          </p:spPr>
        </p:pic>
      </p:grpSp>
      <p:pic>
        <p:nvPicPr>
          <p:cNvPr id="5130" name="Picture 10" descr="12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54" name="Picture 34" descr="water_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pic>
        <p:nvPicPr>
          <p:cNvPr id="5160" name="Picture 40" descr="fire14"/>
          <p:cNvPicPr>
            <a:picLocks noChangeAspect="1" noChangeArrowheads="1" noCrop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533400" cy="533400"/>
          </a:xfrm>
          <a:prstGeom prst="rect">
            <a:avLst/>
          </a:prstGeom>
          <a:noFill/>
        </p:spPr>
      </p:pic>
      <p:sp>
        <p:nvSpPr>
          <p:cNvPr id="5161" name="Rectangle 4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2" name="Rectangle 4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785DD539-C90A-42C8-AB4D-5A764E7A723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CE07D1-2CD0-4F3B-98BF-C4DFC549617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171" name="Picture 51" descr="B_Fly26"/>
          <p:cNvPicPr>
            <a:picLocks noChangeAspect="1" noChangeArrowheads="1" noCrop="1"/>
          </p:cNvPicPr>
          <p:nvPr/>
        </p:nvPicPr>
        <p:blipFill>
          <a:blip r:embed="rId7" cstate="print">
            <a:lum bright="-12000" contrast="-100000"/>
            <a:grayscl/>
          </a:blip>
          <a:srcRect/>
          <a:stretch>
            <a:fillRect/>
          </a:stretch>
        </p:blipFill>
        <p:spPr bwMode="auto">
          <a:xfrm>
            <a:off x="609600" y="449263"/>
            <a:ext cx="990600" cy="892175"/>
          </a:xfrm>
          <a:prstGeom prst="rect">
            <a:avLst/>
          </a:prstGeom>
          <a:noFill/>
        </p:spPr>
      </p:pic>
      <p:pic>
        <p:nvPicPr>
          <p:cNvPr id="5172" name="Picture 52" descr="B_Fly2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81000"/>
            <a:ext cx="990600" cy="892175"/>
          </a:xfrm>
          <a:prstGeom prst="rect">
            <a:avLst/>
          </a:prstGeom>
          <a:noFill/>
        </p:spPr>
      </p:pic>
      <p:pic>
        <p:nvPicPr>
          <p:cNvPr id="5173" name="Picture 53" descr="bupestrid beetl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67600" y="6259513"/>
            <a:ext cx="838200" cy="3222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175" name="Picture 55" descr="WB01292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5105400"/>
            <a:ext cx="400050" cy="4000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DD539-C90A-42C8-AB4D-5A764E7A723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07D1-2CD0-4F3B-98BF-C4DFC549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DD539-C90A-42C8-AB4D-5A764E7A723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07D1-2CD0-4F3B-98BF-C4DFC549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DD539-C90A-42C8-AB4D-5A764E7A723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07D1-2CD0-4F3B-98BF-C4DFC549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DD539-C90A-42C8-AB4D-5A764E7A723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07D1-2CD0-4F3B-98BF-C4DFC549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DD539-C90A-42C8-AB4D-5A764E7A723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07D1-2CD0-4F3B-98BF-C4DFC549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DD539-C90A-42C8-AB4D-5A764E7A723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07D1-2CD0-4F3B-98BF-C4DFC549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DD539-C90A-42C8-AB4D-5A764E7A723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07D1-2CD0-4F3B-98BF-C4DFC549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DD539-C90A-42C8-AB4D-5A764E7A723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07D1-2CD0-4F3B-98BF-C4DFC549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DD539-C90A-42C8-AB4D-5A764E7A723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07D1-2CD0-4F3B-98BF-C4DFC549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5DD539-C90A-42C8-AB4D-5A764E7A723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E07D1-2CD0-4F3B-98BF-C4DFC54961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8A00"/>
            </a:gs>
            <a:gs pos="100000">
              <a:srgbClr val="99FF66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ltGray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1488" y="0"/>
              </a:cxn>
              <a:cxn ang="0">
                <a:pos x="564" y="617"/>
              </a:cxn>
              <a:cxn ang="0">
                <a:pos x="0" y="1734"/>
              </a:cxn>
              <a:cxn ang="0">
                <a:pos x="0" y="4320"/>
              </a:cxn>
              <a:cxn ang="0">
                <a:pos x="5760" y="4320"/>
              </a:cxn>
              <a:cxn ang="0">
                <a:pos x="5760" y="0"/>
              </a:cxn>
              <a:cxn ang="0">
                <a:pos x="1488" y="0"/>
              </a:cxn>
            </a:cxnLst>
            <a:rect l="0" t="0" r="r" b="b"/>
            <a:pathLst>
              <a:path w="5760" h="4320">
                <a:moveTo>
                  <a:pt x="1488" y="0"/>
                </a:moveTo>
                <a:cubicBezTo>
                  <a:pt x="1093" y="94"/>
                  <a:pt x="670" y="476"/>
                  <a:pt x="564" y="617"/>
                </a:cubicBezTo>
                <a:cubicBezTo>
                  <a:pt x="458" y="758"/>
                  <a:pt x="94" y="1117"/>
                  <a:pt x="0" y="1734"/>
                </a:cubicBez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1488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4" name="Picture 10" descr="12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52400" y="228600"/>
            <a:ext cx="1676400" cy="11636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035" name="Picture 11" descr="water_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914400"/>
            <a:ext cx="381000" cy="23495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85DD539-C90A-42C8-AB4D-5A764E7A7239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ECE07D1-2CD0-4F3B-98BF-C4DFC54961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 rot="10800000">
            <a:off x="0" y="6629400"/>
            <a:ext cx="9144000" cy="228600"/>
          </a:xfrm>
          <a:custGeom>
            <a:avLst/>
            <a:gdLst/>
            <a:ahLst/>
            <a:cxnLst>
              <a:cxn ang="0">
                <a:pos x="8" y="2730"/>
              </a:cxn>
              <a:cxn ang="0">
                <a:pos x="3040" y="2726"/>
              </a:cxn>
              <a:cxn ang="0">
                <a:pos x="3347" y="2630"/>
              </a:cxn>
              <a:cxn ang="0">
                <a:pos x="3795" y="2170"/>
              </a:cxn>
              <a:cxn ang="0">
                <a:pos x="4115" y="2080"/>
              </a:cxn>
              <a:cxn ang="0">
                <a:pos x="5760" y="2093"/>
              </a:cxn>
              <a:cxn ang="0">
                <a:pos x="5767" y="0"/>
              </a:cxn>
              <a:cxn ang="0">
                <a:pos x="0" y="1"/>
              </a:cxn>
              <a:cxn ang="0">
                <a:pos x="8" y="2730"/>
              </a:cxn>
            </a:cxnLst>
            <a:rect l="0" t="0" r="r" b="b"/>
            <a:pathLst>
              <a:path w="5767" h="2730">
                <a:moveTo>
                  <a:pt x="8" y="2730"/>
                </a:moveTo>
                <a:lnTo>
                  <a:pt x="3040" y="2726"/>
                </a:lnTo>
                <a:cubicBezTo>
                  <a:pt x="3181" y="2726"/>
                  <a:pt x="3224" y="2728"/>
                  <a:pt x="3347" y="2630"/>
                </a:cubicBezTo>
                <a:lnTo>
                  <a:pt x="3795" y="2170"/>
                </a:lnTo>
                <a:cubicBezTo>
                  <a:pt x="3923" y="2078"/>
                  <a:pt x="3942" y="2074"/>
                  <a:pt x="4115" y="2080"/>
                </a:cubicBezTo>
                <a:lnTo>
                  <a:pt x="5760" y="2093"/>
                </a:lnTo>
                <a:lnTo>
                  <a:pt x="5767" y="0"/>
                </a:lnTo>
                <a:lnTo>
                  <a:pt x="0" y="1"/>
                </a:lnTo>
                <a:lnTo>
                  <a:pt x="8" y="2730"/>
                </a:lnTo>
                <a:close/>
              </a:path>
            </a:pathLst>
          </a:custGeom>
          <a:solidFill>
            <a:srgbClr val="008A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36" name="Picture 12" descr="butterfly 19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629051">
            <a:off x="457200" y="304800"/>
            <a:ext cx="914400" cy="9048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60649"/>
            <a:ext cx="7772400" cy="720079"/>
          </a:xfrm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МАДОУ №18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357390" y="857232"/>
            <a:ext cx="7143832" cy="3571900"/>
          </a:xfrm>
        </p:spPr>
        <p:txBody>
          <a:bodyPr/>
          <a:lstStyle/>
          <a:p>
            <a:pPr eaLnBrk="0" hangingPunct="0">
              <a:spcBef>
                <a:spcPct val="0"/>
              </a:spcBef>
              <a:tabLst>
                <a:tab pos="2295525" algn="l"/>
              </a:tabLst>
            </a:pP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spcBef>
                <a:spcPct val="0"/>
              </a:spcBef>
              <a:tabLst>
                <a:tab pos="2295525" algn="l"/>
              </a:tabLst>
            </a:pP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</a:t>
            </a:r>
          </a:p>
          <a:p>
            <a:pPr lvl="0" eaLnBrk="0" hangingPunct="0">
              <a:spcBef>
                <a:spcPct val="0"/>
              </a:spcBef>
              <a:tabLst>
                <a:tab pos="2295525" algn="l"/>
              </a:tabLst>
            </a:pPr>
            <a:r>
              <a:rPr lang="ru-RU" sz="36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«Чудо-дерево»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4143380"/>
            <a:ext cx="2000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Составила: </a:t>
            </a:r>
          </a:p>
          <a:p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Ганина М.В.</a:t>
            </a:r>
            <a:endParaRPr lang="ru-RU" sz="2400" dirty="0"/>
          </a:p>
        </p:txBody>
      </p:sp>
      <p:pic>
        <p:nvPicPr>
          <p:cNvPr id="7" name="Рисунок 6" descr="D:\Яндекс.Диск\YandexDisk\YandexDisk\Фотокамера\2018-01-12 11-30-5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857652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357290"/>
          </a:xfrm>
        </p:spPr>
        <p:txBody>
          <a:bodyPr/>
          <a:lstStyle/>
          <a:p>
            <a:br>
              <a:rPr lang="ru-RU" sz="3200" b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3 этап. Функционирование мини-музея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000108"/>
            <a:ext cx="7215238" cy="5126055"/>
          </a:xfrm>
        </p:spPr>
        <p:txBody>
          <a:bodyPr/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Мини-музей был организован в зоне познания нашей группы. Сначала было организовано посещение нашего мини-музея педагогами других групп, затем детьми других групп и родителями.</a:t>
            </a:r>
          </a:p>
          <a:p>
            <a:pPr>
              <a:buNone/>
            </a:pP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Этап накопления знаний: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Образовательная деятельность в ходе режимных моментов; чтение и разучивание стихов о дереве и отгадывание задок; чтение произведений художественной литературы. Дидактические игры. Беседы с детьми по теме с использованием игр и упражнений для развития самостоятельной мыслительной деятельности.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:\Яндекс.Диск\YandexDisk\YandexDisk\Фотокамера\2018-04-05 10-37-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000504"/>
            <a:ext cx="3564834" cy="267362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" name="Рисунок 5" descr="D:\Яндекс.Диск\YandexDisk\YandexDisk\Фотокамера\2018-04-03 10-29-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886" y="3429000"/>
            <a:ext cx="2786114" cy="321468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873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:\Яндекс.Диск\YandexDisk\YandexDisk\Фотокамера\2018-04-05 09-51-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70"/>
            <a:ext cx="3573949" cy="235743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357290"/>
          </a:xfrm>
        </p:spPr>
        <p:txBody>
          <a:bodyPr/>
          <a:lstStyle/>
          <a:p>
            <a:br>
              <a:rPr lang="ru-RU" sz="3200" b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3 этап. Функционирование мини-музея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785794"/>
            <a:ext cx="9715568" cy="3286149"/>
          </a:xfrm>
        </p:spPr>
        <p:txBody>
          <a:bodyPr/>
          <a:lstStyle/>
          <a:p>
            <a:pPr>
              <a:buNone/>
            </a:pP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                            Беседы с детьми: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«Познакомить с богатым разнообразием растительного мира»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«Знакомство с деревом»</a:t>
            </a:r>
          </a:p>
          <a:p>
            <a:pPr>
              <a:buNone/>
            </a:pP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Самостоятельная деятельность детей: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Рассматривание иллюстративного материала по теме «Строение дерева», «Деревянные игрушки», «Виды деревьев».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• Составление декоративного узора на деревянной доске. </a:t>
            </a:r>
          </a:p>
          <a:p>
            <a:pPr>
              <a:buNone/>
            </a:pP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Образовательная деятельность: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рисование  «Хохлома», «Деревянная игрушка»,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аппликация  «Дерево в разные времена года»; </a:t>
            </a: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познание «Что дарит нам дерево»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:\Users\User\AppData\Local\Microsoft\Windows\Temporary Internet Files\Content.Word\2018-04-05 10-38-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071942"/>
            <a:ext cx="3480000" cy="235743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2018-04-05 09-49-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28" y="2500306"/>
            <a:ext cx="3143272" cy="228601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873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357290"/>
          </a:xfrm>
        </p:spPr>
        <p:txBody>
          <a:bodyPr/>
          <a:lstStyle/>
          <a:p>
            <a:br>
              <a:rPr lang="ru-RU" sz="3200" b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571480"/>
            <a:ext cx="8643966" cy="5554683"/>
          </a:xfrm>
        </p:spPr>
        <p:txBody>
          <a:bodyPr/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Практический этап: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Подбор информации о видах деревьев и изделий из древесины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ОД «Откуда появилась бумага»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Составление и оформление альбомов «Что делают из дерева», «Виды деревьев»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Составление и оформление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лэпбука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«Деревья»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Изготовление дидактических игр «С какого дерева листок», «Плоды и деревья»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Подготовка, оформление и создание мини-музея «Чудо-дерево»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Презентация проекта в МАДОУ. 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D:\Яндекс.Диск\YandexDisk\YandexDisk\Фотокамера\2018-04-05 10-00-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714752"/>
            <a:ext cx="3714744" cy="2928934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5" name="Рисунок 4" descr="D:\Яндекс.Диск\YandexDisk\YandexDisk\Фотокамера\2018-03-09 19-57-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4286256"/>
            <a:ext cx="2928958" cy="228601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43873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7643834" cy="3514402"/>
          </a:xfrm>
        </p:spPr>
        <p:txBody>
          <a:bodyPr/>
          <a:lstStyle/>
          <a:p>
            <a:pPr algn="l"/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протяжение всего проекта: Чтение сказок и рассказов про деревья и лес;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Заучивание загадок, стихов о деревьях;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Настольно – печатные игры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"Что растет в лесу?"; "Четвертый лишний"; и т.д.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Дидактические игры: "Найди дерево по описанию""Что такое хорошо и что такое плохо","Какое наше дерево" (подбираются прилагательные) ,"Из семени в дерево","Угадай растение"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1920" y="3789040"/>
            <a:ext cx="23762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Выставки продуктов совместной деятельности воспитателей и детей.</a:t>
            </a:r>
            <a:endParaRPr lang="ru-RU" sz="2000" dirty="0"/>
          </a:p>
        </p:txBody>
      </p:sp>
      <p:pic>
        <p:nvPicPr>
          <p:cNvPr id="2050" name="Picture 2" descr="F:\DCIM\100PHOTO\SAM_304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570" y="3500438"/>
            <a:ext cx="3336370" cy="250227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4282" y="3571876"/>
            <a:ext cx="3456384" cy="259228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</p:spTree>
  </p:cSld>
  <p:clrMapOvr>
    <a:masterClrMapping/>
  </p:clrMapOvr>
  <p:transition spd="med"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357290"/>
          </a:xfrm>
        </p:spPr>
        <p:txBody>
          <a:bodyPr/>
          <a:lstStyle/>
          <a:p>
            <a:br>
              <a:rPr lang="ru-RU" sz="3200" b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b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500042"/>
            <a:ext cx="7500990" cy="5626121"/>
          </a:xfrm>
        </p:spPr>
        <p:txBody>
          <a:bodyPr/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мини-музея позволило: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сделать слово "музей" привычным и привлекательным для детей;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приобщить  ребенка к миру общечеловеческих ценностей, расширить познавательный интерес и эмоциональное восприятие;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расширить словарный запас путем подбора к экспозиции загадок, пословиц, поговорок, интересных материалов;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обогатить ППРС среду в ДОУ.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в целях закрепления воспитательной ценности проекта планируется посадка молодых саженцев деревьев на территории детского сада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Таня\Desktop\Дерево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752" y="4143380"/>
            <a:ext cx="2232248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3873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332656"/>
            <a:ext cx="6779096" cy="2232248"/>
          </a:xfrm>
        </p:spPr>
        <p:txBody>
          <a:bodyPr/>
          <a:lstStyle/>
          <a:p>
            <a:pPr lvl="0" algn="l"/>
            <a:r>
              <a:rPr lang="ru-RU" sz="32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Заключительный .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паспорта по мини – музею 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«Чудо – дерево».</a:t>
            </a: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3" name="Picture 2" descr="D:\дсад\курсы\курсантам\анимация\книги\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2625346" cy="2000264"/>
          </a:xfrm>
          <a:prstGeom prst="rect">
            <a:avLst/>
          </a:prstGeom>
          <a:noFill/>
        </p:spPr>
      </p:pic>
      <p:pic>
        <p:nvPicPr>
          <p:cNvPr id="74" name="Picture 25" descr="20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7422" y="3571876"/>
            <a:ext cx="1805286" cy="175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Рисунок 74" descr="D:\Яндекс.Диск\YandexDisk\YandexDisk\Фотокамера\2018-04-03 10-25-2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071678"/>
            <a:ext cx="3214710" cy="3946751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6021288"/>
          </a:xfrm>
        </p:spPr>
        <p:txBody>
          <a:bodyPr anchor="ctr"/>
          <a:lstStyle/>
          <a:p>
            <a:pPr algn="l"/>
            <a:br>
              <a:rPr lang="ru-RU" sz="2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Название проекта – «Чудо-дерево»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долгосрочный.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дети и родители старшей группы, воспитатель группы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Ганина М.В.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>
                <a:latin typeface="Times New Roman" pitchFamily="18" charset="0"/>
                <a:cs typeface="Times New Roman" pitchFamily="18" charset="0"/>
              </a:rPr>
              <a:t>По количеству участников: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групповой.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творческо-исследовательский. 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ня\Desktop\Дерево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357166"/>
            <a:ext cx="2232248" cy="2232248"/>
          </a:xfrm>
          <a:prstGeom prst="rect">
            <a:avLst/>
          </a:prstGeom>
          <a:noFill/>
        </p:spPr>
      </p:pic>
      <p:pic>
        <p:nvPicPr>
          <p:cNvPr id="4" name="Picture 3" descr="C:\Users\Таня\Desktop\мини музей\анимашки\0_7dfb2_e7160f2e_L[1].gif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5996" y="3643314"/>
            <a:ext cx="2368004" cy="18268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429684" cy="5797568"/>
          </a:xfrm>
        </p:spPr>
        <p:txBody>
          <a:bodyPr/>
          <a:lstStyle/>
          <a:p>
            <a:r>
              <a:rPr lang="ru-RU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　 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Актуальность:</a:t>
            </a:r>
            <a:br>
              <a:rPr lang="ru-RU" sz="3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36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Дошкольное детство – начальный этап формирования личности человека, его ценностной ориентации в окружающем мире. В этот период закладывается позитивное отношение к природе, к «рукотворному миру», к себе и к окружающим людям. Процесс становления осознанно-правильного отношения к природе, сопровождается определёнными формами поведения ребёнка, которые могут служить критерием оценки уровня их экологической воспитанности.</a:t>
            </a:r>
          </a:p>
        </p:txBody>
      </p:sp>
      <p:pic>
        <p:nvPicPr>
          <p:cNvPr id="3074" name="Picture 2" descr="C:\Users\Таня\Desktop\Лисич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6135" y="4869160"/>
            <a:ext cx="2592289" cy="1728192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Пользователь\Desktop\ВСЕ дружат с песенкой\46d9e5741819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2396" y="0"/>
            <a:ext cx="1325563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928718"/>
            <a:ext cx="7658096" cy="8256100"/>
          </a:xfrm>
        </p:spPr>
        <p:txBody>
          <a:bodyPr/>
          <a:lstStyle/>
          <a:p>
            <a:pPr algn="l"/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Проблема: </a:t>
            </a:r>
            <a:br>
              <a:rPr lang="ru-RU" sz="2400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Деревья　окружают нас постоянно. Однако дети, как правило, почти не обращают на них внимания. Гораздо больший интерес они проявляют к животным и цветущим растениям. Кроме того, дети не понимают какую важную роль играют деревья в нашей жизни и воспринимают их как неживые объекты.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92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92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92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Таня\Desktop\Одуванчик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572008"/>
            <a:ext cx="1584176" cy="1735050"/>
          </a:xfrm>
          <a:prstGeom prst="rect">
            <a:avLst/>
          </a:prstGeom>
          <a:noFill/>
        </p:spPr>
      </p:pic>
      <p:pic>
        <p:nvPicPr>
          <p:cNvPr id="4" name="Рисунок 3" descr="6982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08" y="-243408"/>
            <a:ext cx="2071692" cy="1933578"/>
          </a:xfrm>
          <a:prstGeom prst="rect">
            <a:avLst/>
          </a:prstGeom>
        </p:spPr>
      </p:pic>
      <p:pic>
        <p:nvPicPr>
          <p:cNvPr id="5" name="Picture 6" descr="D:\дсад\курсы\курсантам\анимация\Движущиеся\Зайчик подмигивает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4572008"/>
            <a:ext cx="1785950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5661248"/>
          </a:xfrm>
        </p:spPr>
        <p:txBody>
          <a:bodyPr/>
          <a:lstStyle/>
          <a:p>
            <a:pPr algn="l"/>
            <a:b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продолжать знакомить детей со свойствами дерева с помощью экспериментальных действий; расширять представления детей о разнообразии деревянных изделий, их назначении. Дать ребенку возможность реально, самостоятельно открыть для себя необычный мир дерева.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b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Обратить внимание детей 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разнообразие видов деревянных изделий их значением в нашей жизни;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Познакомить детей со свойствами, особенностями возможностями использования дерева в быту, его ценность для жизни людей;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Обратить внимание на необходимость бережного отношения к деревьям, на связь охраны леса с нашей повседневной жизнью;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 Развивать поисковую деятельность, интеллектуальную активность;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 Активизировать личностную позицию ребенка.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6.Формирование осознанно-правильного отношения к природе: желания ухаживать, беречь и любоваться красотой деревьев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Привлекать родителей в совместную деятельность с детьми и педагогами. </a:t>
            </a:r>
            <a:b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400" dirty="0"/>
          </a:p>
        </p:txBody>
      </p:sp>
      <p:pic>
        <p:nvPicPr>
          <p:cNvPr id="5124" name="Picture 4" descr="D:\дсад\курсы\курсантам\анимация\Движущиеся\Солнце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4511" y="260648"/>
            <a:ext cx="985373" cy="936104"/>
          </a:xfrm>
          <a:prstGeom prst="rect">
            <a:avLst/>
          </a:prstGeom>
          <a:noFill/>
        </p:spPr>
      </p:pic>
      <p:pic>
        <p:nvPicPr>
          <p:cNvPr id="5126" name="Picture 6" descr="D:\дсад\курсы\курсантам\анимация\Движущиеся\Зайчик подмигивает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852936"/>
            <a:ext cx="1047750" cy="1047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42852"/>
            <a:ext cx="7115196" cy="2286016"/>
          </a:xfrm>
          <a:ln w="57150"/>
        </p:spPr>
        <p:txBody>
          <a:bodyPr/>
          <a:lstStyle/>
          <a:p>
            <a:pPr lvl="0" algn="l"/>
            <a:br>
              <a:rPr lang="ru-RU" sz="2000" i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Ресурсы</a:t>
            </a: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наглядный иллюстрационный материал, подбор художественной литературы,  оборудование и материал для художественного творчества и экспериментирования, дидактические игры, словесные игры, предметы из дерева. </a:t>
            </a: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D:\Яндекс.Диск\YandexDisk\YandexDisk\Фотокамера\2018-01-12 11-31-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00240"/>
            <a:ext cx="3500430" cy="257176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4" name="Рисунок 13" descr="D:\Яндекс.Диск\YandexDisk\YandexDisk\Фотокамера\2018-03-09 20-01-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7047" y="2000240"/>
            <a:ext cx="3626953" cy="272021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3" name="Рисунок 12" descr="C:\Users\User\AppData\Local\Microsoft\Windows\Temporary Internet Files\Content.Word\2018-01-12 11-34-1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937112"/>
            <a:ext cx="4929745" cy="29208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29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u="sng" dirty="0"/>
              <a:t> </a:t>
            </a:r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1 этап. Планирование мини-музея</a:t>
            </a:r>
            <a:br>
              <a:rPr lang="ru-RU" sz="3200" b="1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b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1400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571472" y="785795"/>
            <a:ext cx="9858444" cy="2857520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изучение методической литературы по данной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теме, подбор информации из разных источников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определение места расположения мини-музея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планирование экспозиции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подбор экспонатов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привлечение родителей к созданию  мини-музея</a:t>
            </a:r>
            <a:endParaRPr lang="ru-RU" sz="2400" dirty="0"/>
          </a:p>
        </p:txBody>
      </p:sp>
      <p:pic>
        <p:nvPicPr>
          <p:cNvPr id="9" name="Рисунок 8" descr="D:\Яндекс.Диск\YandexDisk\YandexDisk\Фотокамера\2018-04-05 10-42-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2356402" cy="314186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Рисунок 9" descr="D:\Яндекс.Диск\YandexDisk\YandexDisk\Фотокамера\2018-04-05 10-46-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1" y="3429000"/>
            <a:ext cx="2428860" cy="319163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2" name="Рисунок 11" descr="D:\Яндекс.Диск\YandexDisk\YandexDisk\Фотокамера\2018-04-05 09-55-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4143380"/>
            <a:ext cx="3239327" cy="242949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u="sng" dirty="0">
                <a:latin typeface="Times New Roman" pitchFamily="18" charset="0"/>
                <a:cs typeface="Times New Roman" pitchFamily="18" charset="0"/>
              </a:rPr>
              <a:t>2 этап. Реализация проекта.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928670"/>
            <a:ext cx="8186766" cy="5197493"/>
          </a:xfrm>
        </p:spPr>
        <p:txBody>
          <a:bodyPr/>
          <a:lstStyle/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Создание мини-музея «Чудо-дерево» предусматривает следующие важные показатели: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предметность и наглядность, обеспечивающие развитие познавательного интереса, эмоционального восприятия. 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доступность и возможность прямого доступа к экспонатам выставки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психологическую комфортность и безопасность деятельности. </a:t>
            </a:r>
          </a:p>
        </p:txBody>
      </p:sp>
      <p:pic>
        <p:nvPicPr>
          <p:cNvPr id="5" name="Рисунок 4" descr="C:\Users\User\AppData\Local\Microsoft\Windows\Temporary Internet Files\Content.Word\2018-04-03 10-27-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286124"/>
            <a:ext cx="3571900" cy="3271445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" name="Рисунок 7" descr="C:\Users\User\AppData\Local\Microsoft\Windows\Temporary Internet Files\Content.Word\2018-04-03 10-25-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286124"/>
            <a:ext cx="3643338" cy="3261899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2080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процессе организации мини-музея предполагаются следующие формы работы с экспозициями мини-музея: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44" y="1571613"/>
            <a:ext cx="6858048" cy="2571767"/>
          </a:xfrm>
        </p:spPr>
        <p:txBody>
          <a:bodyPr/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занятия-экскурсии,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экскурсии для родителей,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исследовательская деятельность,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продуктивная деятельность,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 также возможность смены и пополнение экспозиции.</a:t>
            </a:r>
            <a:endParaRPr lang="ru-RU" sz="2400" dirty="0"/>
          </a:p>
        </p:txBody>
      </p:sp>
      <p:pic>
        <p:nvPicPr>
          <p:cNvPr id="7" name="Рисунок 6" descr="C:\Users\User\AppData\Local\Microsoft\Windows\Temporary Internet Files\Content.Word\2018-04-05 09-57-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702" y="1643050"/>
            <a:ext cx="3048298" cy="3198307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0" name="Рисунок 9" descr="C:\Users\User\AppData\Local\Microsoft\Windows\Temporary Internet Files\Content.Word\2018-04-05 09-48-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929066"/>
            <a:ext cx="3571900" cy="2661492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7764713"/>
      </p:ext>
    </p:extLst>
  </p:cSld>
  <p:clrMapOvr>
    <a:masterClrMapping/>
  </p:clrMapOvr>
</p:sld>
</file>

<file path=ppt/theme/theme1.xml><?xml version="1.0" encoding="utf-8"?>
<a:theme xmlns:a="http://schemas.openxmlformats.org/drawingml/2006/main" name="экология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</Template>
  <TotalTime>6916</TotalTime>
  <Words>928</Words>
  <Application>Microsoft Office PowerPoint</Application>
  <PresentationFormat>Экран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экология</vt:lpstr>
      <vt:lpstr>МАДОУ №18</vt:lpstr>
      <vt:lpstr>    Название проекта – «Чудо-дерево»  Продолжительность проекта – долгосрочный.  Участники проекта– дети и родители старшей группы, воспитатель группы Ганина М.В.  По количеству участников: групповой.  Тип проекта: творческо-исследовательский.   </vt:lpstr>
      <vt:lpstr>　    Актуальность:  Дошкольное детство – начальный этап формирования личности человека, его ценностной ориентации в окружающем мире. В этот период закладывается позитивное отношение к природе, к «рукотворному миру», к себе и к окружающим людям. Процесс становления осознанно-правильного отношения к природе, сопровождается определёнными формами поведения ребёнка, которые могут служить критерием оценки уровня их экологической воспитанности.</vt:lpstr>
      <vt:lpstr> Проблема:  Деревья　окружают нас постоянно. Однако дети, как правило, почти не обращают на них внимания. Гораздо больший интерес они проявляют к животным и цветущим растениям. Кроме того, дети не понимают какую важную роль играют деревья в нашей жизни и воспринимают их как неживые объекты.    </vt:lpstr>
      <vt:lpstr>                             Цель проекта:  продолжать знакомить детей со свойствами дерева с помощью экспериментальных действий; расширять представления детей о разнообразии деревянных изделий, их назначении. Дать ребенку возможность реально, самостоятельно открыть для себя необычный мир дерева.  Задачи проекта: 1. Обратить внимание детей на разнообразие видов деревянных изделий их значением в нашей жизни; 2. Познакомить детей со свойствами, особенностями возможностями использования дерева в быту, его ценность для жизни людей; 3. Обратить внимание на необходимость бережного отношения к деревьям, на связь охраны леса с нашей повседневной жизнью; 4. Развивать поисковую деятельность, интеллектуальную активность; 5. Активизировать личностную позицию ребенка.  6.Формирование осознанно-правильного отношения к природе: желания ухаживать, беречь и любоваться красотой деревьев 7. Привлекать родителей в совместную деятельность с детьми и педагогами.  </vt:lpstr>
      <vt:lpstr> Ресурсы: наглядный иллюстрационный материал, подбор художественной литературы,  оборудование и материал для художественного творчества и экспериментирования, дидактические игры, словесные игры, предметы из дерева.  </vt:lpstr>
      <vt:lpstr>     1 этап. Планирование мини-музея     </vt:lpstr>
      <vt:lpstr>2 этап. Реализация проекта. </vt:lpstr>
      <vt:lpstr>В процессе организации мини-музея предполагаются следующие формы работы с экспозициями мини-музея:  </vt:lpstr>
      <vt:lpstr>  3 этап. Функционирование мини-музея  </vt:lpstr>
      <vt:lpstr>  3 этап. Функционирование мини-музея  </vt:lpstr>
      <vt:lpstr>    </vt:lpstr>
      <vt:lpstr> На протяжение всего проекта: Чтение сказок и рассказов про деревья и лес;  Заучивание загадок, стихов о деревьях; Настольно – печатные игры: "Что растет в лесу?"; "Четвертый лишний"; и т.д. Дидактические игры: "Найди дерево по описанию""Что такое хорошо и что такое плохо","Какое наше дерево" (подбираются прилагательные) ,"Из семени в дерево","Угадай растение" . </vt:lpstr>
      <vt:lpstr>    </vt:lpstr>
      <vt:lpstr>Заключительный . Создание паспорта по мини – музею                              «Чудо – дерево».  </vt:lpstr>
    </vt:vector>
  </TitlesOfParts>
  <Company>AUZsoft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Марина Ганина</cp:lastModifiedBy>
  <cp:revision>124</cp:revision>
  <dcterms:created xsi:type="dcterms:W3CDTF">2013-03-20T09:38:22Z</dcterms:created>
  <dcterms:modified xsi:type="dcterms:W3CDTF">2023-03-29T17:44:39Z</dcterms:modified>
</cp:coreProperties>
</file>