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0" r:id="rId5"/>
    <p:sldId id="276" r:id="rId6"/>
    <p:sldId id="277" r:id="rId7"/>
    <p:sldId id="278" r:id="rId8"/>
    <p:sldId id="263" r:id="rId9"/>
    <p:sldId id="281" r:id="rId10"/>
    <p:sldId id="264" r:id="rId11"/>
    <p:sldId id="265" r:id="rId12"/>
    <p:sldId id="274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Речевое развитие</c:v>
                </c:pt>
                <c:pt idx="1">
                  <c:v>Познавательное развитие</c:v>
                </c:pt>
                <c:pt idx="2">
                  <c:v>Социально-коммуникативное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73</c:v>
                </c:pt>
                <c:pt idx="2">
                  <c:v>80</c:v>
                </c:pt>
                <c:pt idx="3">
                  <c:v>60</c:v>
                </c:pt>
                <c:pt idx="4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Речевое развитие</c:v>
                </c:pt>
                <c:pt idx="1">
                  <c:v>Познавательное развитие</c:v>
                </c:pt>
                <c:pt idx="2">
                  <c:v>Социально-коммуникативное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27</c:v>
                </c:pt>
                <c:pt idx="2">
                  <c:v>20</c:v>
                </c:pt>
                <c:pt idx="3">
                  <c:v>27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Речевое развитие</c:v>
                </c:pt>
                <c:pt idx="1">
                  <c:v>Познавательное развитие</c:v>
                </c:pt>
                <c:pt idx="2">
                  <c:v>Социально-коммуникативное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44352"/>
        <c:axId val="50207744"/>
      </c:barChart>
      <c:catAx>
        <c:axId val="5144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50207744"/>
        <c:crosses val="autoZero"/>
        <c:auto val="1"/>
        <c:lblAlgn val="ctr"/>
        <c:lblOffset val="100"/>
        <c:noMultiLvlLbl val="0"/>
      </c:catAx>
      <c:valAx>
        <c:axId val="5020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444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4408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Итоговый педсовет </a:t>
            </a:r>
            <a:r>
              <a:rPr lang="ru-RU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3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933056"/>
            <a:ext cx="4464496" cy="2400672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«Воспитатель сам должен быть тем, чем он хочет сделать воспитанника»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                                     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</a:rPr>
              <a:t> (В. Даль)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68952" cy="223224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Результаты мониторинга уровня готовности дошкольников к школьному обучению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i?id=414966528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3096344" cy="299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990000"/>
                </a:solidFill>
              </a:rPr>
              <a:t>Результаты проведения мониторинга готовности детей подготовительной  группы  к школьному обучению 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83840232"/>
              </p:ext>
            </p:extLst>
          </p:nvPr>
        </p:nvGraphicFramePr>
        <p:xfrm>
          <a:off x="1475656" y="2204864"/>
          <a:ext cx="6696744" cy="41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          Анализ мониторинга образовательного процесса позволил выстроить следующий рейтинговый порядок усвоения образовательных областей программы в подготовительной группе: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Социально </a:t>
            </a:r>
            <a:r>
              <a:rPr lang="ru-RU" sz="2800" dirty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коммуникативное и познавательное</a:t>
            </a:r>
            <a:endParaRPr lang="ru-RU" sz="2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Физическое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Речевое и художественно – эстетическое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		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64" y="3789039"/>
            <a:ext cx="2160240" cy="2628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Утверждение плана на летний период времени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Как приобщить ребенка к чтению. . Способы. . Конкурсы по сказкам Блог Татьяны Сакс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112568" cy="3928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Цель: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001419"/>
          </a:xfrm>
        </p:spPr>
        <p:txBody>
          <a:bodyPr/>
          <a:lstStyle/>
          <a:p>
            <a:pPr lvl="0" algn="just">
              <a:buNone/>
            </a:pPr>
            <a:r>
              <a:rPr lang="ru-RU" dirty="0" smtClean="0"/>
              <a:t>		</a:t>
            </a:r>
            <a:r>
              <a:rPr lang="ru-RU" sz="2800" dirty="0" smtClean="0">
                <a:solidFill>
                  <a:srgbClr val="002060"/>
                </a:solidFill>
              </a:rPr>
              <a:t>Объединить усилия взрослых  по созданию условий, способствующих оздоровлению детского организма в летний период; эмоциональному, физическому, познавательному развитию.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Офицальный сайт детского сада 1 &quot;Якорек&quot; г.Гаджиево - План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02427"/>
            <a:ext cx="3686660" cy="324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Задачи: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1. </a:t>
            </a:r>
            <a:r>
              <a:rPr lang="ru-RU" sz="4500" dirty="0" smtClean="0">
                <a:solidFill>
                  <a:srgbClr val="002060"/>
                </a:solidFill>
              </a:rPr>
              <a:t>Оздоровление детей за счет широкого использования воздуха, солнца, воды. Обогащение питания фруктами, соками и овощами. Сокращение учебной нагрузки.</a:t>
            </a:r>
          </a:p>
          <a:p>
            <a:pPr algn="just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2. Повышение двигательной активности, за счет создания оптимального двигательного режима. </a:t>
            </a:r>
          </a:p>
          <a:p>
            <a:pPr algn="just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3. Формирование у детей двигательной активности,  привычки к здоровому образу жизни. Предупреждение детского травматизма через закрепление знаний о безопасности жизнедеятельности.</a:t>
            </a:r>
          </a:p>
          <a:p>
            <a:pPr algn="just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4. Организация совместной работы педагогов с детьми и их родителями в летний период.</a:t>
            </a:r>
          </a:p>
          <a:p>
            <a:pPr algn="just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5. Осуществление работы по подготовке к началу учебного года.</a:t>
            </a:r>
          </a:p>
          <a:p>
            <a:endParaRPr lang="ru-RU" dirty="0"/>
          </a:p>
        </p:txBody>
      </p:sp>
      <p:pic>
        <p:nvPicPr>
          <p:cNvPr id="3074" name="Picture 2" descr="moi_dann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157192"/>
            <a:ext cx="23898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Решение: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5145435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3400" dirty="0" smtClean="0">
                <a:solidFill>
                  <a:srgbClr val="002060"/>
                </a:solidFill>
              </a:rPr>
              <a:t>Признать работу педагогов удовлетворительной;</a:t>
            </a:r>
          </a:p>
          <a:p>
            <a:pPr lvl="0" algn="just"/>
            <a:r>
              <a:rPr lang="ru-RU" sz="3400" dirty="0" smtClean="0">
                <a:solidFill>
                  <a:srgbClr val="002060"/>
                </a:solidFill>
              </a:rPr>
              <a:t>Творческой группе и методическому совету разработать задачи ДОУ на 2021 - 2022 учебный год;</a:t>
            </a:r>
          </a:p>
          <a:p>
            <a:pPr lvl="0" algn="just"/>
            <a:r>
              <a:rPr lang="ru-RU" sz="3400" dirty="0" smtClean="0">
                <a:solidFill>
                  <a:srgbClr val="002060"/>
                </a:solidFill>
              </a:rPr>
              <a:t>Принять план работы на летний оздоровительный период 2021 год;</a:t>
            </a:r>
          </a:p>
          <a:p>
            <a:pPr lvl="0" algn="just"/>
            <a:r>
              <a:rPr lang="ru-RU" sz="3400" dirty="0" smtClean="0">
                <a:solidFill>
                  <a:srgbClr val="002060"/>
                </a:solidFill>
              </a:rPr>
              <a:t>Усилить контроль за соблюдением требований  безопасности при проведении прогулки.</a:t>
            </a:r>
          </a:p>
          <a:p>
            <a:pPr lvl="0" algn="just"/>
            <a:r>
              <a:rPr lang="ru-RU" sz="3400" dirty="0" smtClean="0">
                <a:solidFill>
                  <a:srgbClr val="002060"/>
                </a:solidFill>
              </a:rPr>
              <a:t>Ознакомить воспитателей с  инструкцией по технике безопасности, охране жизни и здоровья детей дошкольного возраста на прогулочных площадках.</a:t>
            </a:r>
          </a:p>
          <a:p>
            <a:endParaRPr lang="ru-RU" dirty="0"/>
          </a:p>
        </p:txBody>
      </p:sp>
      <p:pic>
        <p:nvPicPr>
          <p:cNvPr id="2050" name="Picture 2" descr="imgpreview?key=8d6958c8cdba187&amp;mb=imgdb_preview_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4653136"/>
            <a:ext cx="1856629" cy="200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857403"/>
          </a:xfrm>
        </p:spPr>
        <p:txBody>
          <a:bodyPr>
            <a:normAutofit/>
          </a:bodyPr>
          <a:lstStyle/>
          <a:p>
            <a:pPr marL="7200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Подведение итогов деятельности дошкольного учреждения и результатов работы сотрудников за истекший год. Объединение усилий коллектива ДОУ для повышения уровня воспитательно-образовательной работы.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Цель: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 descr="%D0%BF%D0%B5%D0%B4%D1%81%D0%BE%D0%B2%D0%B5%D1%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45024"/>
            <a:ext cx="241840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7920880" cy="4929411"/>
          </a:xfrm>
        </p:spPr>
        <p:txBody>
          <a:bodyPr>
            <a:normAutofit/>
          </a:bodyPr>
          <a:lstStyle/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Анализ воспитательно-образовательной работы в ДОУ за 2020-2021 уч. год;</a:t>
            </a:r>
          </a:p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Результаты мониторинга уровня готовности дошкольников к школьному обучению;</a:t>
            </a:r>
          </a:p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Утверждение плана на летний период времени;</a:t>
            </a:r>
            <a:endParaRPr lang="ru-RU" sz="2800" dirty="0"/>
          </a:p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Итоги педсовета.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Повестка дня: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05064"/>
            <a:ext cx="2232248" cy="184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Анализ воспитательно-образовательной работы в ДОУ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за 2020-2021уч. год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852936"/>
            <a:ext cx="75608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Организация и проведение утренников «Осень в гости к нам пришла»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2.  Организация и проведение конкурса поделок </a:t>
            </a:r>
            <a:r>
              <a:rPr lang="ru-RU" b="1" dirty="0" smtClean="0">
                <a:solidFill>
                  <a:srgbClr val="C00000"/>
                </a:solidFill>
              </a:rPr>
              <a:t>«Осенние фантазии»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3. Организация и проведение новогодних праздников</a:t>
            </a:r>
          </a:p>
          <a:p>
            <a:r>
              <a:rPr lang="ru-RU" b="1" dirty="0">
                <a:solidFill>
                  <a:srgbClr val="C00000"/>
                </a:solidFill>
              </a:rPr>
              <a:t>4. Организация и проведение конкурса поделок </a:t>
            </a:r>
            <a:r>
              <a:rPr lang="ru-RU" b="1" dirty="0" smtClean="0">
                <a:solidFill>
                  <a:srgbClr val="C00000"/>
                </a:solidFill>
              </a:rPr>
              <a:t>«Новогодний калейдоскоп»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. Проведение Масленицы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6. </a:t>
            </a:r>
            <a:r>
              <a:rPr lang="ru-RU" b="1" dirty="0">
                <a:solidFill>
                  <a:srgbClr val="C00000"/>
                </a:solidFill>
              </a:rPr>
              <a:t>Организация конкурса рисунков и поделок «Этот удивительный космос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7.Мастер классы для детей старшей и подготовительной групп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Мероприятия ДОУ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Рабочий стол\Анне Владим\Павлин\DSC_067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5"/>
          <a:stretch/>
        </p:blipFill>
        <p:spPr bwMode="auto">
          <a:xfrm>
            <a:off x="611560" y="101618"/>
            <a:ext cx="3312368" cy="23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Рабочий стол\Анне Владим\Павлин\IMG_72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/>
          <a:stretch/>
        </p:blipFill>
        <p:spPr bwMode="auto">
          <a:xfrm>
            <a:off x="4716016" y="116632"/>
            <a:ext cx="3780417" cy="23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Рабочий стол\Анне Владим\ганин\DSC_08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 b="10924"/>
          <a:stretch/>
        </p:blipFill>
        <p:spPr bwMode="auto">
          <a:xfrm>
            <a:off x="312888" y="2633089"/>
            <a:ext cx="2880320" cy="18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Рабочий стол\Анне Владим\ганин\Скриншот 04.11.2020 102407.bm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33" y="2613418"/>
            <a:ext cx="2835512" cy="18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Рабочий стол\Анне Владим\ганин\DSC_09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1931255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7055" t="9819" r="4290" b="29058"/>
          <a:stretch/>
        </p:blipFill>
        <p:spPr bwMode="auto">
          <a:xfrm>
            <a:off x="254548" y="4653136"/>
            <a:ext cx="2938659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E:\Рабочий стол\Анне Владим\DSC_05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699220"/>
            <a:ext cx="1981286" cy="17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1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3" b="32932"/>
          <a:stretch/>
        </p:blipFill>
        <p:spPr bwMode="auto">
          <a:xfrm>
            <a:off x="395536" y="3429000"/>
            <a:ext cx="4104456" cy="30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Рабочий стол\фото\фото 19-20\IMG_20210310_100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192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Рабочий стол\фото\фото 19-20\IMG_20210302_154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19" y="644845"/>
            <a:ext cx="3255139" cy="244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Рабочий стол\ПОДГ\подгот\IMG_06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13075" r="8685"/>
          <a:stretch/>
        </p:blipFill>
        <p:spPr bwMode="auto">
          <a:xfrm>
            <a:off x="4576936" y="511324"/>
            <a:ext cx="4086572" cy="26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ОТО\DSC_09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2"/>
          <a:stretch/>
        </p:blipFill>
        <p:spPr bwMode="auto">
          <a:xfrm>
            <a:off x="541515" y="3645024"/>
            <a:ext cx="4006102" cy="2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ЯСЛИ НГ\DSC_03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22" y="3507117"/>
            <a:ext cx="3832886" cy="25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Рабочий стол\СТАРШАЯ\старшая\Скриншот 07.01.2021 225801.bm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9742" b="20143"/>
          <a:stretch/>
        </p:blipFill>
        <p:spPr bwMode="auto">
          <a:xfrm>
            <a:off x="253269" y="692696"/>
            <a:ext cx="4229752" cy="23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5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Анализ воспитательно-образовательной работы в ДОУ за 2020-2021уч. год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852936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Интеллектуальная мини-олимпиада «Юный эрудит» (</a:t>
            </a:r>
            <a:r>
              <a:rPr lang="ru-RU" sz="2000" b="1" dirty="0" err="1" smtClean="0">
                <a:solidFill>
                  <a:srgbClr val="C00000"/>
                </a:solidFill>
              </a:rPr>
              <a:t>подг.гр</a:t>
            </a:r>
            <a:r>
              <a:rPr lang="ru-RU" sz="2000" b="1" dirty="0" smtClean="0">
                <a:solidFill>
                  <a:srgbClr val="C00000"/>
                </a:solidFill>
              </a:rPr>
              <a:t>.)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Спортивный фестиваль «</a:t>
            </a:r>
            <a:r>
              <a:rPr lang="ru-RU" sz="2000" b="1" dirty="0">
                <a:solidFill>
                  <a:srgbClr val="C00000"/>
                </a:solidFill>
              </a:rPr>
              <a:t>Малышиада-2020» (</a:t>
            </a:r>
            <a:r>
              <a:rPr lang="ru-RU" sz="2000" b="1" dirty="0" err="1">
                <a:solidFill>
                  <a:srgbClr val="C00000"/>
                </a:solidFill>
              </a:rPr>
              <a:t>подг.гр</a:t>
            </a:r>
            <a:r>
              <a:rPr lang="ru-RU" sz="2000" b="1" dirty="0" smtClean="0">
                <a:solidFill>
                  <a:srgbClr val="C00000"/>
                </a:solidFill>
              </a:rPr>
              <a:t>.)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3. Участие в акции «Зажги </a:t>
            </a:r>
            <a:r>
              <a:rPr lang="ru-RU" sz="2000" b="1" dirty="0">
                <a:solidFill>
                  <a:srgbClr val="C00000"/>
                </a:solidFill>
              </a:rPr>
              <a:t>синим» (</a:t>
            </a:r>
            <a:r>
              <a:rPr lang="ru-RU" sz="2000" b="1" dirty="0" err="1">
                <a:solidFill>
                  <a:srgbClr val="C00000"/>
                </a:solidFill>
              </a:rPr>
              <a:t>подг.гр</a:t>
            </a:r>
            <a:r>
              <a:rPr lang="ru-RU" sz="2000" b="1" dirty="0" smtClean="0">
                <a:solidFill>
                  <a:srgbClr val="C00000"/>
                </a:solidFill>
              </a:rPr>
              <a:t>. и </a:t>
            </a:r>
            <a:r>
              <a:rPr lang="ru-RU" sz="2000" b="1" dirty="0" err="1" smtClean="0">
                <a:solidFill>
                  <a:srgbClr val="C00000"/>
                </a:solidFill>
              </a:rPr>
              <a:t>ст.гр</a:t>
            </a:r>
            <a:r>
              <a:rPr lang="ru-RU" sz="2000" b="1" dirty="0" smtClean="0">
                <a:solidFill>
                  <a:srgbClr val="C00000"/>
                </a:solidFill>
              </a:rPr>
              <a:t>.)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</a:rPr>
              <a:t>. Конкурс логопедических групп «Конкурс чтецов» </a:t>
            </a:r>
            <a:r>
              <a:rPr lang="ru-RU" sz="2000" b="1" dirty="0">
                <a:solidFill>
                  <a:srgbClr val="C00000"/>
                </a:solidFill>
              </a:rPr>
              <a:t>(</a:t>
            </a:r>
            <a:r>
              <a:rPr lang="ru-RU" sz="2000" b="1" dirty="0" err="1">
                <a:solidFill>
                  <a:srgbClr val="C00000"/>
                </a:solidFill>
              </a:rPr>
              <a:t>подг.гр</a:t>
            </a:r>
            <a:r>
              <a:rPr lang="ru-RU" sz="2000" b="1" dirty="0">
                <a:solidFill>
                  <a:srgbClr val="C00000"/>
                </a:solidFill>
              </a:rPr>
              <a:t>.)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</a:rPr>
              <a:t>. Участие в музыкальном конкурсе «Академия талантов» (средняя </a:t>
            </a:r>
            <a:r>
              <a:rPr lang="ru-RU" sz="2000" b="1" dirty="0" err="1" smtClean="0">
                <a:solidFill>
                  <a:srgbClr val="C00000"/>
                </a:solidFill>
              </a:rPr>
              <a:t>гр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Мероприятия на уровне района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очий стол\СКАЗК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t="-477" r="16551" b="-1"/>
          <a:stretch/>
        </p:blipFill>
        <p:spPr bwMode="auto">
          <a:xfrm>
            <a:off x="539552" y="476672"/>
            <a:ext cx="40566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Рабочий стол\фото\фото 19-20\IMG_20210324_111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067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Рабочий стол\День инвалидов\Зажги синим\фото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40324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tsad81\AppData\Local\Temp\Диплом_от_17_мая_2519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52" y="3427734"/>
            <a:ext cx="1974415" cy="279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63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379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Итоговый педсовет  </vt:lpstr>
      <vt:lpstr>Цель: </vt:lpstr>
      <vt:lpstr>Повестка дня: </vt:lpstr>
      <vt:lpstr>Анализ воспитательно-образовательной работы в ДОУ  за 2020-2021уч. год  </vt:lpstr>
      <vt:lpstr>Презентация PowerPoint</vt:lpstr>
      <vt:lpstr>Презентация PowerPoint</vt:lpstr>
      <vt:lpstr>Презентация PowerPoint</vt:lpstr>
      <vt:lpstr>Анализ воспитательно-образовательной работы в ДОУ за 2020-2021уч. год  </vt:lpstr>
      <vt:lpstr>Презентация PowerPoint</vt:lpstr>
      <vt:lpstr>Результаты мониторинга уровня готовности дошкольников к школьному обучению   </vt:lpstr>
      <vt:lpstr>Результаты проведения мониторинга готовности детей подготовительной  группы  к школьному обучению  </vt:lpstr>
      <vt:lpstr>Презентация PowerPoint</vt:lpstr>
      <vt:lpstr>Утверждение плана на летний период времени </vt:lpstr>
      <vt:lpstr>Цель: </vt:lpstr>
      <vt:lpstr>Задачи: </vt:lpstr>
      <vt:lpstr>Решение: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Detsad81</cp:lastModifiedBy>
  <cp:revision>39</cp:revision>
  <dcterms:created xsi:type="dcterms:W3CDTF">2014-08-10T07:57:19Z</dcterms:created>
  <dcterms:modified xsi:type="dcterms:W3CDTF">2021-05-17T12:41:33Z</dcterms:modified>
</cp:coreProperties>
</file>