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3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7132AA-9068-4BFC-84FB-C60A6AB1D46B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F5F16-6D6E-4513-9B21-662E26885E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9156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7AEB36E8-0E2F-4858-9978-CF975050E8CB}" type="slidenum">
              <a:rPr lang="ru-RU" sz="1200"/>
              <a:pPr algn="r" eaLnBrk="0" hangingPunct="0"/>
              <a:t>8</a:t>
            </a:fld>
            <a:endParaRPr lang="ru-RU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962CC-85D6-4094-8C85-851C9A7BC419}" type="datetimeFigureOut">
              <a:rPr lang="uk-UA"/>
              <a:pPr>
                <a:defRPr/>
              </a:pPr>
              <a:t>24.10.2018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80A3C-30C6-4C0C-8C33-8E6455D42F2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14290"/>
            <a:ext cx="6982544" cy="1928826"/>
          </a:xfrm>
        </p:spPr>
        <p:txBody>
          <a:bodyPr/>
          <a:lstStyle/>
          <a:p>
            <a:r>
              <a:rPr lang="ru-RU" sz="7200" b="1" dirty="0" smtClean="0">
                <a:latin typeface="Gabriola" pitchFamily="82" charset="0"/>
              </a:rPr>
              <a:t>Сложение смешанных чисел</a:t>
            </a:r>
            <a:endParaRPr lang="ru-RU" sz="7200" b="1" dirty="0">
              <a:latin typeface="Gabriola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dirty="0" smtClean="0">
              <a:solidFill>
                <a:schemeClr val="tx1"/>
              </a:solidFill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i="1" dirty="0" err="1" smtClean="0">
                <a:solidFill>
                  <a:schemeClr val="tx1"/>
                </a:solidFill>
              </a:rPr>
              <a:t>Макурина</a:t>
            </a:r>
            <a:r>
              <a:rPr lang="ru-RU" i="1" dirty="0" smtClean="0">
                <a:solidFill>
                  <a:schemeClr val="tx1"/>
                </a:solidFill>
              </a:rPr>
              <a:t> Светлана Сергеевна</a:t>
            </a:r>
            <a:r>
              <a:rPr lang="ru-RU" dirty="0" smtClean="0">
                <a:solidFill>
                  <a:schemeClr val="tx1"/>
                </a:solidFill>
              </a:rPr>
              <a:t>, учитель математики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п.Коноша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2018 г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260648"/>
            <a:ext cx="7355160" cy="5865515"/>
          </a:xfrm>
        </p:spPr>
        <p:txBody>
          <a:bodyPr/>
          <a:lstStyle/>
          <a:p>
            <a:pPr>
              <a:buNone/>
            </a:pPr>
            <a:r>
              <a:rPr lang="ru-RU" sz="4800" b="1" dirty="0" smtClean="0">
                <a:latin typeface="Gabriola" pitchFamily="82" charset="0"/>
              </a:rPr>
              <a:t>Смешанное число – </a:t>
            </a:r>
            <a:r>
              <a:rPr lang="ru-RU" sz="4800" b="1" dirty="0" err="1" smtClean="0">
                <a:latin typeface="Gabriola" pitchFamily="82" charset="0"/>
              </a:rPr>
              <a:t>число</a:t>
            </a:r>
            <a:r>
              <a:rPr lang="ru-RU" sz="4800" b="1" dirty="0" smtClean="0">
                <a:latin typeface="Gabriola" pitchFamily="82" charset="0"/>
              </a:rPr>
              <a:t>, которое…</a:t>
            </a:r>
            <a:endParaRPr lang="ru-RU" sz="4800" b="1" dirty="0">
              <a:latin typeface="Gabriola" pitchFamily="82" charset="0"/>
            </a:endParaRPr>
          </a:p>
        </p:txBody>
      </p:sp>
      <p:pic>
        <p:nvPicPr>
          <p:cNvPr id="1026" name="Picture 2" descr="C:\Users\андрей\Desktop\0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96752"/>
            <a:ext cx="3981014" cy="1944216"/>
          </a:xfrm>
          <a:prstGeom prst="rect">
            <a:avLst/>
          </a:prstGeom>
          <a:noFill/>
        </p:spPr>
      </p:pic>
      <p:pic>
        <p:nvPicPr>
          <p:cNvPr id="1028" name="Picture 4" descr="C:\Users\андрей\Desktop\05.jpg"/>
          <p:cNvPicPr>
            <a:picLocks noChangeAspect="1" noChangeArrowheads="1"/>
          </p:cNvPicPr>
          <p:nvPr/>
        </p:nvPicPr>
        <p:blipFill>
          <a:blip r:embed="rId3" cstate="print"/>
          <a:srcRect l="9551" t="37509" r="41071" b="27165"/>
          <a:stretch>
            <a:fillRect/>
          </a:stretch>
        </p:blipFill>
        <p:spPr bwMode="auto">
          <a:xfrm>
            <a:off x="2627784" y="3284984"/>
            <a:ext cx="6264696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z="4800" b="1" i="1" dirty="0" smtClean="0">
              <a:solidFill>
                <a:srgbClr val="CC0000"/>
              </a:solidFill>
              <a:latin typeface="Georgia" pitchFamily="18" charset="0"/>
            </a:endParaRPr>
          </a:p>
        </p:txBody>
      </p:sp>
      <p:sp>
        <p:nvSpPr>
          <p:cNvPr id="34821" name="Rectangle 5"/>
          <p:cNvSpPr>
            <a:spLocks noGrp="1"/>
          </p:cNvSpPr>
          <p:nvPr>
            <p:ph type="body" sz="half" idx="1"/>
          </p:nvPr>
        </p:nvSpPr>
        <p:spPr>
          <a:xfrm>
            <a:off x="1331640" y="1196752"/>
            <a:ext cx="7128148" cy="4929411"/>
          </a:xfrm>
        </p:spPr>
        <p:txBody>
          <a:bodyPr/>
          <a:lstStyle/>
          <a:p>
            <a:pPr eaLnBrk="1" hangingPunct="1">
              <a:buNone/>
            </a:pPr>
            <a:r>
              <a:rPr lang="ru-RU" b="1" i="1" dirty="0" smtClean="0">
                <a:latin typeface="Georgia" pitchFamily="18" charset="0"/>
              </a:rPr>
              <a:t>Выделите целую часть дроби:</a:t>
            </a:r>
          </a:p>
          <a:p>
            <a:pPr eaLnBrk="1" hangingPunct="1"/>
            <a:endParaRPr lang="ru-RU" sz="3600" b="1" i="1" dirty="0" smtClean="0">
              <a:solidFill>
                <a:srgbClr val="CC0000"/>
              </a:solidFill>
              <a:latin typeface="Georgia" pitchFamily="18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 t="2286" r="9043" b="4158"/>
          <a:stretch>
            <a:fillRect/>
          </a:stretch>
        </p:blipFill>
        <p:spPr bwMode="auto">
          <a:xfrm>
            <a:off x="1475655" y="1916832"/>
            <a:ext cx="7200801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pPr>
              <a:lnSpc>
                <a:spcPts val="5280"/>
              </a:lnSpc>
            </a:pPr>
            <a:r>
              <a:rPr lang="ru-RU" b="1" dirty="0" smtClean="0">
                <a:latin typeface="Gabriola" pitchFamily="82" charset="0"/>
              </a:rPr>
              <a:t>Представь смешанное число в </a:t>
            </a:r>
            <a:br>
              <a:rPr lang="ru-RU" b="1" dirty="0" smtClean="0">
                <a:latin typeface="Gabriola" pitchFamily="82" charset="0"/>
              </a:rPr>
            </a:br>
            <a:r>
              <a:rPr lang="ru-RU" b="1" dirty="0" smtClean="0">
                <a:latin typeface="Gabriola" pitchFamily="82" charset="0"/>
              </a:rPr>
              <a:t>неправильной дроби</a:t>
            </a:r>
            <a:endParaRPr lang="ru-RU" b="1" dirty="0">
              <a:latin typeface="Gabriola" pitchFamily="82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59632" y="1628800"/>
            <a:ext cx="3236168" cy="44973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92080" y="1556792"/>
            <a:ext cx="3394720" cy="456937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 t="2000" r="2260"/>
          <a:stretch>
            <a:fillRect/>
          </a:stretch>
        </p:blipFill>
        <p:spPr bwMode="auto">
          <a:xfrm>
            <a:off x="1199859" y="1700808"/>
            <a:ext cx="7764629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 smtClean="0">
                <a:latin typeface="Gabriola" pitchFamily="82" charset="0"/>
              </a:rPr>
              <a:t>Сложение смешанных чисел</a:t>
            </a:r>
            <a:endParaRPr lang="ru-RU" sz="5400" b="1" dirty="0">
              <a:latin typeface="Gabriola" pitchFamily="82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7767"/>
          <a:stretch>
            <a:fillRect/>
          </a:stretch>
        </p:blipFill>
        <p:spPr bwMode="auto">
          <a:xfrm>
            <a:off x="1259632" y="1412776"/>
            <a:ext cx="756084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1258888" y="274638"/>
            <a:ext cx="7427912" cy="1143000"/>
          </a:xfrm>
        </p:spPr>
        <p:txBody>
          <a:bodyPr/>
          <a:lstStyle/>
          <a:p>
            <a:pPr eaLnBrk="1" hangingPunct="1"/>
            <a:endParaRPr lang="ru-RU" b="1" i="1" dirty="0" smtClean="0">
              <a:solidFill>
                <a:srgbClr val="CC0000"/>
              </a:solidFill>
              <a:latin typeface="Georgia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1357313" y="2349500"/>
          <a:ext cx="3189287" cy="1563688"/>
        </p:xfrm>
        <a:graphic>
          <a:graphicData uri="http://schemas.openxmlformats.org/presentationml/2006/ole">
            <p:oleObj spid="_x0000_s5122" name="Формула" r:id="rId4" imgW="799920" imgH="393480" progId="Equation.3">
              <p:embed/>
            </p:oleObj>
          </a:graphicData>
        </a:graphic>
      </p:graphicFrame>
      <p:sp>
        <p:nvSpPr>
          <p:cNvPr id="30726" name="Arc 6"/>
          <p:cNvSpPr>
            <a:spLocks/>
          </p:cNvSpPr>
          <p:nvPr/>
        </p:nvSpPr>
        <p:spPr bwMode="auto">
          <a:xfrm rot="9854691">
            <a:off x="3132138" y="2349500"/>
            <a:ext cx="360362" cy="561975"/>
          </a:xfrm>
          <a:custGeom>
            <a:avLst/>
            <a:gdLst>
              <a:gd name="T0" fmla="*/ 0 w 21600"/>
              <a:gd name="T1" fmla="*/ 0 h 24136"/>
              <a:gd name="T2" fmla="*/ 99610029 w 21600"/>
              <a:gd name="T3" fmla="*/ 304663514 h 24136"/>
              <a:gd name="T4" fmla="*/ 0 w 21600"/>
              <a:gd name="T5" fmla="*/ 272652314 h 24136"/>
              <a:gd name="T6" fmla="*/ 0 60000 65536"/>
              <a:gd name="T7" fmla="*/ 0 60000 65536"/>
              <a:gd name="T8" fmla="*/ 0 60000 65536"/>
              <a:gd name="T9" fmla="*/ 0 w 21600"/>
              <a:gd name="T10" fmla="*/ 0 h 24136"/>
              <a:gd name="T11" fmla="*/ 21600 w 21600"/>
              <a:gd name="T12" fmla="*/ 24136 h 24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413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447"/>
                  <a:pt x="21550" y="23294"/>
                  <a:pt x="21450" y="24135"/>
                </a:cubicBezTo>
              </a:path>
              <a:path w="21600" h="2413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447"/>
                  <a:pt x="21550" y="23294"/>
                  <a:pt x="21450" y="2413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3132138" y="2205038"/>
            <a:ext cx="574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Times New Roman" pitchFamily="18" charset="0"/>
              </a:rPr>
              <a:t>2</a:t>
            </a:r>
          </a:p>
        </p:txBody>
      </p:sp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4716016" y="2276872"/>
          <a:ext cx="4176712" cy="1592263"/>
        </p:xfrm>
        <a:graphic>
          <a:graphicData uri="http://schemas.openxmlformats.org/presentationml/2006/ole">
            <p:oleObj spid="_x0000_s5123" name="Формула" r:id="rId5" imgW="1028254" imgH="393529" progId="Equation.3">
              <p:embed/>
            </p:oleObj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1692275" y="3933825"/>
          <a:ext cx="5327650" cy="1804988"/>
        </p:xfrm>
        <a:graphic>
          <a:graphicData uri="http://schemas.openxmlformats.org/presentationml/2006/ole">
            <p:oleObj spid="_x0000_s5124" name="Формула" r:id="rId6" imgW="1269449" imgH="431613" progId="Equation.3">
              <p:embed/>
            </p:oleObj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6877050" y="3860800"/>
          <a:ext cx="1633538" cy="1800225"/>
        </p:xfrm>
        <a:graphic>
          <a:graphicData uri="http://schemas.openxmlformats.org/presentationml/2006/ole">
            <p:oleObj spid="_x0000_s5125" name="Формула" r:id="rId7" imgW="355292" imgH="393359" progId="Equation.3">
              <p:embed/>
            </p:oleObj>
          </a:graphicData>
        </a:graphic>
      </p:graphicFrame>
      <p:sp>
        <p:nvSpPr>
          <p:cNvPr id="9227" name="Rectangle 12"/>
          <p:cNvSpPr>
            <a:spLocks noGrp="1"/>
          </p:cNvSpPr>
          <p:nvPr>
            <p:ph type="body" idx="1"/>
          </p:nvPr>
        </p:nvSpPr>
        <p:spPr>
          <a:xfrm>
            <a:off x="1259632" y="1124744"/>
            <a:ext cx="7427168" cy="5001419"/>
          </a:xfrm>
        </p:spPr>
        <p:txBody>
          <a:bodyPr/>
          <a:lstStyle/>
          <a:p>
            <a:pPr eaLnBrk="1" hangingPunct="1"/>
            <a:r>
              <a:rPr lang="ru-RU" b="1" i="1" dirty="0" smtClean="0">
                <a:latin typeface="Georgia" pitchFamily="18" charset="0"/>
              </a:rPr>
              <a:t>Найдем значение суммы: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7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1258888" y="274638"/>
            <a:ext cx="7427912" cy="1143000"/>
          </a:xfrm>
        </p:spPr>
        <p:txBody>
          <a:bodyPr/>
          <a:lstStyle/>
          <a:p>
            <a:pPr eaLnBrk="1" hangingPunct="1"/>
            <a:endParaRPr lang="ru-RU" b="1" i="1" dirty="0" smtClean="0">
              <a:solidFill>
                <a:srgbClr val="CC0000"/>
              </a:solidFill>
              <a:latin typeface="Georgia" pitchFamily="18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2051720" y="1916832"/>
          <a:ext cx="2733675" cy="1563688"/>
        </p:xfrm>
        <a:graphic>
          <a:graphicData uri="http://schemas.openxmlformats.org/presentationml/2006/ole">
            <p:oleObj spid="_x0000_s6146" name="Формула" r:id="rId4" imgW="685800" imgH="393700" progId="Equation.3">
              <p:embed/>
            </p:oleObj>
          </a:graphicData>
        </a:graphic>
      </p:graphicFrame>
      <p:sp>
        <p:nvSpPr>
          <p:cNvPr id="32773" name="Arc 5"/>
          <p:cNvSpPr>
            <a:spLocks/>
          </p:cNvSpPr>
          <p:nvPr/>
        </p:nvSpPr>
        <p:spPr bwMode="auto">
          <a:xfrm rot="9854691">
            <a:off x="2700338" y="1773238"/>
            <a:ext cx="360362" cy="561975"/>
          </a:xfrm>
          <a:custGeom>
            <a:avLst/>
            <a:gdLst>
              <a:gd name="T0" fmla="*/ 0 w 21600"/>
              <a:gd name="T1" fmla="*/ 0 h 24136"/>
              <a:gd name="T2" fmla="*/ 99610029 w 21600"/>
              <a:gd name="T3" fmla="*/ 304663514 h 24136"/>
              <a:gd name="T4" fmla="*/ 0 w 21600"/>
              <a:gd name="T5" fmla="*/ 272652314 h 24136"/>
              <a:gd name="T6" fmla="*/ 0 60000 65536"/>
              <a:gd name="T7" fmla="*/ 0 60000 65536"/>
              <a:gd name="T8" fmla="*/ 0 60000 65536"/>
              <a:gd name="T9" fmla="*/ 0 w 21600"/>
              <a:gd name="T10" fmla="*/ 0 h 24136"/>
              <a:gd name="T11" fmla="*/ 21600 w 21600"/>
              <a:gd name="T12" fmla="*/ 24136 h 241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413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447"/>
                  <a:pt x="21550" y="23294"/>
                  <a:pt x="21450" y="24135"/>
                </a:cubicBezTo>
              </a:path>
              <a:path w="21600" h="2413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2447"/>
                  <a:pt x="21550" y="23294"/>
                  <a:pt x="21450" y="2413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2700338" y="1700213"/>
            <a:ext cx="574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Times New Roman" pitchFamily="18" charset="0"/>
              </a:rPr>
              <a:t>3</a:t>
            </a:r>
          </a:p>
        </p:txBody>
      </p:sp>
      <p:sp>
        <p:nvSpPr>
          <p:cNvPr id="10248" name="Rectangle 11"/>
          <p:cNvSpPr>
            <a:spLocks noGrp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eaLnBrk="1" hangingPunct="1"/>
            <a:r>
              <a:rPr lang="ru-RU" b="1" i="1" smtClean="0">
                <a:latin typeface="Georgia" pitchFamily="18" charset="0"/>
              </a:rPr>
              <a:t>Найдем значение суммы:</a:t>
            </a:r>
          </a:p>
        </p:txBody>
      </p:sp>
      <p:graphicFrame>
        <p:nvGraphicFramePr>
          <p:cNvPr id="32780" name="Object 12"/>
          <p:cNvGraphicFramePr>
            <a:graphicFrameLocks noChangeAspect="1"/>
          </p:cNvGraphicFramePr>
          <p:nvPr/>
        </p:nvGraphicFramePr>
        <p:xfrm>
          <a:off x="4716016" y="1844824"/>
          <a:ext cx="3644900" cy="1563687"/>
        </p:xfrm>
        <a:graphic>
          <a:graphicData uri="http://schemas.openxmlformats.org/presentationml/2006/ole">
            <p:oleObj spid="_x0000_s6147" name="Формула" r:id="rId5" imgW="914400" imgH="393700" progId="Equation.3">
              <p:embed/>
            </p:oleObj>
          </a:graphicData>
        </a:graphic>
      </p:graphicFrame>
      <p:graphicFrame>
        <p:nvGraphicFramePr>
          <p:cNvPr id="32781" name="Object 13"/>
          <p:cNvGraphicFramePr>
            <a:graphicFrameLocks noChangeAspect="1"/>
          </p:cNvGraphicFramePr>
          <p:nvPr/>
        </p:nvGraphicFramePr>
        <p:xfrm>
          <a:off x="971600" y="3212976"/>
          <a:ext cx="4556125" cy="1714500"/>
        </p:xfrm>
        <a:graphic>
          <a:graphicData uri="http://schemas.openxmlformats.org/presentationml/2006/ole">
            <p:oleObj spid="_x0000_s6148" name="Формула" r:id="rId6" imgW="1143000" imgH="431800" progId="Equation.3">
              <p:embed/>
            </p:oleObj>
          </a:graphicData>
        </a:graphic>
      </p:graphicFrame>
      <p:graphicFrame>
        <p:nvGraphicFramePr>
          <p:cNvPr id="32782" name="Object 14"/>
          <p:cNvGraphicFramePr>
            <a:graphicFrameLocks noChangeAspect="1"/>
          </p:cNvGraphicFramePr>
          <p:nvPr/>
        </p:nvGraphicFramePr>
        <p:xfrm>
          <a:off x="5436096" y="3284984"/>
          <a:ext cx="1873250" cy="1563687"/>
        </p:xfrm>
        <a:graphic>
          <a:graphicData uri="http://schemas.openxmlformats.org/presentationml/2006/ole">
            <p:oleObj spid="_x0000_s6149" name="Формула" r:id="rId7" imgW="469696" imgH="393529" progId="Equation.3">
              <p:embed/>
            </p:oleObj>
          </a:graphicData>
        </a:graphic>
      </p:graphicFrame>
      <p:graphicFrame>
        <p:nvGraphicFramePr>
          <p:cNvPr id="32783" name="Object 15"/>
          <p:cNvGraphicFramePr>
            <a:graphicFrameLocks noChangeAspect="1"/>
          </p:cNvGraphicFramePr>
          <p:nvPr/>
        </p:nvGraphicFramePr>
        <p:xfrm>
          <a:off x="7270750" y="3284984"/>
          <a:ext cx="1873250" cy="1563687"/>
        </p:xfrm>
        <a:graphic>
          <a:graphicData uri="http://schemas.openxmlformats.org/presentationml/2006/ole">
            <p:oleObj spid="_x0000_s6150" name="Формула" r:id="rId8" imgW="469696" imgH="393529" progId="Equation.3">
              <p:embed/>
            </p:oleObj>
          </a:graphicData>
        </a:graphic>
      </p:graphicFrame>
      <p:graphicFrame>
        <p:nvGraphicFramePr>
          <p:cNvPr id="32784" name="Object 16"/>
          <p:cNvGraphicFramePr>
            <a:graphicFrameLocks noChangeAspect="1"/>
          </p:cNvGraphicFramePr>
          <p:nvPr/>
        </p:nvGraphicFramePr>
        <p:xfrm>
          <a:off x="2268538" y="4724400"/>
          <a:ext cx="2127250" cy="1563688"/>
        </p:xfrm>
        <a:graphic>
          <a:graphicData uri="http://schemas.openxmlformats.org/presentationml/2006/ole">
            <p:oleObj spid="_x0000_s6151" name="Формула" r:id="rId9" imgW="533169" imgH="393529" progId="Equation.3">
              <p:embed/>
            </p:oleObj>
          </a:graphicData>
        </a:graphic>
      </p:graphicFrame>
      <p:graphicFrame>
        <p:nvGraphicFramePr>
          <p:cNvPr id="32785" name="Object 17"/>
          <p:cNvGraphicFramePr>
            <a:graphicFrameLocks noChangeAspect="1"/>
          </p:cNvGraphicFramePr>
          <p:nvPr/>
        </p:nvGraphicFramePr>
        <p:xfrm>
          <a:off x="4427538" y="4724400"/>
          <a:ext cx="1316037" cy="1563688"/>
        </p:xfrm>
        <a:graphic>
          <a:graphicData uri="http://schemas.openxmlformats.org/presentationml/2006/ole">
            <p:oleObj spid="_x0000_s6152" name="Формула" r:id="rId10" imgW="330057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27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228600"/>
            <a:ext cx="83058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+mn-cs"/>
              </a:rPr>
              <a:t>  </a:t>
            </a:r>
            <a:r>
              <a:rPr lang="ru-RU" sz="44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Правила </a:t>
            </a:r>
            <a:r>
              <a:rPr lang="ru-RU" sz="4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abriola" pitchFamily="82" charset="0"/>
              </a:rPr>
              <a:t>сложения смешанных чисел</a:t>
            </a:r>
            <a:endParaRPr lang="ru-RU" sz="32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abriola" pitchFamily="82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1331640" y="1196752"/>
            <a:ext cx="7583760" cy="124164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/>
            <a:r>
              <a:rPr lang="ru-RU" sz="2800" b="1" dirty="0">
                <a:solidFill>
                  <a:srgbClr val="000099"/>
                </a:solidFill>
              </a:rPr>
              <a:t>1. Привести дробные части  смешанных чисел к наименьшему общему знаменателю;</a:t>
            </a:r>
          </a:p>
        </p:txBody>
      </p:sp>
      <p:sp>
        <p:nvSpPr>
          <p:cNvPr id="5" name="Скругленный прямоугольник 4"/>
          <p:cNvSpPr>
            <a:spLocks noChangeArrowheads="1"/>
          </p:cNvSpPr>
          <p:nvPr/>
        </p:nvSpPr>
        <p:spPr bwMode="auto">
          <a:xfrm>
            <a:off x="1259632" y="3284984"/>
            <a:ext cx="7655768" cy="3115816"/>
          </a:xfrm>
          <a:prstGeom prst="roundRect">
            <a:avLst>
              <a:gd name="adj" fmla="val 16667"/>
            </a:avLst>
          </a:prstGeom>
          <a:solidFill>
            <a:schemeClr val="accent3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r>
              <a:rPr lang="ru-RU" sz="2800" b="1" dirty="0">
                <a:solidFill>
                  <a:srgbClr val="000099"/>
                </a:solidFill>
              </a:rPr>
              <a:t>2. Отдельно выполнить сложение целых частей и отдельно дробных частей. Если при сложении дробных частей получилась неправильная дробь, выделить целую часть из этой  дроби и прибавить ее к полученной целой части.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theme/theme1.xml><?xml version="1.0" encoding="utf-8"?>
<a:theme xmlns:a="http://schemas.openxmlformats.org/drawingml/2006/main" name="баконов кирилл">
  <a:themeElements>
    <a:clrScheme name="Другая 30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97480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баконов кирилл</Template>
  <TotalTime>24</TotalTime>
  <Words>95</Words>
  <Application>Microsoft Office PowerPoint</Application>
  <PresentationFormat>Экран (4:3)</PresentationFormat>
  <Paragraphs>17</Paragraphs>
  <Slides>8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баконов кирилл</vt:lpstr>
      <vt:lpstr>Формула</vt:lpstr>
      <vt:lpstr>Сложение смешанных чисел</vt:lpstr>
      <vt:lpstr>Слайд 2</vt:lpstr>
      <vt:lpstr>Слайд 3</vt:lpstr>
      <vt:lpstr>Представь смешанное число в  неправильной дроби</vt:lpstr>
      <vt:lpstr>Сложение смешанных чисел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Сложение смешанных чисел</dc:title>
  <dc:creator>Светлана</dc:creator>
  <cp:lastModifiedBy>Школа</cp:lastModifiedBy>
  <cp:revision>7</cp:revision>
  <dcterms:created xsi:type="dcterms:W3CDTF">2018-10-22T19:44:13Z</dcterms:created>
  <dcterms:modified xsi:type="dcterms:W3CDTF">2018-10-24T08:15:25Z</dcterms:modified>
</cp:coreProperties>
</file>