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1" r:id="rId3"/>
    <p:sldId id="283" r:id="rId4"/>
    <p:sldId id="262" r:id="rId5"/>
    <p:sldId id="285" r:id="rId6"/>
    <p:sldId id="286" r:id="rId7"/>
    <p:sldId id="287" r:id="rId8"/>
    <p:sldId id="292" r:id="rId9"/>
    <p:sldId id="293" r:id="rId10"/>
    <p:sldId id="279" r:id="rId11"/>
    <p:sldId id="266" r:id="rId12"/>
    <p:sldId id="267" r:id="rId13"/>
    <p:sldId id="299" r:id="rId14"/>
    <p:sldId id="288" r:id="rId15"/>
    <p:sldId id="297" r:id="rId16"/>
    <p:sldId id="295" r:id="rId17"/>
    <p:sldId id="296" r:id="rId18"/>
    <p:sldId id="298" r:id="rId19"/>
    <p:sldId id="272" r:id="rId20"/>
    <p:sldId id="281" r:id="rId21"/>
    <p:sldId id="274" r:id="rId22"/>
    <p:sldId id="291" r:id="rId23"/>
    <p:sldId id="300" r:id="rId24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93366"/>
    <a:srgbClr val="663300"/>
    <a:srgbClr val="990099"/>
    <a:srgbClr val="CC3300"/>
    <a:srgbClr val="000066"/>
    <a:srgbClr val="660033"/>
    <a:srgbClr val="CCFFCC"/>
    <a:srgbClr val="FF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38" autoAdjust="0"/>
    <p:restoredTop sz="94660"/>
  </p:normalViewPr>
  <p:slideViewPr>
    <p:cSldViewPr>
      <p:cViewPr>
        <p:scale>
          <a:sx n="61" d="100"/>
          <a:sy n="61" d="100"/>
        </p:scale>
        <p:origin x="-366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285F0-EDA1-4C98-8AC6-429F0F0C48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982043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B83E8-F175-4983-8D68-12DAF995C3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112477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AA0A7-809A-4B37-981E-83623C0591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0881507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200150"/>
            <a:ext cx="4038600" cy="16394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2953942"/>
            <a:ext cx="4038600" cy="16406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32E91A-02AC-4D0C-83D7-4BD96CFA22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0475537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4038600" cy="16394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200150"/>
            <a:ext cx="4038600" cy="16394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2953942"/>
            <a:ext cx="4038600" cy="16406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2953942"/>
            <a:ext cx="4038600" cy="16406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4F34B-D22C-455D-9225-0785862074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2940034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7BBEA-8213-457D-A587-A41BDA4125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801592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B824A-8A01-4F26-8B5A-5E286B0D72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557135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71A959-C4FB-4200-997D-5DB1FB147B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03129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0ABA9E-DEF9-4919-922D-35A3796E60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084733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3981B-7D15-4B1B-8D1A-47C1E9B6B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956061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9DD1E-01E2-4C58-A3B5-71DD94121D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307793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8C1AA8-9D18-4BE6-A8A9-5A4F810903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11855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422178-87BB-4B06-AB03-B9AE04A36B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822648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90C978-8BE7-4947-826C-0D5D8C22ED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677199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ECFF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F1005D8-D5A0-44CA-8064-B745C50F76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3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7.bin"/><Relationship Id="rId5" Type="http://schemas.openxmlformats.org/officeDocument/2006/relationships/oleObject" Target="../embeddings/oleObject36.bin"/><Relationship Id="rId4" Type="http://schemas.openxmlformats.org/officeDocument/2006/relationships/oleObject" Target="../embeddings/oleObject35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3.bin"/><Relationship Id="rId5" Type="http://schemas.openxmlformats.org/officeDocument/2006/relationships/oleObject" Target="../embeddings/oleObject42.bin"/><Relationship Id="rId4" Type="http://schemas.openxmlformats.org/officeDocument/2006/relationships/oleObject" Target="../embeddings/oleObject41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slide" Target="slide19.xml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0.bin"/><Relationship Id="rId9" Type="http://schemas.openxmlformats.org/officeDocument/2006/relationships/oleObject" Target="../embeddings/oleObject1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1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Relationship Id="rId9" Type="http://schemas.openxmlformats.org/officeDocument/2006/relationships/oleObject" Target="../embeddings/oleObject25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84438" y="3543300"/>
            <a:ext cx="6400800" cy="1314450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chemeClr val="accent2"/>
                </a:solidFill>
              </a:rPr>
              <a:t>                            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7544" y="483518"/>
            <a:ext cx="82809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3366"/>
                </a:solidFill>
              </a:rPr>
              <a:t>Презентация к уроку по учебному предмету «Математика» в 6-м классе на тему «Сложение и вычитание дробей с разными знаменателями»</a:t>
            </a:r>
          </a:p>
          <a:p>
            <a:pPr algn="ctr"/>
            <a:r>
              <a:rPr lang="ru-RU" sz="3200" b="1" dirty="0" smtClean="0">
                <a:solidFill>
                  <a:srgbClr val="993366"/>
                </a:solidFill>
              </a:rPr>
              <a:t> </a:t>
            </a:r>
            <a:r>
              <a:rPr lang="ru-RU" sz="2800" b="1" dirty="0" smtClean="0">
                <a:solidFill>
                  <a:srgbClr val="993366"/>
                </a:solidFill>
              </a:rPr>
              <a:t>(учебник под редакцией </a:t>
            </a:r>
            <a:r>
              <a:rPr lang="ru-RU" sz="2800" b="1" dirty="0" err="1" smtClean="0">
                <a:solidFill>
                  <a:srgbClr val="993366"/>
                </a:solidFill>
              </a:rPr>
              <a:t>А.Г.Мерзляка</a:t>
            </a:r>
            <a:r>
              <a:rPr lang="ru-RU" sz="2800" b="1" dirty="0" smtClean="0">
                <a:solidFill>
                  <a:srgbClr val="993366"/>
                </a:solidFill>
              </a:rPr>
              <a:t>)</a:t>
            </a:r>
            <a:endParaRPr lang="ru-RU" sz="2800" b="1" dirty="0">
              <a:solidFill>
                <a:srgbClr val="9933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9"/>
          <p:cNvSpPr>
            <a:spLocks noGrp="1" noChangeArrowheads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411163"/>
            <a:ext cx="8435975" cy="1619250"/>
          </a:xfrm>
        </p:spPr>
        <p:txBody>
          <a:bodyPr/>
          <a:lstStyle/>
          <a:p>
            <a:pPr eaLnBrk="1" hangingPunct="1"/>
            <a:r>
              <a:rPr lang="ru-RU" altLang="ru-RU" sz="2400" b="1" smtClean="0">
                <a:solidFill>
                  <a:srgbClr val="000066"/>
                </a:solidFill>
              </a:rPr>
              <a:t>Тема урока:</a:t>
            </a:r>
            <a:r>
              <a:rPr lang="ru-RU" altLang="ru-RU" sz="2400" smtClean="0">
                <a:solidFill>
                  <a:srgbClr val="000066"/>
                </a:solidFill>
              </a:rPr>
              <a:t/>
            </a:r>
            <a:br>
              <a:rPr lang="ru-RU" altLang="ru-RU" sz="2400" smtClean="0">
                <a:solidFill>
                  <a:srgbClr val="000066"/>
                </a:solidFill>
              </a:rPr>
            </a:br>
            <a:endParaRPr lang="ru-RU" altLang="ru-RU" sz="2400" smtClean="0">
              <a:solidFill>
                <a:srgbClr val="000066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altLang="ru-RU" sz="2800" smtClean="0">
                <a:solidFill>
                  <a:srgbClr val="660033"/>
                </a:solidFill>
              </a:rPr>
              <a:t>    </a:t>
            </a:r>
            <a:r>
              <a:rPr lang="ru-RU" altLang="ru-RU" sz="3600" smtClean="0">
                <a:solidFill>
                  <a:srgbClr val="660033"/>
                </a:solidFill>
              </a:rPr>
              <a:t>«Сложение и вычитание дробей с разными знаменателями»</a:t>
            </a:r>
            <a:r>
              <a:rPr lang="ru-RU" altLang="ru-RU" sz="3600" smtClean="0"/>
              <a:t>  </a:t>
            </a:r>
            <a:r>
              <a:rPr lang="ru-RU" altLang="ru-RU" sz="2800" b="1" smtClean="0"/>
              <a:t/>
            </a:r>
            <a:br>
              <a:rPr lang="ru-RU" altLang="ru-RU" sz="2800" b="1" smtClean="0"/>
            </a:br>
            <a:endParaRPr lang="ru-RU" altLang="ru-RU" sz="2800" b="1" smtClean="0"/>
          </a:p>
          <a:p>
            <a:pPr eaLnBrk="1" hangingPunct="1">
              <a:buFontTx/>
              <a:buNone/>
            </a:pPr>
            <a:endParaRPr lang="ru-RU" altLang="ru-RU" sz="2800" smtClean="0">
              <a:solidFill>
                <a:srgbClr val="CC3300"/>
              </a:solidFill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84213" y="2409825"/>
            <a:ext cx="8021637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000066"/>
                </a:solidFill>
              </a:rPr>
              <a:t>Цель урока: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CC3300"/>
                </a:solidFill>
              </a:rPr>
              <a:t>Учиться складывать и вычитать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CC3300"/>
                </a:solidFill>
              </a:rPr>
              <a:t>дроби с разными знаменателями.</a:t>
            </a:r>
            <a:endParaRPr lang="ru-RU" altLang="ru-RU" sz="3600" b="1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0245" name="Объект 2"/>
          <p:cNvSpPr>
            <a:spLocks noGrp="1"/>
          </p:cNvSpPr>
          <p:nvPr>
            <p:ph sz="quarter" idx="2"/>
          </p:nvPr>
        </p:nvSpPr>
        <p:spPr>
          <a:xfrm>
            <a:off x="4648200" y="1200150"/>
            <a:ext cx="4038600" cy="1639888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5438" y="1203598"/>
            <a:ext cx="8567737" cy="4313237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sz="25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дополнить известный алгоритм, чтобы можно было по нему выполнить сложение и вычитание дробей с разными знаменателям, и показать на предложенных примерах, как он действует. </a:t>
            </a:r>
          </a:p>
        </p:txBody>
      </p:sp>
      <p:sp>
        <p:nvSpPr>
          <p:cNvPr id="11267" name="Rectangle 6"/>
          <p:cNvSpPr>
            <a:spLocks noChangeArrowheads="1"/>
          </p:cNvSpPr>
          <p:nvPr/>
        </p:nvSpPr>
        <p:spPr bwMode="auto">
          <a:xfrm>
            <a:off x="1403350" y="2592388"/>
            <a:ext cx="201612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 </a:t>
            </a:r>
            <a:endParaRPr lang="ru-RU" altLang="ru-RU" sz="240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5616" y="123478"/>
            <a:ext cx="6768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800" b="1" dirty="0"/>
              <a:t>«Открываем» новый алгоритм</a:t>
            </a:r>
            <a:endParaRPr lang="ru-RU" altLang="ru-RU" sz="2800" dirty="0" smtClean="0">
              <a:solidFill>
                <a:srgbClr val="993366"/>
              </a:solidFill>
            </a:endParaRPr>
          </a:p>
          <a:p>
            <a:pPr algn="ctr"/>
            <a:r>
              <a:rPr lang="ru-RU" altLang="ru-RU" sz="2800" dirty="0" smtClean="0">
                <a:solidFill>
                  <a:srgbClr val="993366"/>
                </a:solidFill>
              </a:rPr>
              <a:t>Задание в группах:</a:t>
            </a:r>
            <a:endParaRPr lang="ru-RU" sz="2800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599772749"/>
              </p:ext>
            </p:extLst>
          </p:nvPr>
        </p:nvGraphicFramePr>
        <p:xfrm>
          <a:off x="0" y="3048334"/>
          <a:ext cx="2947987" cy="1296987"/>
        </p:xfrm>
        <a:graphic>
          <a:graphicData uri="http://schemas.openxmlformats.org/presentationml/2006/ole">
            <p:oleObj spid="_x0000_s11299" name="Формула" r:id="rId3" imgW="507960" imgH="39348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702421613"/>
              </p:ext>
            </p:extLst>
          </p:nvPr>
        </p:nvGraphicFramePr>
        <p:xfrm>
          <a:off x="4067944" y="3061349"/>
          <a:ext cx="1590675" cy="1263650"/>
        </p:xfrm>
        <a:graphic>
          <a:graphicData uri="http://schemas.openxmlformats.org/presentationml/2006/ole">
            <p:oleObj spid="_x0000_s11300" name="Формула" r:id="rId4" imgW="49500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17513" y="331788"/>
            <a:ext cx="8362950" cy="1159842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None/>
              <a:defRPr/>
            </a:pPr>
            <a:r>
              <a:rPr lang="ru-RU" altLang="ru-RU" sz="3000" b="1" dirty="0" smtClean="0"/>
              <a:t>«Открываем» новый алгоритм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800" b="1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Алгоритм сложения (вычитания) дробей с разными знаменателями</a:t>
            </a:r>
            <a:endParaRPr lang="ru-RU" altLang="ru-RU" sz="2800" b="1" i="1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292" name="Object 6"/>
          <p:cNvGraphicFramePr>
            <a:graphicFrameLocks noChangeAspect="1"/>
          </p:cNvGraphicFramePr>
          <p:nvPr/>
        </p:nvGraphicFramePr>
        <p:xfrm>
          <a:off x="4538663" y="2503488"/>
          <a:ext cx="114300" cy="161925"/>
        </p:xfrm>
        <a:graphic>
          <a:graphicData uri="http://schemas.openxmlformats.org/presentationml/2006/ole">
            <p:oleObj spid="_x0000_s12311" name="Формула" r:id="rId3" imgW="114151" imgH="215619" progId="Equation.3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79832" y="2139702"/>
            <a:ext cx="84519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dirty="0" smtClean="0">
                <a:solidFill>
                  <a:srgbClr val="000066"/>
                </a:solidFill>
              </a:rPr>
              <a:t>2.</a:t>
            </a:r>
            <a:r>
              <a:rPr lang="ru-RU" altLang="ru-RU" sz="2400" i="1" dirty="0" smtClean="0">
                <a:solidFill>
                  <a:srgbClr val="000066"/>
                </a:solidFill>
              </a:rPr>
              <a:t> </a:t>
            </a:r>
            <a:r>
              <a:rPr lang="ru-RU" altLang="ru-RU" sz="2400" dirty="0" smtClean="0">
                <a:solidFill>
                  <a:srgbClr val="000066"/>
                </a:solidFill>
              </a:rPr>
              <a:t>Сложить (или вычесть) числители и записать ответ в числитель суммы (или разности)</a:t>
            </a:r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74975" y="2931790"/>
            <a:ext cx="8307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>
                <a:solidFill>
                  <a:srgbClr val="000066"/>
                </a:solidFill>
              </a:rPr>
              <a:t>3</a:t>
            </a:r>
            <a:r>
              <a:rPr lang="ru-RU" altLang="ru-RU" sz="2400" dirty="0" smtClean="0">
                <a:solidFill>
                  <a:srgbClr val="000066"/>
                </a:solidFill>
              </a:rPr>
              <a:t>. Знаменатель оставить без изменения, записав его в знаменатель </a:t>
            </a:r>
            <a:endParaRPr lang="ru-RU" altLang="ru-RU" sz="2400" dirty="0">
              <a:solidFill>
                <a:srgbClr val="00006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8561" y="3762787"/>
            <a:ext cx="78758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dirty="0" smtClean="0">
                <a:solidFill>
                  <a:srgbClr val="000066"/>
                </a:solidFill>
              </a:rPr>
              <a:t>4. Если возможно, сократить полученную дробь или выделить из нее целую часть</a:t>
            </a: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74975" y="1635646"/>
            <a:ext cx="84519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dirty="0" smtClean="0">
                <a:solidFill>
                  <a:srgbClr val="000066"/>
                </a:solidFill>
              </a:rPr>
              <a:t>1.</a:t>
            </a:r>
            <a:r>
              <a:rPr lang="ru-RU" altLang="ru-RU" sz="2400" i="1" dirty="0" smtClean="0">
                <a:solidFill>
                  <a:srgbClr val="000066"/>
                </a:solidFill>
              </a:rPr>
              <a:t> </a:t>
            </a:r>
            <a:r>
              <a:rPr lang="ru-RU" altLang="ru-RU" sz="2400" dirty="0" smtClean="0">
                <a:solidFill>
                  <a:srgbClr val="000066"/>
                </a:solidFill>
              </a:rPr>
              <a:t>Привести дроби к общему знаменателю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19456" y="249445"/>
            <a:ext cx="8362950" cy="115984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ru-RU" altLang="ru-RU" sz="700" dirty="0" smtClean="0"/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3000" b="1" dirty="0"/>
              <a:t>«Открываем» новый алгоритм</a:t>
            </a:r>
            <a:endParaRPr lang="ru-RU" altLang="ru-RU" sz="3000" b="1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800" b="1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Алгоритм можно сформулировать короче</a:t>
            </a:r>
            <a:r>
              <a:rPr lang="ru-RU" altLang="ru-RU" sz="2800" b="1" dirty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800" b="1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объединив </a:t>
            </a:r>
            <a:r>
              <a:rPr lang="ru-RU" altLang="ru-RU" sz="2800" b="1" dirty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некоторые </a:t>
            </a:r>
            <a:r>
              <a:rPr lang="ru-RU" altLang="ru-RU" sz="2800" b="1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шаги</a:t>
            </a:r>
            <a:endParaRPr lang="ru-RU" alt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292" name="Object 6"/>
          <p:cNvGraphicFramePr>
            <a:graphicFrameLocks noChangeAspect="1"/>
          </p:cNvGraphicFramePr>
          <p:nvPr/>
        </p:nvGraphicFramePr>
        <p:xfrm>
          <a:off x="4538663" y="2503488"/>
          <a:ext cx="114300" cy="161925"/>
        </p:xfrm>
        <a:graphic>
          <a:graphicData uri="http://schemas.openxmlformats.org/presentationml/2006/ole">
            <p:oleObj spid="_x0000_s37897" name="Формула" r:id="rId3" imgW="114151" imgH="215619" progId="Equation.3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76925" y="2427734"/>
            <a:ext cx="84519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dirty="0" smtClean="0">
                <a:solidFill>
                  <a:srgbClr val="000066"/>
                </a:solidFill>
              </a:rPr>
              <a:t>2.</a:t>
            </a:r>
            <a:r>
              <a:rPr lang="ru-RU" altLang="ru-RU" sz="2400" i="1" dirty="0" smtClean="0">
                <a:solidFill>
                  <a:srgbClr val="000066"/>
                </a:solidFill>
              </a:rPr>
              <a:t> </a:t>
            </a:r>
            <a:r>
              <a:rPr lang="ru-RU" altLang="ru-RU" sz="2400" dirty="0" smtClean="0">
                <a:solidFill>
                  <a:srgbClr val="000066"/>
                </a:solidFill>
              </a:rPr>
              <a:t>Сложить (или вычесть) дроби с одинаковыми знаменателями</a:t>
            </a: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68561" y="3340031"/>
            <a:ext cx="78758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dirty="0" smtClean="0">
                <a:solidFill>
                  <a:srgbClr val="000066"/>
                </a:solidFill>
              </a:rPr>
              <a:t>3. Если возможно, сократить полученную дробь или выделить из нее целую часть</a:t>
            </a: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74975" y="1689070"/>
            <a:ext cx="84519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dirty="0" smtClean="0">
                <a:solidFill>
                  <a:srgbClr val="000066"/>
                </a:solidFill>
              </a:rPr>
              <a:t>1.</a:t>
            </a:r>
            <a:r>
              <a:rPr lang="ru-RU" altLang="ru-RU" sz="2400" i="1" dirty="0" smtClean="0">
                <a:solidFill>
                  <a:srgbClr val="000066"/>
                </a:solidFill>
              </a:rPr>
              <a:t> </a:t>
            </a:r>
            <a:r>
              <a:rPr lang="ru-RU" altLang="ru-RU" sz="2400" dirty="0" smtClean="0">
                <a:solidFill>
                  <a:srgbClr val="000066"/>
                </a:solidFill>
              </a:rPr>
              <a:t>Привести дроби к общему знаменателю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1727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381000" y="1485900"/>
          <a:ext cx="8001000" cy="2057400"/>
        </p:xfrm>
        <a:graphic>
          <a:graphicData uri="http://schemas.openxmlformats.org/presentationml/2006/ole">
            <p:oleObj spid="_x0000_s14352" name="Формула" r:id="rId3" imgW="1447800" imgH="419100" progId="Equation.3">
              <p:embed/>
            </p:oleObj>
          </a:graphicData>
        </a:graphic>
      </p:graphicFrame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79512" y="331788"/>
            <a:ext cx="8362950" cy="1159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endParaRPr lang="ru-RU" altLang="ru-RU" sz="700" kern="0" dirty="0" smtClean="0"/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3000" b="1" dirty="0"/>
              <a:t>«Открываем» новый алгоритм</a:t>
            </a:r>
            <a:r>
              <a:rPr lang="ru-RU" altLang="ru-RU" sz="3000" kern="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b="1" kern="0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Образец записи</a:t>
            </a:r>
            <a:endParaRPr lang="ru-RU" altLang="ru-RU" b="1" i="1" kern="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100" kern="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800" kern="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kern="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kern="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kern="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kern="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kern="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1600" kern="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kern="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1600" kern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 начало 3">
            <a:hlinkClick r:id="rId4" action="ppaction://hlinksldjump" highlightClick="1"/>
          </p:cNvPr>
          <p:cNvSpPr/>
          <p:nvPr/>
        </p:nvSpPr>
        <p:spPr>
          <a:xfrm>
            <a:off x="8001024" y="4554155"/>
            <a:ext cx="857256" cy="428628"/>
          </a:xfrm>
          <a:prstGeom prst="actionButtonBeginning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4" y="1928808"/>
            <a:ext cx="3000396" cy="139304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7/12 - 3/8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428596" y="857238"/>
            <a:ext cx="3929090" cy="107157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3857620" y="2732486"/>
            <a:ext cx="1428760" cy="584200"/>
          </a:xfrm>
          <a:custGeom>
            <a:avLst/>
            <a:gdLst>
              <a:gd name="connsiteX0" fmla="*/ 0 w 914400"/>
              <a:gd name="connsiteY0" fmla="*/ 0 h 778933"/>
              <a:gd name="connsiteX1" fmla="*/ 524933 w 914400"/>
              <a:gd name="connsiteY1" fmla="*/ 0 h 778933"/>
              <a:gd name="connsiteX2" fmla="*/ 524933 w 914400"/>
              <a:gd name="connsiteY2" fmla="*/ 372533 h 778933"/>
              <a:gd name="connsiteX3" fmla="*/ 914400 w 914400"/>
              <a:gd name="connsiteY3" fmla="*/ 372533 h 778933"/>
              <a:gd name="connsiteX4" fmla="*/ 914400 w 914400"/>
              <a:gd name="connsiteY4" fmla="*/ 778933 h 778933"/>
              <a:gd name="connsiteX5" fmla="*/ 16933 w 914400"/>
              <a:gd name="connsiteY5" fmla="*/ 778933 h 778933"/>
              <a:gd name="connsiteX6" fmla="*/ 0 w 914400"/>
              <a:gd name="connsiteY6" fmla="*/ 0 h 77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" h="778933">
                <a:moveTo>
                  <a:pt x="0" y="0"/>
                </a:moveTo>
                <a:lnTo>
                  <a:pt x="524933" y="0"/>
                </a:lnTo>
                <a:lnTo>
                  <a:pt x="524933" y="372533"/>
                </a:lnTo>
                <a:lnTo>
                  <a:pt x="914400" y="372533"/>
                </a:lnTo>
                <a:lnTo>
                  <a:pt x="914400" y="778933"/>
                </a:lnTo>
                <a:lnTo>
                  <a:pt x="16933" y="778933"/>
                </a:lnTo>
                <a:lnTo>
                  <a:pt x="0" y="0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572132" y="2089544"/>
            <a:ext cx="3000396" cy="139304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/>
              <a:t>5/24</a:t>
            </a:r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72132" y="3589742"/>
            <a:ext cx="3000396" cy="139304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/>
              <a:t>23/24</a:t>
            </a:r>
            <a:endParaRPr lang="ru-RU" sz="4400" b="1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72132" y="589346"/>
            <a:ext cx="3000396" cy="1393041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/>
              <a:t>4/4</a:t>
            </a:r>
            <a:endParaRPr lang="ru-RU" sz="4400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31854" y="0"/>
            <a:ext cx="437600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altLang="ru-RU" sz="3000" b="1" dirty="0" smtClean="0"/>
              <a:t>Закрепляем алгоритм</a:t>
            </a:r>
            <a:endParaRPr lang="ru-RU" sz="3000" b="1" i="1" cap="none" spc="0" dirty="0">
              <a:ln w="10541" cmpd="sng">
                <a:solidFill>
                  <a:srgbClr val="169A16"/>
                </a:solidFill>
                <a:prstDash val="solid"/>
              </a:ln>
              <a:solidFill>
                <a:srgbClr val="169A16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6696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-0.01019 C -0.21441 -0.01898 -0.43091 -0.02778 -0.51754 -0.0312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00" y="-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4" y="1928808"/>
            <a:ext cx="3000396" cy="139304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365 : (</a:t>
            </a:r>
            <a:r>
              <a:rPr lang="ru-RU" sz="2800" b="1" dirty="0" err="1" smtClean="0">
                <a:solidFill>
                  <a:srgbClr val="FF0000"/>
                </a:solidFill>
              </a:rPr>
              <a:t>х</a:t>
            </a:r>
            <a:r>
              <a:rPr lang="ru-RU" sz="2800" b="1" dirty="0" smtClean="0">
                <a:solidFill>
                  <a:srgbClr val="FF0000"/>
                </a:solidFill>
              </a:rPr>
              <a:t> – 13) = 73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428596" y="857238"/>
            <a:ext cx="3929090" cy="1071570"/>
          </a:xfrm>
          <a:prstGeom prst="triangle">
            <a:avLst>
              <a:gd name="adj" fmla="val 4961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4/15 + 7/12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3857620" y="2732486"/>
            <a:ext cx="1428760" cy="584200"/>
          </a:xfrm>
          <a:custGeom>
            <a:avLst/>
            <a:gdLst>
              <a:gd name="connsiteX0" fmla="*/ 0 w 914400"/>
              <a:gd name="connsiteY0" fmla="*/ 0 h 778933"/>
              <a:gd name="connsiteX1" fmla="*/ 524933 w 914400"/>
              <a:gd name="connsiteY1" fmla="*/ 0 h 778933"/>
              <a:gd name="connsiteX2" fmla="*/ 524933 w 914400"/>
              <a:gd name="connsiteY2" fmla="*/ 372533 h 778933"/>
              <a:gd name="connsiteX3" fmla="*/ 914400 w 914400"/>
              <a:gd name="connsiteY3" fmla="*/ 372533 h 778933"/>
              <a:gd name="connsiteX4" fmla="*/ 914400 w 914400"/>
              <a:gd name="connsiteY4" fmla="*/ 778933 h 778933"/>
              <a:gd name="connsiteX5" fmla="*/ 16933 w 914400"/>
              <a:gd name="connsiteY5" fmla="*/ 778933 h 778933"/>
              <a:gd name="connsiteX6" fmla="*/ 0 w 914400"/>
              <a:gd name="connsiteY6" fmla="*/ 0 h 77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" h="778933">
                <a:moveTo>
                  <a:pt x="0" y="0"/>
                </a:moveTo>
                <a:lnTo>
                  <a:pt x="524933" y="0"/>
                </a:lnTo>
                <a:lnTo>
                  <a:pt x="524933" y="372533"/>
                </a:lnTo>
                <a:lnTo>
                  <a:pt x="914400" y="372533"/>
                </a:lnTo>
                <a:lnTo>
                  <a:pt x="914400" y="778933"/>
                </a:lnTo>
                <a:lnTo>
                  <a:pt x="16933" y="778933"/>
                </a:lnTo>
                <a:lnTo>
                  <a:pt x="0" y="0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1928808"/>
            <a:ext cx="3000396" cy="139304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/>
              <a:t>5/24</a:t>
            </a:r>
          </a:p>
          <a:p>
            <a:pPr algn="ctr"/>
            <a:endParaRPr lang="ru-RU" dirty="0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4857752" y="482188"/>
            <a:ext cx="3929090" cy="1071570"/>
          </a:xfrm>
          <a:prstGeom prst="triangl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/>
              <a:t>29/30</a:t>
            </a:r>
            <a:endParaRPr lang="ru-RU" sz="3200" b="1" i="1" dirty="0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5000628" y="1928808"/>
            <a:ext cx="3929090" cy="1071570"/>
          </a:xfrm>
          <a:prstGeom prst="triangle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/>
              <a:t>11/27</a:t>
            </a:r>
            <a:endParaRPr lang="ru-RU" sz="3600" b="1" i="1" dirty="0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5000628" y="3375428"/>
            <a:ext cx="3929090" cy="1071570"/>
          </a:xfrm>
          <a:prstGeom prst="triangle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/>
              <a:t>51/60</a:t>
            </a:r>
            <a:endParaRPr lang="ru-RU" sz="3600" b="1" i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05358" y="120534"/>
            <a:ext cx="59046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000" b="1" dirty="0"/>
              <a:t>Закрепляем алгоритм</a:t>
            </a:r>
            <a:endParaRPr lang="ru-RU" sz="3000" b="1" i="1" dirty="0">
              <a:ln w="10541" cmpd="sng">
                <a:solidFill>
                  <a:srgbClr val="169A16"/>
                </a:solidFill>
                <a:prstDash val="solid"/>
              </a:ln>
              <a:solidFill>
                <a:srgbClr val="169A1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263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0.00047 C -0.08732 0.02569 -0.1743 0.05139 -0.24948 0.05301 C -0.32465 0.05463 -0.41007 0.09953 -0.45173 0.00995 C -0.49323 -0.07917 -0.49583 -0.28033 -0.49791 -0.48102 " pathEditMode="relative" rAng="0" ptsTypes="aa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00" y="-19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 rot="1337524">
            <a:off x="3549334" y="2777187"/>
            <a:ext cx="17429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4/5 – 2/3 + 4/15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428596" y="857238"/>
            <a:ext cx="3929090" cy="107157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олилиния 3"/>
          <p:cNvSpPr/>
          <p:nvPr/>
        </p:nvSpPr>
        <p:spPr>
          <a:xfrm>
            <a:off x="3857620" y="2732486"/>
            <a:ext cx="1428760" cy="584200"/>
          </a:xfrm>
          <a:custGeom>
            <a:avLst/>
            <a:gdLst>
              <a:gd name="connsiteX0" fmla="*/ 0 w 914400"/>
              <a:gd name="connsiteY0" fmla="*/ 0 h 778933"/>
              <a:gd name="connsiteX1" fmla="*/ 524933 w 914400"/>
              <a:gd name="connsiteY1" fmla="*/ 0 h 778933"/>
              <a:gd name="connsiteX2" fmla="*/ 524933 w 914400"/>
              <a:gd name="connsiteY2" fmla="*/ 372533 h 778933"/>
              <a:gd name="connsiteX3" fmla="*/ 914400 w 914400"/>
              <a:gd name="connsiteY3" fmla="*/ 372533 h 778933"/>
              <a:gd name="connsiteX4" fmla="*/ 914400 w 914400"/>
              <a:gd name="connsiteY4" fmla="*/ 778933 h 778933"/>
              <a:gd name="connsiteX5" fmla="*/ 16933 w 914400"/>
              <a:gd name="connsiteY5" fmla="*/ 778933 h 778933"/>
              <a:gd name="connsiteX6" fmla="*/ 0 w 914400"/>
              <a:gd name="connsiteY6" fmla="*/ 0 h 77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" h="778933">
                <a:moveTo>
                  <a:pt x="0" y="0"/>
                </a:moveTo>
                <a:lnTo>
                  <a:pt x="524933" y="0"/>
                </a:lnTo>
                <a:lnTo>
                  <a:pt x="524933" y="372533"/>
                </a:lnTo>
                <a:lnTo>
                  <a:pt x="914400" y="372533"/>
                </a:lnTo>
                <a:lnTo>
                  <a:pt x="914400" y="778933"/>
                </a:lnTo>
                <a:lnTo>
                  <a:pt x="16933" y="778933"/>
                </a:lnTo>
                <a:lnTo>
                  <a:pt x="0" y="0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1928808"/>
            <a:ext cx="3000396" cy="139304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/>
              <a:t>5/24</a:t>
            </a:r>
          </a:p>
          <a:p>
            <a:pPr algn="ctr"/>
            <a:endParaRPr lang="ru-RU" dirty="0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428596" y="857238"/>
            <a:ext cx="3929090" cy="1071570"/>
          </a:xfrm>
          <a:prstGeom prst="triangl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/>
              <a:t>51/60</a:t>
            </a:r>
            <a:endParaRPr lang="ru-RU" sz="3600" b="1" i="1" dirty="0"/>
          </a:p>
        </p:txBody>
      </p:sp>
      <p:sp>
        <p:nvSpPr>
          <p:cNvPr id="7" name="Полилиния 6"/>
          <p:cNvSpPr/>
          <p:nvPr/>
        </p:nvSpPr>
        <p:spPr>
          <a:xfrm>
            <a:off x="6215074" y="964395"/>
            <a:ext cx="1428760" cy="584200"/>
          </a:xfrm>
          <a:custGeom>
            <a:avLst/>
            <a:gdLst>
              <a:gd name="connsiteX0" fmla="*/ 0 w 914400"/>
              <a:gd name="connsiteY0" fmla="*/ 0 h 778933"/>
              <a:gd name="connsiteX1" fmla="*/ 524933 w 914400"/>
              <a:gd name="connsiteY1" fmla="*/ 0 h 778933"/>
              <a:gd name="connsiteX2" fmla="*/ 524933 w 914400"/>
              <a:gd name="connsiteY2" fmla="*/ 372533 h 778933"/>
              <a:gd name="connsiteX3" fmla="*/ 914400 w 914400"/>
              <a:gd name="connsiteY3" fmla="*/ 372533 h 778933"/>
              <a:gd name="connsiteX4" fmla="*/ 914400 w 914400"/>
              <a:gd name="connsiteY4" fmla="*/ 778933 h 778933"/>
              <a:gd name="connsiteX5" fmla="*/ 16933 w 914400"/>
              <a:gd name="connsiteY5" fmla="*/ 778933 h 778933"/>
              <a:gd name="connsiteX6" fmla="*/ 0 w 914400"/>
              <a:gd name="connsiteY6" fmla="*/ 0 h 77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" h="778933">
                <a:moveTo>
                  <a:pt x="0" y="0"/>
                </a:moveTo>
                <a:lnTo>
                  <a:pt x="524933" y="0"/>
                </a:lnTo>
                <a:lnTo>
                  <a:pt x="524933" y="372533"/>
                </a:lnTo>
                <a:lnTo>
                  <a:pt x="914400" y="372533"/>
                </a:lnTo>
                <a:lnTo>
                  <a:pt x="914400" y="778933"/>
                </a:lnTo>
                <a:lnTo>
                  <a:pt x="16933" y="778933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6286512" y="1982387"/>
            <a:ext cx="1428760" cy="584200"/>
          </a:xfrm>
          <a:custGeom>
            <a:avLst/>
            <a:gdLst>
              <a:gd name="connsiteX0" fmla="*/ 0 w 914400"/>
              <a:gd name="connsiteY0" fmla="*/ 0 h 778933"/>
              <a:gd name="connsiteX1" fmla="*/ 524933 w 914400"/>
              <a:gd name="connsiteY1" fmla="*/ 0 h 778933"/>
              <a:gd name="connsiteX2" fmla="*/ 524933 w 914400"/>
              <a:gd name="connsiteY2" fmla="*/ 372533 h 778933"/>
              <a:gd name="connsiteX3" fmla="*/ 914400 w 914400"/>
              <a:gd name="connsiteY3" fmla="*/ 372533 h 778933"/>
              <a:gd name="connsiteX4" fmla="*/ 914400 w 914400"/>
              <a:gd name="connsiteY4" fmla="*/ 778933 h 778933"/>
              <a:gd name="connsiteX5" fmla="*/ 16933 w 914400"/>
              <a:gd name="connsiteY5" fmla="*/ 778933 h 778933"/>
              <a:gd name="connsiteX6" fmla="*/ 0 w 914400"/>
              <a:gd name="connsiteY6" fmla="*/ 0 h 77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" h="778933">
                <a:moveTo>
                  <a:pt x="0" y="0"/>
                </a:moveTo>
                <a:lnTo>
                  <a:pt x="524933" y="0"/>
                </a:lnTo>
                <a:lnTo>
                  <a:pt x="524933" y="372533"/>
                </a:lnTo>
                <a:lnTo>
                  <a:pt x="914400" y="372533"/>
                </a:lnTo>
                <a:lnTo>
                  <a:pt x="914400" y="778933"/>
                </a:lnTo>
                <a:lnTo>
                  <a:pt x="16933" y="778933"/>
                </a:lnTo>
                <a:lnTo>
                  <a:pt x="0" y="0"/>
                </a:lnTo>
                <a:close/>
              </a:path>
            </a:pathLst>
          </a:cu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6429388" y="4071948"/>
            <a:ext cx="1428760" cy="584200"/>
          </a:xfrm>
          <a:custGeom>
            <a:avLst/>
            <a:gdLst>
              <a:gd name="connsiteX0" fmla="*/ 0 w 914400"/>
              <a:gd name="connsiteY0" fmla="*/ 0 h 778933"/>
              <a:gd name="connsiteX1" fmla="*/ 524933 w 914400"/>
              <a:gd name="connsiteY1" fmla="*/ 0 h 778933"/>
              <a:gd name="connsiteX2" fmla="*/ 524933 w 914400"/>
              <a:gd name="connsiteY2" fmla="*/ 372533 h 778933"/>
              <a:gd name="connsiteX3" fmla="*/ 914400 w 914400"/>
              <a:gd name="connsiteY3" fmla="*/ 372533 h 778933"/>
              <a:gd name="connsiteX4" fmla="*/ 914400 w 914400"/>
              <a:gd name="connsiteY4" fmla="*/ 778933 h 778933"/>
              <a:gd name="connsiteX5" fmla="*/ 16933 w 914400"/>
              <a:gd name="connsiteY5" fmla="*/ 778933 h 778933"/>
              <a:gd name="connsiteX6" fmla="*/ 0 w 914400"/>
              <a:gd name="connsiteY6" fmla="*/ 0 h 77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" h="778933">
                <a:moveTo>
                  <a:pt x="0" y="0"/>
                </a:moveTo>
                <a:lnTo>
                  <a:pt x="524933" y="0"/>
                </a:lnTo>
                <a:lnTo>
                  <a:pt x="524933" y="372533"/>
                </a:lnTo>
                <a:lnTo>
                  <a:pt x="914400" y="372533"/>
                </a:lnTo>
                <a:lnTo>
                  <a:pt x="914400" y="778933"/>
                </a:lnTo>
                <a:lnTo>
                  <a:pt x="16933" y="7789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215074" y="1178709"/>
            <a:ext cx="12858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</a:rPr>
              <a:t>26/15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86512" y="2163663"/>
            <a:ext cx="1000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</a:rPr>
              <a:t>6/15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357950" y="3053957"/>
            <a:ext cx="1428760" cy="675979"/>
            <a:chOff x="6357950" y="4071942"/>
            <a:chExt cx="1428760" cy="901305"/>
          </a:xfrm>
        </p:grpSpPr>
        <p:sp>
          <p:nvSpPr>
            <p:cNvPr id="9" name="Полилиния 8"/>
            <p:cNvSpPr/>
            <p:nvPr/>
          </p:nvSpPr>
          <p:spPr>
            <a:xfrm>
              <a:off x="6357950" y="4071942"/>
              <a:ext cx="1428760" cy="778933"/>
            </a:xfrm>
            <a:custGeom>
              <a:avLst/>
              <a:gdLst>
                <a:gd name="connsiteX0" fmla="*/ 0 w 914400"/>
                <a:gd name="connsiteY0" fmla="*/ 0 h 778933"/>
                <a:gd name="connsiteX1" fmla="*/ 524933 w 914400"/>
                <a:gd name="connsiteY1" fmla="*/ 0 h 778933"/>
                <a:gd name="connsiteX2" fmla="*/ 524933 w 914400"/>
                <a:gd name="connsiteY2" fmla="*/ 372533 h 778933"/>
                <a:gd name="connsiteX3" fmla="*/ 914400 w 914400"/>
                <a:gd name="connsiteY3" fmla="*/ 372533 h 778933"/>
                <a:gd name="connsiteX4" fmla="*/ 914400 w 914400"/>
                <a:gd name="connsiteY4" fmla="*/ 778933 h 778933"/>
                <a:gd name="connsiteX5" fmla="*/ 16933 w 914400"/>
                <a:gd name="connsiteY5" fmla="*/ 778933 h 778933"/>
                <a:gd name="connsiteX6" fmla="*/ 0 w 914400"/>
                <a:gd name="connsiteY6" fmla="*/ 0 h 778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" h="778933">
                  <a:moveTo>
                    <a:pt x="0" y="0"/>
                  </a:moveTo>
                  <a:lnTo>
                    <a:pt x="524933" y="0"/>
                  </a:lnTo>
                  <a:lnTo>
                    <a:pt x="524933" y="372533"/>
                  </a:lnTo>
                  <a:lnTo>
                    <a:pt x="914400" y="372533"/>
                  </a:lnTo>
                  <a:lnTo>
                    <a:pt x="914400" y="778933"/>
                  </a:lnTo>
                  <a:lnTo>
                    <a:pt x="16933" y="7789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530273" y="4357694"/>
              <a:ext cx="612668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400" b="1" i="1" dirty="0" smtClean="0">
                  <a:solidFill>
                    <a:schemeClr val="bg1"/>
                  </a:solidFill>
                </a:rPr>
                <a:t>2/5</a:t>
              </a:r>
              <a:endParaRPr lang="ru-RU" sz="2400" b="1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6515952" y="4286262"/>
            <a:ext cx="7841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</a:rPr>
              <a:t>6/18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05358" y="120534"/>
            <a:ext cx="59046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000" b="1" dirty="0"/>
              <a:t>Закрепляем алгоритм</a:t>
            </a:r>
            <a:endParaRPr lang="ru-RU" sz="3000" b="1" i="1" dirty="0">
              <a:ln w="10541" cmpd="sng">
                <a:solidFill>
                  <a:srgbClr val="169A16"/>
                </a:solidFill>
                <a:prstDash val="solid"/>
              </a:ln>
              <a:solidFill>
                <a:srgbClr val="169A1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297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3300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3300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1111E-6 C -5.55556E-7 1.11111E-6 -0.13611 -0.02963 -0.27222 -0.05926 " pathEditMode="relative" ptsTypes="aA">
                                      <p:cBhvr>
                                        <p:cTn id="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79512" y="555526"/>
            <a:ext cx="8362950" cy="1159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endParaRPr lang="ru-RU" altLang="ru-RU" sz="700" kern="0" dirty="0" smtClean="0"/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kern="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2800" b="1" kern="0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Выполните задания из учебника, 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800" b="1" kern="0" dirty="0" smtClean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работая в парах</a:t>
            </a:r>
            <a:endParaRPr lang="ru-RU" altLang="ru-RU" sz="2800" b="1" i="1" kern="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100" kern="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800" kern="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kern="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kern="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kern="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kern="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kern="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1600" kern="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altLang="ru-RU" sz="1600" kern="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1600" kern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8001024" y="4554155"/>
            <a:ext cx="857256" cy="428628"/>
          </a:xfrm>
          <a:prstGeom prst="actionButtonBeginning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450776"/>
            <a:ext cx="8229600" cy="3394075"/>
          </a:xfrm>
        </p:spPr>
        <p:txBody>
          <a:bodyPr/>
          <a:lstStyle/>
          <a:p>
            <a:pPr marL="0" indent="0" algn="ctr">
              <a:buNone/>
            </a:pPr>
            <a:endParaRPr lang="ru-RU" sz="3000" dirty="0" smtClean="0"/>
          </a:p>
          <a:p>
            <a:pPr marL="0" indent="0" algn="ctr">
              <a:buNone/>
            </a:pPr>
            <a:r>
              <a:rPr lang="ru-RU" sz="4000" dirty="0" smtClean="0"/>
              <a:t>№ 268 (1 – 6)</a:t>
            </a:r>
          </a:p>
          <a:p>
            <a:pPr marL="0" indent="0" algn="ctr">
              <a:buNone/>
            </a:pPr>
            <a:r>
              <a:rPr lang="ru-RU" sz="4000" dirty="0" smtClean="0"/>
              <a:t>№ 270 (1, 3, 5)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05358" y="120534"/>
            <a:ext cx="59046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000" b="1" dirty="0"/>
              <a:t>Закрепляем алгоритм</a:t>
            </a:r>
            <a:endParaRPr lang="ru-RU" sz="3000" b="1" i="1" dirty="0">
              <a:ln w="10541" cmpd="sng">
                <a:solidFill>
                  <a:srgbClr val="169A16"/>
                </a:solidFill>
                <a:prstDash val="solid"/>
              </a:ln>
              <a:solidFill>
                <a:srgbClr val="169A1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357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627008" y="896938"/>
            <a:ext cx="7776914" cy="370760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/>
              <a:t>                          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6388" name="Line 5"/>
          <p:cNvSpPr>
            <a:spLocks noChangeShapeType="1"/>
          </p:cNvSpPr>
          <p:nvPr/>
        </p:nvSpPr>
        <p:spPr bwMode="auto">
          <a:xfrm>
            <a:off x="4572000" y="896938"/>
            <a:ext cx="0" cy="3078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187624" y="555526"/>
            <a:ext cx="6626225" cy="3277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altLang="ru-RU" dirty="0"/>
              <a:t>             </a:t>
            </a:r>
            <a:endParaRPr lang="ru-RU" altLang="ru-RU" dirty="0" smtClean="0"/>
          </a:p>
          <a:p>
            <a:pPr>
              <a:spcBef>
                <a:spcPct val="50000"/>
              </a:spcBef>
              <a:defRPr/>
            </a:pPr>
            <a:r>
              <a:rPr lang="ru-RU" altLang="ru-RU" dirty="0"/>
              <a:t> </a:t>
            </a:r>
            <a:r>
              <a:rPr lang="ru-RU" altLang="ru-RU" dirty="0" smtClean="0"/>
              <a:t>             1 </a:t>
            </a:r>
            <a:r>
              <a:rPr lang="ru-RU" altLang="ru-RU" dirty="0"/>
              <a:t>вариант</a:t>
            </a:r>
          </a:p>
          <a:p>
            <a:pPr>
              <a:spcBef>
                <a:spcPct val="50000"/>
              </a:spcBef>
              <a:defRPr/>
            </a:pPr>
            <a:endParaRPr lang="ru-RU" altLang="ru-RU" dirty="0"/>
          </a:p>
          <a:p>
            <a:pPr>
              <a:spcBef>
                <a:spcPct val="50000"/>
              </a:spcBef>
              <a:defRPr/>
            </a:pPr>
            <a:r>
              <a:rPr lang="ru-RU" altLang="ru-RU" dirty="0"/>
              <a:t>1)                                                        1)  </a:t>
            </a:r>
          </a:p>
          <a:p>
            <a:pPr>
              <a:spcBef>
                <a:spcPct val="50000"/>
              </a:spcBef>
              <a:defRPr/>
            </a:pPr>
            <a:endParaRPr lang="ru-RU" altLang="ru-RU" dirty="0"/>
          </a:p>
          <a:p>
            <a:pPr marL="342900" indent="-342900">
              <a:spcBef>
                <a:spcPct val="50000"/>
              </a:spcBef>
              <a:buFontTx/>
              <a:buAutoNum type="arabicParenR" startAt="2"/>
              <a:defRPr/>
            </a:pPr>
            <a:r>
              <a:rPr lang="ru-RU" altLang="ru-RU" dirty="0"/>
              <a:t>                                                    2)                          </a:t>
            </a:r>
          </a:p>
          <a:p>
            <a:pPr marL="342900" indent="-342900">
              <a:spcBef>
                <a:spcPct val="50000"/>
              </a:spcBef>
              <a:buFontTx/>
              <a:buAutoNum type="arabicParenR" startAt="2"/>
              <a:defRPr/>
            </a:pPr>
            <a:endParaRPr lang="ru-RU" altLang="ru-RU" dirty="0"/>
          </a:p>
          <a:p>
            <a:pPr>
              <a:spcBef>
                <a:spcPct val="50000"/>
              </a:spcBef>
              <a:defRPr/>
            </a:pPr>
            <a:r>
              <a:rPr lang="ru-RU" altLang="ru-RU" dirty="0" smtClean="0"/>
              <a:t>3</a:t>
            </a:r>
            <a:r>
              <a:rPr lang="ru-RU" altLang="ru-RU" dirty="0"/>
              <a:t>)                                                       3)   </a:t>
            </a:r>
          </a:p>
        </p:txBody>
      </p:sp>
      <p:sp>
        <p:nvSpPr>
          <p:cNvPr id="16390" name="Rectangle 8"/>
          <p:cNvSpPr>
            <a:spLocks noChangeArrowheads="1"/>
          </p:cNvSpPr>
          <p:nvPr/>
        </p:nvSpPr>
        <p:spPr bwMode="auto">
          <a:xfrm>
            <a:off x="5559010" y="970166"/>
            <a:ext cx="15303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2 вариант</a:t>
            </a:r>
          </a:p>
        </p:txBody>
      </p:sp>
      <p:graphicFrame>
        <p:nvGraphicFramePr>
          <p:cNvPr id="16391" name="Object 9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613963546"/>
              </p:ext>
            </p:extLst>
          </p:nvPr>
        </p:nvGraphicFramePr>
        <p:xfrm>
          <a:off x="1691680" y="1456134"/>
          <a:ext cx="1511300" cy="665163"/>
        </p:xfrm>
        <a:graphic>
          <a:graphicData uri="http://schemas.openxmlformats.org/presentationml/2006/ole">
            <p:oleObj spid="_x0000_s16483" name="Формула" r:id="rId3" imgW="380835" imgH="393529" progId="Equation.3">
              <p:embed/>
            </p:oleObj>
          </a:graphicData>
        </a:graphic>
      </p:graphicFrame>
      <p:graphicFrame>
        <p:nvGraphicFramePr>
          <p:cNvPr id="16392" name="Object 11"/>
          <p:cNvGraphicFramePr>
            <a:graphicFrameLocks noChangeAspect="1"/>
          </p:cNvGraphicFramePr>
          <p:nvPr/>
        </p:nvGraphicFramePr>
        <p:xfrm>
          <a:off x="5392738" y="1450975"/>
          <a:ext cx="1905000" cy="688975"/>
        </p:xfrm>
        <a:graphic>
          <a:graphicData uri="http://schemas.openxmlformats.org/presentationml/2006/ole">
            <p:oleObj spid="_x0000_s16484" name="Формула" r:id="rId4" imgW="380835" imgH="393529" progId="Equation.3">
              <p:embed/>
            </p:oleObj>
          </a:graphicData>
        </a:graphic>
      </p:graphicFrame>
      <p:graphicFrame>
        <p:nvGraphicFramePr>
          <p:cNvPr id="16393" name="Object 12"/>
          <p:cNvGraphicFramePr>
            <a:graphicFrameLocks noChangeAspect="1"/>
          </p:cNvGraphicFramePr>
          <p:nvPr/>
        </p:nvGraphicFramePr>
        <p:xfrm>
          <a:off x="5260975" y="2247900"/>
          <a:ext cx="2365375" cy="627063"/>
        </p:xfrm>
        <a:graphic>
          <a:graphicData uri="http://schemas.openxmlformats.org/presentationml/2006/ole">
            <p:oleObj spid="_x0000_s16485" name="Формула" r:id="rId5" imgW="520474" imgH="393529" progId="Equation.3">
              <p:embed/>
            </p:oleObj>
          </a:graphicData>
        </a:graphic>
      </p:graphicFrame>
      <p:graphicFrame>
        <p:nvGraphicFramePr>
          <p:cNvPr id="1639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816439902"/>
              </p:ext>
            </p:extLst>
          </p:nvPr>
        </p:nvGraphicFramePr>
        <p:xfrm>
          <a:off x="1619672" y="2283718"/>
          <a:ext cx="2446337" cy="595437"/>
        </p:xfrm>
        <a:graphic>
          <a:graphicData uri="http://schemas.openxmlformats.org/presentationml/2006/ole">
            <p:oleObj spid="_x0000_s16486" name="Формула" r:id="rId6" imgW="520560" imgH="393480" progId="Equation.3">
              <p:embed/>
            </p:oleObj>
          </a:graphicData>
        </a:graphic>
      </p:graphicFrame>
      <p:graphicFrame>
        <p:nvGraphicFramePr>
          <p:cNvPr id="16397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678201451"/>
              </p:ext>
            </p:extLst>
          </p:nvPr>
        </p:nvGraphicFramePr>
        <p:xfrm>
          <a:off x="1619672" y="3105150"/>
          <a:ext cx="2354263" cy="741363"/>
        </p:xfrm>
        <a:graphic>
          <a:graphicData uri="http://schemas.openxmlformats.org/presentationml/2006/ole">
            <p:oleObj spid="_x0000_s16487" name="Формула" r:id="rId7" imgW="533169" imgH="393529" progId="Equation.3">
              <p:embed/>
            </p:oleObj>
          </a:graphicData>
        </a:graphic>
      </p:graphicFrame>
      <p:graphicFrame>
        <p:nvGraphicFramePr>
          <p:cNvPr id="16398" name="Объект 2"/>
          <p:cNvGraphicFramePr>
            <a:graphicFrameLocks noChangeAspect="1"/>
          </p:cNvGraphicFramePr>
          <p:nvPr/>
        </p:nvGraphicFramePr>
        <p:xfrm>
          <a:off x="5364163" y="3063875"/>
          <a:ext cx="2373312" cy="782638"/>
        </p:xfrm>
        <a:graphic>
          <a:graphicData uri="http://schemas.openxmlformats.org/presentationml/2006/ole">
            <p:oleObj spid="_x0000_s16488" name="Формула" r:id="rId8" imgW="507780" imgH="393529" progId="Equation.3">
              <p:embed/>
            </p:oleObj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909194" y="120534"/>
            <a:ext cx="5904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/>
              <a:t>Проверяем и подводим итоги</a:t>
            </a:r>
            <a:endParaRPr lang="ru-RU" sz="2400" b="1" i="1" dirty="0">
              <a:ln w="10541" cmpd="sng">
                <a:solidFill>
                  <a:srgbClr val="169A16"/>
                </a:solidFill>
                <a:prstDash val="solid"/>
              </a:ln>
              <a:solidFill>
                <a:srgbClr val="169A16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61509" y="519870"/>
            <a:ext cx="38204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dirty="0">
                <a:solidFill>
                  <a:srgbClr val="993366"/>
                </a:solidFill>
              </a:rPr>
              <a:t>Самостоятельная работа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84438" y="3543300"/>
            <a:ext cx="6400800" cy="1314450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chemeClr val="accent2"/>
                </a:solidFill>
              </a:rPr>
              <a:t>                            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7544" y="483518"/>
            <a:ext cx="828092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/>
              <a:t>Тип урока - </a:t>
            </a:r>
            <a:r>
              <a:rPr lang="ru-RU" sz="2400" b="1" dirty="0" smtClean="0">
                <a:solidFill>
                  <a:srgbClr val="993366"/>
                </a:solidFill>
              </a:rPr>
              <a:t>урок открытия новых знаний</a:t>
            </a:r>
          </a:p>
          <a:p>
            <a:pPr algn="ctr"/>
            <a:r>
              <a:rPr lang="ru-RU" sz="3000" b="1" dirty="0" smtClean="0"/>
              <a:t>Формируемые результаты</a:t>
            </a:r>
          </a:p>
          <a:p>
            <a:r>
              <a:rPr lang="ru-RU" sz="2800" b="1" dirty="0" smtClean="0"/>
              <a:t>Предметные: </a:t>
            </a:r>
            <a:r>
              <a:rPr lang="ru-RU" sz="2400" b="1" dirty="0" smtClean="0">
                <a:solidFill>
                  <a:srgbClr val="993366"/>
                </a:solidFill>
              </a:rPr>
              <a:t>формировать умение складывать и вычитать обыкновенные дроби с разными знаменателями.</a:t>
            </a:r>
          </a:p>
          <a:p>
            <a:r>
              <a:rPr lang="ru-RU" sz="2800" b="1" dirty="0" smtClean="0"/>
              <a:t>Личностные: </a:t>
            </a:r>
            <a:r>
              <a:rPr lang="ru-RU" sz="2400" b="1" dirty="0" smtClean="0">
                <a:solidFill>
                  <a:srgbClr val="993366"/>
                </a:solidFill>
              </a:rPr>
              <a:t>формировать интерес к изучению темы и желание применять приобретенные знания и умения.</a:t>
            </a:r>
          </a:p>
          <a:p>
            <a:r>
              <a:rPr lang="ru-RU" sz="2800" b="1" dirty="0" err="1" smtClean="0"/>
              <a:t>Метапредметные</a:t>
            </a:r>
            <a:r>
              <a:rPr lang="ru-RU" sz="2800" b="1" dirty="0" smtClean="0"/>
              <a:t>: </a:t>
            </a:r>
            <a:r>
              <a:rPr lang="ru-RU" sz="2400" b="1" dirty="0" smtClean="0">
                <a:solidFill>
                  <a:srgbClr val="993366"/>
                </a:solidFill>
              </a:rPr>
              <a:t>формировать умение определять способы действий в рамках предложенных условий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11536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51519988"/>
              </p:ext>
            </p:extLst>
          </p:nvPr>
        </p:nvGraphicFramePr>
        <p:xfrm>
          <a:off x="1619672" y="987574"/>
          <a:ext cx="5472112" cy="3783061"/>
        </p:xfrm>
        <a:graphic>
          <a:graphicData uri="http://schemas.openxmlformats.org/drawingml/2006/table">
            <a:tbl>
              <a:tblPr/>
              <a:tblGrid>
                <a:gridCol w="2754312"/>
                <a:gridCol w="2717800"/>
              </a:tblGrid>
              <a:tr h="94664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	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</a:t>
                      </a: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Arial" charset="0"/>
                          <a:cs typeface="Arial" charset="0"/>
                        </a:rPr>
                        <a:t>1  вариант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Arial" charset="0"/>
                          <a:cs typeface="Arial" charset="0"/>
                        </a:rPr>
                        <a:t>	</a:t>
                      </a:r>
                    </a:p>
                  </a:txBody>
                  <a:tcPr marL="91429" marR="91429" marT="34301" marB="3430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</a:t>
                      </a: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Arial" charset="0"/>
                          <a:cs typeface="Arial" charset="0"/>
                        </a:rPr>
                        <a:t>2  вариант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</a:t>
                      </a:r>
                    </a:p>
                  </a:txBody>
                  <a:tcPr marL="91429" marR="91429" marT="34301" marB="343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5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29" marR="91429" marT="34301" marB="3430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29" marR="91429" marT="34301" marB="343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48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29" marR="91429" marT="34301" marB="3430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29" marR="91429" marT="34301" marB="343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73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29" marR="91429" marT="34301" marB="3430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29" marR="91429" marT="34301" marB="343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42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952628017"/>
              </p:ext>
            </p:extLst>
          </p:nvPr>
        </p:nvGraphicFramePr>
        <p:xfrm>
          <a:off x="2483768" y="2067694"/>
          <a:ext cx="781498" cy="792088"/>
        </p:xfrm>
        <a:graphic>
          <a:graphicData uri="http://schemas.openxmlformats.org/presentationml/2006/ole">
            <p:oleObj spid="_x0000_s17511" name="Формула" r:id="rId3" imgW="291960" imgH="393480" progId="Equation.3">
              <p:embed/>
            </p:oleObj>
          </a:graphicData>
        </a:graphic>
      </p:graphicFrame>
      <p:graphicFrame>
        <p:nvGraphicFramePr>
          <p:cNvPr id="17428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503978200"/>
              </p:ext>
            </p:extLst>
          </p:nvPr>
        </p:nvGraphicFramePr>
        <p:xfrm>
          <a:off x="5364088" y="2067694"/>
          <a:ext cx="783431" cy="792088"/>
        </p:xfrm>
        <a:graphic>
          <a:graphicData uri="http://schemas.openxmlformats.org/presentationml/2006/ole">
            <p:oleObj spid="_x0000_s17512" name="Формула" r:id="rId4" imgW="291960" imgH="393480" progId="Equation.3">
              <p:embed/>
            </p:oleObj>
          </a:graphicData>
        </a:graphic>
      </p:graphicFrame>
      <p:graphicFrame>
        <p:nvGraphicFramePr>
          <p:cNvPr id="17430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753314437"/>
              </p:ext>
            </p:extLst>
          </p:nvPr>
        </p:nvGraphicFramePr>
        <p:xfrm>
          <a:off x="5436096" y="3795886"/>
          <a:ext cx="648072" cy="940495"/>
        </p:xfrm>
        <a:graphic>
          <a:graphicData uri="http://schemas.openxmlformats.org/presentationml/2006/ole">
            <p:oleObj spid="_x0000_s17513" name="Формула" r:id="rId5" imgW="203040" imgH="393480" progId="Equation.3">
              <p:embed/>
            </p:oleObj>
          </a:graphicData>
        </a:graphic>
      </p:graphicFrame>
      <p:sp>
        <p:nvSpPr>
          <p:cNvPr id="17433" name="Text Box 72"/>
          <p:cNvSpPr txBox="1">
            <a:spLocks noChangeArrowheads="1"/>
          </p:cNvSpPr>
          <p:nvPr/>
        </p:nvSpPr>
        <p:spPr bwMode="auto">
          <a:xfrm>
            <a:off x="1043608" y="367379"/>
            <a:ext cx="69135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 dirty="0">
                <a:solidFill>
                  <a:srgbClr val="993366"/>
                </a:solidFill>
              </a:rPr>
              <a:t>ОТВЕТЫ</a:t>
            </a: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902344290"/>
              </p:ext>
            </p:extLst>
          </p:nvPr>
        </p:nvGraphicFramePr>
        <p:xfrm>
          <a:off x="2555776" y="3867894"/>
          <a:ext cx="818713" cy="864096"/>
        </p:xfrm>
        <a:graphic>
          <a:graphicData uri="http://schemas.openxmlformats.org/presentationml/2006/ole">
            <p:oleObj spid="_x0000_s17514" name="Формула" r:id="rId6" imgW="279360" imgH="393480" progId="Equation.3">
              <p:embed/>
            </p:oleObj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204407435"/>
              </p:ext>
            </p:extLst>
          </p:nvPr>
        </p:nvGraphicFramePr>
        <p:xfrm>
          <a:off x="2555776" y="2859782"/>
          <a:ext cx="720080" cy="928884"/>
        </p:xfrm>
        <a:graphic>
          <a:graphicData uri="http://schemas.openxmlformats.org/presentationml/2006/ole">
            <p:oleObj spid="_x0000_s17515" name="Формула" r:id="rId7" imgW="228600" imgH="393480" progId="Equation.3">
              <p:embed/>
            </p:oleObj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120161463"/>
              </p:ext>
            </p:extLst>
          </p:nvPr>
        </p:nvGraphicFramePr>
        <p:xfrm>
          <a:off x="5436096" y="2859782"/>
          <a:ext cx="720080" cy="928884"/>
        </p:xfrm>
        <a:graphic>
          <a:graphicData uri="http://schemas.openxmlformats.org/presentationml/2006/ole">
            <p:oleObj spid="_x0000_s17516" name="Формула" r:id="rId8" imgW="22860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-65316" y="761579"/>
            <a:ext cx="8208963" cy="89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altLang="ru-RU" sz="2800" b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r>
              <a:rPr lang="ru-RU" altLang="ru-RU" sz="2400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4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11485" y="1436687"/>
            <a:ext cx="6300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/>
              <a:t>– Какую цель мы ставили в начале урока?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32864" y="1995686"/>
            <a:ext cx="457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/>
              <a:t>– Наша цель достигнута?</a:t>
            </a:r>
            <a:br>
              <a:rPr lang="ru-RU" altLang="ru-RU" sz="2400" dirty="0"/>
            </a:br>
            <a:endParaRPr lang="ru-RU" altLang="ru-RU" sz="2400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26858" y="2610659"/>
            <a:ext cx="778955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/>
              <a:t>– Что нам помогло справиться с затруднением?</a:t>
            </a:r>
            <a:br>
              <a:rPr lang="ru-RU" altLang="ru-RU" sz="2400" dirty="0"/>
            </a:br>
            <a:endParaRPr lang="ru-RU" altLang="ru-RU" sz="2400" dirty="0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526858" y="3268284"/>
            <a:ext cx="76327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/>
              <a:t>– Какие знания нам пригодились при выполнении заданий на уроке?</a:t>
            </a:r>
            <a:br>
              <a:rPr lang="ru-RU" altLang="ru-RU" sz="2400" dirty="0"/>
            </a:br>
            <a:endParaRPr lang="ru-RU" altLang="ru-RU" sz="2400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513967" y="4237781"/>
            <a:ext cx="76584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/>
              <a:t>– Как вы можете оценить свою </a:t>
            </a:r>
            <a:r>
              <a:rPr lang="ru-RU" altLang="ru-RU" sz="2400" dirty="0" smtClean="0"/>
              <a:t>работу на уроке?</a:t>
            </a:r>
            <a:endParaRPr lang="ru-RU" altLang="ru-RU" sz="2400" dirty="0"/>
          </a:p>
        </p:txBody>
      </p:sp>
      <p:sp>
        <p:nvSpPr>
          <p:cNvPr id="9" name="Управляющая кнопка: в начало 8">
            <a:hlinkClick r:id="rId2" action="ppaction://hlinksldjump" highlightClick="1"/>
          </p:cNvPr>
          <p:cNvSpPr/>
          <p:nvPr/>
        </p:nvSpPr>
        <p:spPr>
          <a:xfrm>
            <a:off x="8001024" y="4554155"/>
            <a:ext cx="857256" cy="428628"/>
          </a:xfrm>
          <a:prstGeom prst="actionButtonBeginning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405358" y="120534"/>
            <a:ext cx="59046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000" b="1" dirty="0" smtClean="0"/>
              <a:t>Проверяем и подводим итоги</a:t>
            </a:r>
            <a:endParaRPr lang="ru-RU" sz="3000" b="1" i="1" dirty="0">
              <a:ln w="10541" cmpd="sng">
                <a:solidFill>
                  <a:srgbClr val="169A16"/>
                </a:solidFill>
                <a:prstDash val="solid"/>
              </a:ln>
              <a:solidFill>
                <a:srgbClr val="169A1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500063" y="1714500"/>
            <a:ext cx="8229600" cy="1500188"/>
          </a:xfrm>
        </p:spPr>
        <p:txBody>
          <a:bodyPr/>
          <a:lstStyle/>
          <a:p>
            <a:pPr>
              <a:buFontTx/>
              <a:buNone/>
            </a:pPr>
            <a:endParaRPr lang="ru-RU" altLang="ru-RU" sz="6600" i="1" smtClean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24743" y="2225501"/>
            <a:ext cx="6894516" cy="92333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i="1" dirty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AF3E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ЗА УРОК</a:t>
            </a:r>
            <a:endParaRPr lang="ru-RU" sz="5400" b="1" dirty="0">
              <a:ln w="31550" cmpd="sng">
                <a:solidFill>
                  <a:srgbClr val="FF0000"/>
                </a:solidFill>
                <a:prstDash val="solid"/>
              </a:ln>
              <a:solidFill>
                <a:srgbClr val="FAF3E6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4237583"/>
          </a:xfrm>
        </p:spPr>
        <p:txBody>
          <a:bodyPr/>
          <a:lstStyle/>
          <a:p>
            <a:pPr algn="l" eaLnBrk="1" hangingPunct="1"/>
            <a:r>
              <a:rPr lang="ru-RU" altLang="ru-RU" sz="3000" b="1" dirty="0" smtClean="0">
                <a:solidFill>
                  <a:schemeClr val="tx1"/>
                </a:solidFill>
              </a:rPr>
              <a:t/>
            </a:r>
            <a:br>
              <a:rPr lang="ru-RU" altLang="ru-RU" sz="3000" b="1" dirty="0" smtClean="0">
                <a:solidFill>
                  <a:schemeClr val="tx1"/>
                </a:solidFill>
              </a:rPr>
            </a:br>
            <a:r>
              <a:rPr lang="ru-RU" altLang="ru-RU" sz="3000" b="1" dirty="0">
                <a:solidFill>
                  <a:schemeClr val="tx1"/>
                </a:solidFill>
              </a:rPr>
              <a:t> </a:t>
            </a:r>
            <a:r>
              <a:rPr lang="ru-RU" altLang="ru-RU" sz="3000" b="1" dirty="0" smtClean="0">
                <a:solidFill>
                  <a:schemeClr val="tx1"/>
                </a:solidFill>
              </a:rPr>
              <a:t>                          Литература</a:t>
            </a:r>
            <a:br>
              <a:rPr lang="ru-RU" altLang="ru-RU" sz="3000" b="1" dirty="0" smtClean="0">
                <a:solidFill>
                  <a:schemeClr val="tx1"/>
                </a:solidFill>
              </a:rPr>
            </a:br>
            <a:r>
              <a:rPr lang="ru-RU" altLang="ru-RU" sz="2400" dirty="0" smtClean="0">
                <a:solidFill>
                  <a:srgbClr val="993366"/>
                </a:solidFill>
              </a:rPr>
              <a:t>1. Математика: 6 класс: учебник для учащихся общеобразовательных организаций / </a:t>
            </a:r>
            <a:r>
              <a:rPr lang="ru-RU" altLang="ru-RU" sz="2400" dirty="0" err="1" smtClean="0">
                <a:solidFill>
                  <a:srgbClr val="993366"/>
                </a:solidFill>
              </a:rPr>
              <a:t>А.Г.Мерзляк</a:t>
            </a:r>
            <a:r>
              <a:rPr lang="ru-RU" altLang="ru-RU" sz="2400" dirty="0" smtClean="0">
                <a:solidFill>
                  <a:srgbClr val="993366"/>
                </a:solidFill>
              </a:rPr>
              <a:t>, </a:t>
            </a:r>
            <a:r>
              <a:rPr lang="ru-RU" altLang="ru-RU" sz="2400" dirty="0" err="1" smtClean="0">
                <a:solidFill>
                  <a:srgbClr val="993366"/>
                </a:solidFill>
              </a:rPr>
              <a:t>В.Б.Полонский</a:t>
            </a:r>
            <a:r>
              <a:rPr lang="ru-RU" altLang="ru-RU" sz="2400" dirty="0" smtClean="0">
                <a:solidFill>
                  <a:srgbClr val="993366"/>
                </a:solidFill>
              </a:rPr>
              <a:t>, </a:t>
            </a:r>
            <a:r>
              <a:rPr lang="ru-RU" altLang="ru-RU" sz="2400" dirty="0" err="1" smtClean="0">
                <a:solidFill>
                  <a:srgbClr val="993366"/>
                </a:solidFill>
              </a:rPr>
              <a:t>М.С.Якир</a:t>
            </a:r>
            <a:r>
              <a:rPr lang="ru-RU" altLang="ru-RU" sz="2400" dirty="0" smtClean="0">
                <a:solidFill>
                  <a:srgbClr val="993366"/>
                </a:solidFill>
              </a:rPr>
              <a:t/>
            </a:r>
            <a:br>
              <a:rPr lang="ru-RU" altLang="ru-RU" sz="2400" dirty="0" smtClean="0">
                <a:solidFill>
                  <a:srgbClr val="993366"/>
                </a:solidFill>
              </a:rPr>
            </a:br>
            <a:r>
              <a:rPr lang="ru-RU" altLang="ru-RU" sz="2400" dirty="0" smtClean="0">
                <a:solidFill>
                  <a:srgbClr val="993366"/>
                </a:solidFill>
              </a:rPr>
              <a:t>2.</a:t>
            </a:r>
            <a:r>
              <a:rPr lang="ru-RU" altLang="ru-RU" sz="2400" dirty="0">
                <a:solidFill>
                  <a:srgbClr val="993366"/>
                </a:solidFill>
              </a:rPr>
              <a:t> Математика: 6 класс: </a:t>
            </a:r>
            <a:r>
              <a:rPr lang="ru-RU" altLang="ru-RU" sz="2400" dirty="0" smtClean="0">
                <a:solidFill>
                  <a:srgbClr val="993366"/>
                </a:solidFill>
              </a:rPr>
              <a:t>методическое пособие </a:t>
            </a:r>
            <a:r>
              <a:rPr lang="ru-RU" altLang="ru-RU" sz="2400" dirty="0">
                <a:solidFill>
                  <a:srgbClr val="993366"/>
                </a:solidFill>
              </a:rPr>
              <a:t>/ </a:t>
            </a:r>
            <a:r>
              <a:rPr lang="ru-RU" altLang="ru-RU" sz="2400" dirty="0" err="1" smtClean="0">
                <a:solidFill>
                  <a:srgbClr val="993366"/>
                </a:solidFill>
              </a:rPr>
              <a:t>Е.В.Буцко</a:t>
            </a:r>
            <a:r>
              <a:rPr lang="ru-RU" altLang="ru-RU" sz="2400" dirty="0" smtClean="0">
                <a:solidFill>
                  <a:srgbClr val="993366"/>
                </a:solidFill>
              </a:rPr>
              <a:t>, </a:t>
            </a:r>
            <a:r>
              <a:rPr lang="ru-RU" altLang="ru-RU" sz="2400" dirty="0" err="1" smtClean="0">
                <a:solidFill>
                  <a:srgbClr val="993366"/>
                </a:solidFill>
              </a:rPr>
              <a:t>А.Г.Мерзляк</a:t>
            </a:r>
            <a:r>
              <a:rPr lang="ru-RU" altLang="ru-RU" sz="2400" dirty="0">
                <a:solidFill>
                  <a:srgbClr val="993366"/>
                </a:solidFill>
              </a:rPr>
              <a:t>, </a:t>
            </a:r>
            <a:r>
              <a:rPr lang="ru-RU" altLang="ru-RU" sz="2400" dirty="0" err="1" smtClean="0">
                <a:solidFill>
                  <a:srgbClr val="993366"/>
                </a:solidFill>
              </a:rPr>
              <a:t>В.Б.Полонский</a:t>
            </a:r>
            <a:r>
              <a:rPr lang="ru-RU" altLang="ru-RU" sz="2400" dirty="0" smtClean="0">
                <a:solidFill>
                  <a:srgbClr val="993366"/>
                </a:solidFill>
              </a:rPr>
              <a:t> и др.</a:t>
            </a:r>
            <a:br>
              <a:rPr lang="ru-RU" altLang="ru-RU" sz="2400" dirty="0" smtClean="0">
                <a:solidFill>
                  <a:srgbClr val="993366"/>
                </a:solidFill>
              </a:rPr>
            </a:br>
            <a:r>
              <a:rPr lang="ru-RU" altLang="ru-RU" sz="2400" dirty="0" smtClean="0">
                <a:solidFill>
                  <a:srgbClr val="993366"/>
                </a:solidFill>
              </a:rPr>
              <a:t>3. </a:t>
            </a:r>
            <a:r>
              <a:rPr lang="ru-RU" altLang="ru-RU" sz="2400" dirty="0">
                <a:solidFill>
                  <a:srgbClr val="993366"/>
                </a:solidFill>
              </a:rPr>
              <a:t>Математика: 6 класс: </a:t>
            </a:r>
            <a:r>
              <a:rPr lang="ru-RU" altLang="ru-RU" sz="2400" dirty="0" smtClean="0">
                <a:solidFill>
                  <a:srgbClr val="993366"/>
                </a:solidFill>
              </a:rPr>
              <a:t>дидактические материалы: пособие для </a:t>
            </a:r>
            <a:r>
              <a:rPr lang="ru-RU" altLang="ru-RU" sz="2400" dirty="0">
                <a:solidFill>
                  <a:srgbClr val="993366"/>
                </a:solidFill>
              </a:rPr>
              <a:t>учащихся общеобразовательных организаций / </a:t>
            </a:r>
            <a:r>
              <a:rPr lang="ru-RU" altLang="ru-RU" sz="2400" dirty="0" err="1">
                <a:solidFill>
                  <a:srgbClr val="993366"/>
                </a:solidFill>
              </a:rPr>
              <a:t>А.Г.Мерзляк</a:t>
            </a:r>
            <a:r>
              <a:rPr lang="ru-RU" altLang="ru-RU" sz="2400" dirty="0">
                <a:solidFill>
                  <a:srgbClr val="993366"/>
                </a:solidFill>
              </a:rPr>
              <a:t>, </a:t>
            </a:r>
            <a:r>
              <a:rPr lang="ru-RU" altLang="ru-RU" sz="2400" dirty="0" err="1">
                <a:solidFill>
                  <a:srgbClr val="993366"/>
                </a:solidFill>
              </a:rPr>
              <a:t>В.Б.Полонский</a:t>
            </a:r>
            <a:r>
              <a:rPr lang="ru-RU" altLang="ru-RU" sz="2400" dirty="0">
                <a:solidFill>
                  <a:srgbClr val="993366"/>
                </a:solidFill>
              </a:rPr>
              <a:t>, </a:t>
            </a:r>
            <a:r>
              <a:rPr lang="ru-RU" altLang="ru-RU" sz="2400" dirty="0" err="1" smtClean="0">
                <a:solidFill>
                  <a:srgbClr val="993366"/>
                </a:solidFill>
              </a:rPr>
              <a:t>Е.М.Рабинович</a:t>
            </a:r>
            <a:r>
              <a:rPr lang="ru-RU" altLang="ru-RU" sz="2400" dirty="0" smtClean="0">
                <a:solidFill>
                  <a:srgbClr val="993366"/>
                </a:solidFill>
              </a:rPr>
              <a:t>, </a:t>
            </a:r>
            <a:r>
              <a:rPr lang="ru-RU" altLang="ru-RU" sz="2400" dirty="0" err="1" smtClean="0">
                <a:solidFill>
                  <a:srgbClr val="993366"/>
                </a:solidFill>
              </a:rPr>
              <a:t>М.С.Якир</a:t>
            </a:r>
            <a:r>
              <a:rPr lang="ru-RU" altLang="ru-RU" sz="2400" dirty="0" smtClean="0">
                <a:solidFill>
                  <a:srgbClr val="993366"/>
                </a:solidFill>
              </a:rPr>
              <a:t>.</a:t>
            </a:r>
            <a:r>
              <a:rPr lang="ru-RU" altLang="ru-RU" sz="2400" dirty="0">
                <a:solidFill>
                  <a:srgbClr val="993366"/>
                </a:solidFill>
              </a:rPr>
              <a:t/>
            </a:r>
            <a:br>
              <a:rPr lang="ru-RU" altLang="ru-RU" sz="2400" dirty="0">
                <a:solidFill>
                  <a:srgbClr val="993366"/>
                </a:solidFill>
              </a:rPr>
            </a:br>
            <a:r>
              <a:rPr lang="ru-RU" altLang="ru-RU" sz="2800" b="1" dirty="0" smtClean="0">
                <a:solidFill>
                  <a:srgbClr val="993366"/>
                </a:solidFill>
              </a:rPr>
              <a:t/>
            </a:r>
            <a:br>
              <a:rPr lang="ru-RU" altLang="ru-RU" sz="2800" b="1" dirty="0" smtClean="0">
                <a:solidFill>
                  <a:srgbClr val="993366"/>
                </a:solidFill>
              </a:rPr>
            </a:br>
            <a:endParaRPr lang="ru-RU" altLang="ru-RU" sz="2800" b="1" dirty="0" smtClean="0">
              <a:solidFill>
                <a:srgbClr val="99336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432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План урока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79533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dirty="0" smtClean="0">
                <a:hlinkClick r:id="rId2" action="ppaction://hlinksldjump"/>
              </a:rPr>
              <a:t>1. Повторяем изученное.</a:t>
            </a:r>
            <a:endParaRPr lang="ru-RU" altLang="ru-RU" dirty="0" smtClean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93713" y="1924050"/>
            <a:ext cx="65525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hlinkClick r:id="rId3" action="ppaction://hlinksldjump"/>
              </a:rPr>
              <a:t>2. </a:t>
            </a:r>
            <a:r>
              <a:rPr lang="ru-RU" altLang="ru-RU" dirty="0" smtClean="0">
                <a:hlinkClick r:id="rId3" action="ppaction://hlinksldjump"/>
              </a:rPr>
              <a:t>«Открываем» новый алгоритм.</a:t>
            </a:r>
            <a:endParaRPr lang="ru-RU" altLang="ru-RU" dirty="0"/>
          </a:p>
        </p:txBody>
      </p:sp>
      <p:sp>
        <p:nvSpPr>
          <p:cNvPr id="5" name="TextBox 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468313" y="2622550"/>
            <a:ext cx="49323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hlinkClick r:id="rId4" action="ppaction://hlinksldjump"/>
              </a:rPr>
              <a:t>3. Закрепляем алгоритм.</a:t>
            </a:r>
            <a:endParaRPr lang="ru-RU" altLang="ru-RU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12763" y="3252788"/>
            <a:ext cx="63515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hlinkClick r:id="rId5" action="ppaction://hlinksldjump"/>
              </a:rPr>
              <a:t>4. Проверяем и подводим итоги.</a:t>
            </a:r>
            <a:endParaRPr lang="ru-RU" altLang="ru-RU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94200" y="3990975"/>
            <a:ext cx="4461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dirty="0" smtClean="0">
                <a:hlinkClick r:id="rId6" action="ppaction://hlinksldjump"/>
              </a:rPr>
              <a:t>5. Домашнее задание.</a:t>
            </a:r>
            <a:endParaRPr lang="ru-RU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6375"/>
            <a:ext cx="8229600" cy="638175"/>
          </a:xfrm>
        </p:spPr>
        <p:txBody>
          <a:bodyPr/>
          <a:lstStyle/>
          <a:p>
            <a:pPr eaLnBrk="1" hangingPunct="1"/>
            <a:r>
              <a:rPr lang="ru-RU" altLang="ru-RU" sz="3000" b="1" dirty="0" smtClean="0">
                <a:solidFill>
                  <a:schemeClr val="tx1"/>
                </a:solidFill>
              </a:rPr>
              <a:t>Повторяем изученное</a:t>
            </a:r>
            <a:r>
              <a:rPr lang="ru-RU" altLang="ru-RU" sz="3000" dirty="0" smtClean="0">
                <a:solidFill>
                  <a:srgbClr val="993366"/>
                </a:solidFill>
              </a:rPr>
              <a:t/>
            </a:r>
            <a:br>
              <a:rPr lang="ru-RU" altLang="ru-RU" sz="3000" dirty="0" smtClean="0">
                <a:solidFill>
                  <a:srgbClr val="993366"/>
                </a:solidFill>
              </a:rPr>
            </a:br>
            <a:r>
              <a:rPr lang="ru-RU" altLang="ru-RU" sz="2800" dirty="0" smtClean="0">
                <a:solidFill>
                  <a:srgbClr val="993366"/>
                </a:solidFill>
              </a:rPr>
              <a:t>1. Сократите дроби:</a:t>
            </a:r>
            <a:r>
              <a:rPr lang="ru-RU" altLang="ru-RU" sz="2800" b="1" dirty="0" smtClean="0">
                <a:solidFill>
                  <a:srgbClr val="660033"/>
                </a:solidFill>
              </a:rPr>
              <a:t> </a:t>
            </a:r>
            <a:endParaRPr lang="ru-RU" altLang="ru-RU" sz="2800" b="1" dirty="0" smtClean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844550"/>
            <a:ext cx="8147050" cy="37496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8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dirty="0" smtClean="0">
                <a:solidFill>
                  <a:srgbClr val="993366"/>
                </a:solidFill>
              </a:rPr>
              <a:t>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8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4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40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altLang="ru-RU" sz="3600" dirty="0" smtClean="0">
              <a:solidFill>
                <a:srgbClr val="000066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altLang="ru-RU" sz="3600" dirty="0" smtClean="0">
              <a:solidFill>
                <a:srgbClr val="0000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18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18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12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00113" y="1419225"/>
          <a:ext cx="863600" cy="1030288"/>
        </p:xfrm>
        <a:graphic>
          <a:graphicData uri="http://schemas.openxmlformats.org/presentationml/2006/ole">
            <p:oleObj spid="_x0000_s4189" name="Формула" r:id="rId3" imgW="330057" imgH="393529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763713" y="1419225"/>
          <a:ext cx="647700" cy="1027113"/>
        </p:xfrm>
        <a:graphic>
          <a:graphicData uri="http://schemas.openxmlformats.org/presentationml/2006/ole">
            <p:oleObj spid="_x0000_s4190" name="Формула" r:id="rId4" imgW="152334" imgH="393529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884238" y="2787650"/>
          <a:ext cx="896937" cy="1030288"/>
        </p:xfrm>
        <a:graphic>
          <a:graphicData uri="http://schemas.openxmlformats.org/presentationml/2006/ole">
            <p:oleObj spid="_x0000_s4191" name="Формула" r:id="rId5" imgW="342751" imgH="393529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1862138" y="2787650"/>
          <a:ext cx="593725" cy="1027113"/>
        </p:xfrm>
        <a:graphic>
          <a:graphicData uri="http://schemas.openxmlformats.org/presentationml/2006/ole">
            <p:oleObj spid="_x0000_s4192" name="Формула" r:id="rId6" imgW="139639" imgH="393529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3662363" y="1419225"/>
          <a:ext cx="1457325" cy="1027113"/>
        </p:xfrm>
        <a:graphic>
          <a:graphicData uri="http://schemas.openxmlformats.org/presentationml/2006/ole">
            <p:oleObj spid="_x0000_s4193" name="Формула" r:id="rId7" imgW="342751" imgH="393529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5030788" y="1419225"/>
          <a:ext cx="593725" cy="1027113"/>
        </p:xfrm>
        <a:graphic>
          <a:graphicData uri="http://schemas.openxmlformats.org/presentationml/2006/ole">
            <p:oleObj spid="_x0000_s4194" name="Формула" r:id="rId8" imgW="139639" imgH="393529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3708400" y="2787650"/>
          <a:ext cx="1457325" cy="1027113"/>
        </p:xfrm>
        <a:graphic>
          <a:graphicData uri="http://schemas.openxmlformats.org/presentationml/2006/ole">
            <p:oleObj spid="_x0000_s4195" name="Формула" r:id="rId9" imgW="342751" imgH="393529" progId="Equation.3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4932363" y="2787650"/>
          <a:ext cx="863600" cy="1027113"/>
        </p:xfrm>
        <a:graphic>
          <a:graphicData uri="http://schemas.openxmlformats.org/presentationml/2006/ole">
            <p:oleObj spid="_x0000_s4196" name="Формула" r:id="rId10" imgW="203112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206375"/>
            <a:ext cx="8640960" cy="638175"/>
          </a:xfrm>
        </p:spPr>
        <p:txBody>
          <a:bodyPr/>
          <a:lstStyle/>
          <a:p>
            <a:pPr eaLnBrk="1" hangingPunct="1"/>
            <a:r>
              <a:rPr lang="ru-RU" altLang="ru-RU" sz="3000" b="1" dirty="0">
                <a:solidFill>
                  <a:schemeClr val="tx1"/>
                </a:solidFill>
              </a:rPr>
              <a:t>Повторяем изученное</a:t>
            </a:r>
            <a:r>
              <a:rPr lang="ru-RU" altLang="ru-RU" sz="3000" b="1" dirty="0" smtClean="0">
                <a:solidFill>
                  <a:srgbClr val="660033"/>
                </a:solidFill>
              </a:rPr>
              <a:t> </a:t>
            </a:r>
            <a:r>
              <a:rPr lang="ru-RU" altLang="ru-RU" sz="2800" b="1" dirty="0" smtClean="0">
                <a:solidFill>
                  <a:srgbClr val="660033"/>
                </a:solidFill>
              </a:rPr>
              <a:t/>
            </a:r>
            <a:br>
              <a:rPr lang="ru-RU" altLang="ru-RU" sz="2800" b="1" dirty="0" smtClean="0">
                <a:solidFill>
                  <a:srgbClr val="660033"/>
                </a:solidFill>
              </a:rPr>
            </a:br>
            <a:r>
              <a:rPr lang="ru-RU" altLang="ru-RU" sz="2800" dirty="0" smtClean="0">
                <a:solidFill>
                  <a:srgbClr val="993366"/>
                </a:solidFill>
              </a:rPr>
              <a:t>2. Выделите целую часть из неправильной дроби:</a:t>
            </a:r>
            <a:endParaRPr lang="ru-RU" altLang="ru-RU" sz="2800" b="1" dirty="0" smtClean="0">
              <a:solidFill>
                <a:schemeClr val="tx1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844550"/>
            <a:ext cx="8147050" cy="37496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800" dirty="0" smtClean="0">
                <a:solidFill>
                  <a:srgbClr val="993366"/>
                </a:solidFill>
              </a:rPr>
              <a:t>                                     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8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dirty="0" smtClean="0">
                <a:solidFill>
                  <a:srgbClr val="993366"/>
                </a:solidFill>
              </a:rPr>
              <a:t>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8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4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40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altLang="ru-RU" sz="3600" dirty="0" smtClean="0">
              <a:solidFill>
                <a:srgbClr val="000066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altLang="ru-RU" sz="3600" dirty="0" smtClean="0">
              <a:solidFill>
                <a:srgbClr val="0000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18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18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12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00113" y="1419225"/>
          <a:ext cx="863600" cy="1030288"/>
        </p:xfrm>
        <a:graphic>
          <a:graphicData uri="http://schemas.openxmlformats.org/presentationml/2006/ole">
            <p:oleObj spid="_x0000_s5221" name="Формула" r:id="rId3" imgW="330057" imgH="393529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619250" y="1419225"/>
          <a:ext cx="1025525" cy="1027113"/>
        </p:xfrm>
        <a:graphic>
          <a:graphicData uri="http://schemas.openxmlformats.org/presentationml/2006/ole">
            <p:oleObj spid="_x0000_s5222" name="Формула" r:id="rId4" imgW="241195" imgH="393529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884238" y="2787650"/>
          <a:ext cx="896937" cy="1030288"/>
        </p:xfrm>
        <a:graphic>
          <a:graphicData uri="http://schemas.openxmlformats.org/presentationml/2006/ole">
            <p:oleObj spid="_x0000_s5223" name="Формула" r:id="rId5" imgW="342751" imgH="393529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1646238" y="2787650"/>
          <a:ext cx="1025525" cy="1027113"/>
        </p:xfrm>
        <a:graphic>
          <a:graphicData uri="http://schemas.openxmlformats.org/presentationml/2006/ole">
            <p:oleObj spid="_x0000_s5224" name="Формула" r:id="rId6" imgW="241195" imgH="393529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3689350" y="1419225"/>
          <a:ext cx="1403350" cy="1027113"/>
        </p:xfrm>
        <a:graphic>
          <a:graphicData uri="http://schemas.openxmlformats.org/presentationml/2006/ole">
            <p:oleObj spid="_x0000_s5225" name="Формула" r:id="rId7" imgW="330057" imgH="393529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4814888" y="1419225"/>
          <a:ext cx="1025525" cy="1027113"/>
        </p:xfrm>
        <a:graphic>
          <a:graphicData uri="http://schemas.openxmlformats.org/presentationml/2006/ole">
            <p:oleObj spid="_x0000_s5226" name="Формула" r:id="rId8" imgW="241195" imgH="393529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3573463" y="2787650"/>
          <a:ext cx="1727200" cy="1027113"/>
        </p:xfrm>
        <a:graphic>
          <a:graphicData uri="http://schemas.openxmlformats.org/presentationml/2006/ole">
            <p:oleObj spid="_x0000_s5227" name="Формула" r:id="rId9" imgW="406048" imgH="393359" progId="Equation.3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5219700" y="2787650"/>
          <a:ext cx="1619250" cy="1027113"/>
        </p:xfrm>
        <a:graphic>
          <a:graphicData uri="http://schemas.openxmlformats.org/presentationml/2006/ole">
            <p:oleObj spid="_x0000_s5228" name="Формула" r:id="rId10" imgW="380835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206375"/>
            <a:ext cx="8856984" cy="1069231"/>
          </a:xfrm>
        </p:spPr>
        <p:txBody>
          <a:bodyPr/>
          <a:lstStyle/>
          <a:p>
            <a:pPr eaLnBrk="1" hangingPunct="1"/>
            <a:r>
              <a:rPr lang="ru-RU" altLang="ru-RU" sz="3000" b="1" dirty="0">
                <a:solidFill>
                  <a:schemeClr val="tx1"/>
                </a:solidFill>
              </a:rPr>
              <a:t>Повторяем изученное</a:t>
            </a:r>
            <a:r>
              <a:rPr lang="ru-RU" altLang="ru-RU" sz="3000" b="1" dirty="0" smtClean="0">
                <a:solidFill>
                  <a:srgbClr val="660033"/>
                </a:solidFill>
              </a:rPr>
              <a:t> </a:t>
            </a:r>
            <a:r>
              <a:rPr lang="ru-RU" altLang="ru-RU" sz="2800" b="1" dirty="0" smtClean="0">
                <a:solidFill>
                  <a:srgbClr val="660033"/>
                </a:solidFill>
              </a:rPr>
              <a:t/>
            </a:r>
            <a:br>
              <a:rPr lang="ru-RU" altLang="ru-RU" sz="2800" b="1" dirty="0" smtClean="0">
                <a:solidFill>
                  <a:srgbClr val="660033"/>
                </a:solidFill>
              </a:rPr>
            </a:br>
            <a:r>
              <a:rPr lang="ru-RU" altLang="ru-RU" sz="2800" dirty="0" smtClean="0">
                <a:solidFill>
                  <a:srgbClr val="993366"/>
                </a:solidFill>
              </a:rPr>
              <a:t>3. Приведите дроби к наименьшему общему знаменателю:</a:t>
            </a:r>
            <a:endParaRPr lang="ru-RU" altLang="ru-RU" sz="2800" b="1" dirty="0" smtClean="0">
              <a:solidFill>
                <a:schemeClr val="tx1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844550"/>
            <a:ext cx="8147050" cy="37496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8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dirty="0" smtClean="0">
                <a:solidFill>
                  <a:srgbClr val="993366"/>
                </a:solidFill>
              </a:rPr>
              <a:t>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8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4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40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altLang="ru-RU" sz="3600" dirty="0" smtClean="0">
              <a:solidFill>
                <a:srgbClr val="000066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altLang="ru-RU" sz="3600" dirty="0" smtClean="0">
              <a:solidFill>
                <a:srgbClr val="0000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18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18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1187450" y="1708150"/>
          <a:ext cx="4583113" cy="1079500"/>
        </p:xfrm>
        <a:graphic>
          <a:graphicData uri="http://schemas.openxmlformats.org/presentationml/2006/ole">
            <p:oleObj spid="_x0000_s6173" name="Формула" r:id="rId3" imgW="952087" imgH="393529" progId="Equation.3">
              <p:embed/>
            </p:oleObj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684213" y="3148013"/>
          <a:ext cx="5864225" cy="1079500"/>
        </p:xfrm>
        <a:graphic>
          <a:graphicData uri="http://schemas.openxmlformats.org/presentationml/2006/ole">
            <p:oleObj spid="_x0000_s6174" name="Формула" r:id="rId4" imgW="1218671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9502"/>
            <a:ext cx="8229600" cy="1008112"/>
          </a:xfrm>
        </p:spPr>
        <p:txBody>
          <a:bodyPr/>
          <a:lstStyle/>
          <a:p>
            <a:pPr eaLnBrk="1" hangingPunct="1"/>
            <a:r>
              <a:rPr lang="ru-RU" altLang="ru-RU" sz="3000" b="1" dirty="0">
                <a:solidFill>
                  <a:schemeClr val="tx1"/>
                </a:solidFill>
              </a:rPr>
              <a:t>Повторяем изученное</a:t>
            </a:r>
            <a:r>
              <a:rPr lang="ru-RU" altLang="ru-RU" sz="3000" b="1" dirty="0" smtClean="0">
                <a:solidFill>
                  <a:srgbClr val="660033"/>
                </a:solidFill>
              </a:rPr>
              <a:t> </a:t>
            </a:r>
            <a:r>
              <a:rPr lang="ru-RU" altLang="ru-RU" sz="2800" b="1" dirty="0" smtClean="0">
                <a:solidFill>
                  <a:srgbClr val="660033"/>
                </a:solidFill>
              </a:rPr>
              <a:t/>
            </a:r>
            <a:br>
              <a:rPr lang="ru-RU" altLang="ru-RU" sz="2800" b="1" dirty="0" smtClean="0">
                <a:solidFill>
                  <a:srgbClr val="660033"/>
                </a:solidFill>
              </a:rPr>
            </a:br>
            <a:r>
              <a:rPr lang="ru-RU" altLang="ru-RU" sz="2800" dirty="0" smtClean="0">
                <a:solidFill>
                  <a:srgbClr val="993366"/>
                </a:solidFill>
              </a:rPr>
              <a:t>4. Вычислите:                                                             </a:t>
            </a:r>
            <a:br>
              <a:rPr lang="ru-RU" altLang="ru-RU" sz="2800" dirty="0" smtClean="0">
                <a:solidFill>
                  <a:srgbClr val="993366"/>
                </a:solidFill>
              </a:rPr>
            </a:br>
            <a:endParaRPr lang="ru-RU" altLang="ru-RU" sz="2800" b="1" dirty="0" smtClean="0">
              <a:solidFill>
                <a:schemeClr val="tx1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844550"/>
            <a:ext cx="8147050" cy="37496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800" dirty="0" smtClean="0">
                <a:solidFill>
                  <a:srgbClr val="993366"/>
                </a:solidFill>
              </a:rPr>
              <a:t>                                     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8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dirty="0" smtClean="0">
                <a:solidFill>
                  <a:srgbClr val="993366"/>
                </a:solidFill>
              </a:rPr>
              <a:t>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8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4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40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altLang="ru-RU" sz="3600" dirty="0" smtClean="0">
              <a:solidFill>
                <a:srgbClr val="000066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altLang="ru-RU" sz="3600" dirty="0" smtClean="0">
              <a:solidFill>
                <a:srgbClr val="0000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18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18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/>
        </p:nvGraphicFramePr>
        <p:xfrm>
          <a:off x="277813" y="1419225"/>
          <a:ext cx="3476625" cy="1006475"/>
        </p:xfrm>
        <a:graphic>
          <a:graphicData uri="http://schemas.openxmlformats.org/presentationml/2006/ole">
            <p:oleObj spid="_x0000_s7257" name="Формула" r:id="rId3" imgW="660113" imgH="393529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3563938" y="1419225"/>
          <a:ext cx="987425" cy="1019175"/>
        </p:xfrm>
        <a:graphic>
          <a:graphicData uri="http://schemas.openxmlformats.org/presentationml/2006/ole">
            <p:oleObj spid="_x0000_s7258" name="Формула" r:id="rId4" imgW="228501" imgH="393529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4562475" y="1419225"/>
          <a:ext cx="1150938" cy="1019175"/>
        </p:xfrm>
        <a:graphic>
          <a:graphicData uri="http://schemas.openxmlformats.org/presentationml/2006/ole">
            <p:oleObj spid="_x0000_s7259" name="Формула" r:id="rId5" imgW="266469" imgH="393359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5661025" y="1419225"/>
          <a:ext cx="1423988" cy="1000125"/>
        </p:xfrm>
        <a:graphic>
          <a:graphicData uri="http://schemas.openxmlformats.org/presentationml/2006/ole">
            <p:oleObj spid="_x0000_s7260" name="Формула" r:id="rId6" imgW="330057" imgH="393529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395288" y="2932113"/>
          <a:ext cx="2303462" cy="1019175"/>
        </p:xfrm>
        <a:graphic>
          <a:graphicData uri="http://schemas.openxmlformats.org/presentationml/2006/ole">
            <p:oleObj spid="_x0000_s7261" name="Формула" r:id="rId7" imgW="533169" imgH="393529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2771775" y="2932113"/>
          <a:ext cx="1481138" cy="1019175"/>
        </p:xfrm>
        <a:graphic>
          <a:graphicData uri="http://schemas.openxmlformats.org/presentationml/2006/ole">
            <p:oleObj spid="_x0000_s7262" name="Формула" r:id="rId8" imgW="342751" imgH="393529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4238625" y="2932113"/>
          <a:ext cx="1425575" cy="1019175"/>
        </p:xfrm>
        <a:graphic>
          <a:graphicData uri="http://schemas.openxmlformats.org/presentationml/2006/ole">
            <p:oleObj spid="_x0000_s7263" name="Формула" r:id="rId9" imgW="330057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206375"/>
            <a:ext cx="8712968" cy="1501279"/>
          </a:xfrm>
        </p:spPr>
        <p:txBody>
          <a:bodyPr/>
          <a:lstStyle/>
          <a:p>
            <a:pPr eaLnBrk="1" hangingPunct="1"/>
            <a:r>
              <a:rPr lang="ru-RU" altLang="ru-RU" sz="3000" b="1" dirty="0">
                <a:solidFill>
                  <a:schemeClr val="tx1"/>
                </a:solidFill>
              </a:rPr>
              <a:t>Повторяем изученное</a:t>
            </a:r>
            <a:r>
              <a:rPr lang="ru-RU" altLang="ru-RU" sz="3000" b="1" dirty="0" smtClean="0">
                <a:solidFill>
                  <a:srgbClr val="660033"/>
                </a:solidFill>
              </a:rPr>
              <a:t> </a:t>
            </a:r>
            <a:r>
              <a:rPr lang="ru-RU" altLang="ru-RU" sz="2800" b="1" dirty="0" smtClean="0">
                <a:solidFill>
                  <a:srgbClr val="660033"/>
                </a:solidFill>
              </a:rPr>
              <a:t/>
            </a:r>
            <a:br>
              <a:rPr lang="ru-RU" altLang="ru-RU" sz="2800" b="1" dirty="0" smtClean="0">
                <a:solidFill>
                  <a:srgbClr val="660033"/>
                </a:solidFill>
              </a:rPr>
            </a:br>
            <a:r>
              <a:rPr lang="ru-RU" altLang="ru-RU" sz="2800" dirty="0" smtClean="0">
                <a:solidFill>
                  <a:srgbClr val="993366"/>
                </a:solidFill>
              </a:rPr>
              <a:t>Вспомните алгоритм сложения (вычитания) дробей с одинаковыми знаменателями</a:t>
            </a:r>
            <a:r>
              <a:rPr lang="ru-RU" altLang="ru-RU" sz="3200" dirty="0" smtClean="0">
                <a:solidFill>
                  <a:srgbClr val="993366"/>
                </a:solidFill>
              </a:rPr>
              <a:t/>
            </a:r>
            <a:br>
              <a:rPr lang="ru-RU" altLang="ru-RU" sz="3200" dirty="0" smtClean="0">
                <a:solidFill>
                  <a:srgbClr val="993366"/>
                </a:solidFill>
              </a:rPr>
            </a:br>
            <a:endParaRPr lang="ru-RU" altLang="ru-RU" sz="2800" b="1" dirty="0" smtClean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1349" y="1648420"/>
            <a:ext cx="84519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dirty="0" smtClean="0">
                <a:solidFill>
                  <a:srgbClr val="000066"/>
                </a:solidFill>
              </a:rPr>
              <a:t>1.</a:t>
            </a:r>
            <a:r>
              <a:rPr lang="ru-RU" altLang="ru-RU" sz="2400" i="1" dirty="0" smtClean="0">
                <a:solidFill>
                  <a:srgbClr val="000066"/>
                </a:solidFill>
              </a:rPr>
              <a:t> </a:t>
            </a:r>
            <a:r>
              <a:rPr lang="ru-RU" altLang="ru-RU" sz="2400" dirty="0" smtClean="0">
                <a:solidFill>
                  <a:srgbClr val="000066"/>
                </a:solidFill>
              </a:rPr>
              <a:t>Сложить (или вычесть) числители и записать ответ в числитель суммы (или разности)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8560" y="2499742"/>
            <a:ext cx="8307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 smtClean="0">
                <a:solidFill>
                  <a:srgbClr val="000066"/>
                </a:solidFill>
              </a:rPr>
              <a:t>2. Знаменатель оставить без изменения, записав его в знаменатель </a:t>
            </a:r>
            <a:endParaRPr lang="ru-RU" altLang="ru-RU" sz="2400" dirty="0">
              <a:solidFill>
                <a:srgbClr val="00006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8561" y="3386435"/>
            <a:ext cx="78758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dirty="0" smtClean="0">
                <a:solidFill>
                  <a:srgbClr val="000066"/>
                </a:solidFill>
              </a:rPr>
              <a:t>3. Если возможно, сократить полученную дробь или выделить из нее целую часть</a:t>
            </a:r>
          </a:p>
          <a:p>
            <a:endParaRPr lang="ru-RU" dirty="0"/>
          </a:p>
        </p:txBody>
      </p:sp>
      <p:sp>
        <p:nvSpPr>
          <p:cNvPr id="18" name="Управляющая кнопка: в начало 17">
            <a:hlinkClick r:id="rId2" action="ppaction://hlinksldjump" highlightClick="1"/>
          </p:cNvPr>
          <p:cNvSpPr/>
          <p:nvPr/>
        </p:nvSpPr>
        <p:spPr>
          <a:xfrm>
            <a:off x="8001024" y="4554155"/>
            <a:ext cx="857256" cy="428628"/>
          </a:xfrm>
          <a:prstGeom prst="actionButtonBeginning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2504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6375"/>
            <a:ext cx="8229600" cy="638175"/>
          </a:xfrm>
        </p:spPr>
        <p:txBody>
          <a:bodyPr/>
          <a:lstStyle/>
          <a:p>
            <a:pPr eaLnBrk="1" hangingPunct="1"/>
            <a:r>
              <a:rPr lang="ru-RU" altLang="ru-RU" sz="3000" b="1" dirty="0" smtClean="0">
                <a:solidFill>
                  <a:schemeClr val="tx1"/>
                </a:solidFill>
              </a:rPr>
              <a:t>«Открываем» новый алгоритм</a:t>
            </a:r>
            <a:r>
              <a:rPr lang="ru-RU" altLang="ru-RU" sz="2800" dirty="0" smtClean="0">
                <a:solidFill>
                  <a:srgbClr val="993366"/>
                </a:solidFill>
              </a:rPr>
              <a:t/>
            </a:r>
            <a:br>
              <a:rPr lang="ru-RU" altLang="ru-RU" sz="2800" dirty="0" smtClean="0">
                <a:solidFill>
                  <a:srgbClr val="993366"/>
                </a:solidFill>
              </a:rPr>
            </a:br>
            <a:r>
              <a:rPr lang="ru-RU" altLang="ru-RU" sz="2800" dirty="0" smtClean="0">
                <a:solidFill>
                  <a:srgbClr val="993366"/>
                </a:solidFill>
              </a:rPr>
              <a:t>Вычислите:</a:t>
            </a:r>
            <a:endParaRPr lang="ru-RU" altLang="ru-RU" sz="2800" b="1" dirty="0" smtClean="0">
              <a:solidFill>
                <a:schemeClr val="tx1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844550"/>
            <a:ext cx="8147050" cy="37496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8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dirty="0" smtClean="0">
                <a:solidFill>
                  <a:srgbClr val="993366"/>
                </a:solidFill>
              </a:rPr>
              <a:t>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8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24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4000" dirty="0" smtClean="0">
              <a:solidFill>
                <a:srgbClr val="993366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altLang="ru-RU" sz="3600" dirty="0" smtClean="0">
              <a:solidFill>
                <a:srgbClr val="000066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altLang="ru-RU" sz="3600" dirty="0" smtClean="0">
              <a:solidFill>
                <a:srgbClr val="000066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18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1800" dirty="0" smtClean="0">
              <a:solidFill>
                <a:srgbClr val="99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72285119"/>
              </p:ext>
            </p:extLst>
          </p:nvPr>
        </p:nvGraphicFramePr>
        <p:xfrm>
          <a:off x="539552" y="1707654"/>
          <a:ext cx="2211387" cy="1296987"/>
        </p:xfrm>
        <a:graphic>
          <a:graphicData uri="http://schemas.openxmlformats.org/presentationml/2006/ole">
            <p:oleObj spid="_x0000_s36907" name="Формула" r:id="rId3" imgW="380835" imgH="393529" progId="Equation.3">
              <p:embed/>
            </p:oleObj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803431331"/>
              </p:ext>
            </p:extLst>
          </p:nvPr>
        </p:nvGraphicFramePr>
        <p:xfrm>
          <a:off x="6156176" y="1779662"/>
          <a:ext cx="1224136" cy="1264162"/>
        </p:xfrm>
        <a:graphic>
          <a:graphicData uri="http://schemas.openxmlformats.org/presentationml/2006/ole">
            <p:oleObj spid="_x0000_s36908" name="Формула" r:id="rId4" imgW="380835" imgH="393529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562479144"/>
              </p:ext>
            </p:extLst>
          </p:nvPr>
        </p:nvGraphicFramePr>
        <p:xfrm>
          <a:off x="3635896" y="1419622"/>
          <a:ext cx="1152525" cy="1727200"/>
        </p:xfrm>
        <a:graphic>
          <a:graphicData uri="http://schemas.openxmlformats.org/presentationml/2006/ole">
            <p:oleObj spid="_x0000_s36909" name="Формула" r:id="rId5" imgW="76320" imgH="164880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43185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500</Words>
  <Application>Microsoft Office PowerPoint</Application>
  <PresentationFormat>Экран (16:9)</PresentationFormat>
  <Paragraphs>172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Оформление по умолчанию</vt:lpstr>
      <vt:lpstr>Формула</vt:lpstr>
      <vt:lpstr>Слайд 1</vt:lpstr>
      <vt:lpstr>Слайд 2</vt:lpstr>
      <vt:lpstr>План урока</vt:lpstr>
      <vt:lpstr>Повторяем изученное 1. Сократите дроби: </vt:lpstr>
      <vt:lpstr>Повторяем изученное  2. Выделите целую часть из неправильной дроби:</vt:lpstr>
      <vt:lpstr>Повторяем изученное  3. Приведите дроби к наименьшему общему знаменателю:</vt:lpstr>
      <vt:lpstr>Повторяем изученное  4. Вычислите:                                                              </vt:lpstr>
      <vt:lpstr>Повторяем изученное  Вспомните алгоритм сложения (вычитания) дробей с одинаковыми знаменателями </vt:lpstr>
      <vt:lpstr>«Открываем» новый алгоритм Вычислите: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                            Литература 1. Математика: 6 класс: учебник для учащихся общеобразовательных организаций / А.Г.Мерзляк, В.Б.Полонский, М.С.Якир 2. Математика: 6 класс: методическое пособие / Е.В.Буцко, А.Г.Мерзляк, В.Б.Полонский и др. 3. Математика: 6 класс: дидактические материалы: пособие для учащихся общеобразовательных организаций / А.Г.Мерзляк, В.Б.Полонский, Е.М.Рабинович, М.С.Якир.  </vt:lpstr>
    </vt:vector>
  </TitlesOfParts>
  <Company>***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XTreme.ws</cp:lastModifiedBy>
  <cp:revision>48</cp:revision>
  <dcterms:created xsi:type="dcterms:W3CDTF">2012-04-01T09:04:26Z</dcterms:created>
  <dcterms:modified xsi:type="dcterms:W3CDTF">2020-10-13T15:55:05Z</dcterms:modified>
</cp:coreProperties>
</file>