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80" r:id="rId3"/>
    <p:sldId id="269" r:id="rId4"/>
    <p:sldId id="281" r:id="rId5"/>
    <p:sldId id="284" r:id="rId6"/>
    <p:sldId id="282" r:id="rId7"/>
    <p:sldId id="283" r:id="rId8"/>
    <p:sldId id="290" r:id="rId9"/>
    <p:sldId id="285" r:id="rId10"/>
    <p:sldId id="286" r:id="rId11"/>
    <p:sldId id="291" r:id="rId12"/>
    <p:sldId id="262" r:id="rId13"/>
    <p:sldId id="258" r:id="rId14"/>
    <p:sldId id="289" r:id="rId15"/>
    <p:sldId id="287" r:id="rId16"/>
    <p:sldId id="261" r:id="rId17"/>
    <p:sldId id="260" r:id="rId18"/>
    <p:sldId id="257" r:id="rId19"/>
    <p:sldId id="268" r:id="rId20"/>
    <p:sldId id="263" r:id="rId21"/>
    <p:sldId id="288" r:id="rId22"/>
    <p:sldId id="292" r:id="rId23"/>
    <p:sldId id="265" r:id="rId24"/>
    <p:sldId id="275" r:id="rId25"/>
    <p:sldId id="266" r:id="rId26"/>
    <p:sldId id="270" r:id="rId27"/>
    <p:sldId id="272" r:id="rId28"/>
    <p:sldId id="264" r:id="rId29"/>
    <p:sldId id="279" r:id="rId30"/>
    <p:sldId id="267" r:id="rId31"/>
    <p:sldId id="276" r:id="rId32"/>
    <p:sldId id="27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31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14290"/>
            <a:ext cx="7858180" cy="7643866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smtClean="0"/>
              <a:t/>
            </a:r>
            <a:br>
              <a:rPr lang="ru-RU" sz="3600" smtClean="0"/>
            </a:br>
            <a:r>
              <a:rPr lang="ru-RU" sz="3100" smtClean="0"/>
              <a:t>РАЙОННЫЙ</a:t>
            </a:r>
            <a:r>
              <a:rPr lang="en-US" sz="3600" dirty="0" smtClean="0"/>
              <a:t> </a:t>
            </a:r>
            <a:r>
              <a:rPr lang="ru-RU" sz="3100" dirty="0" smtClean="0"/>
              <a:t>КОНКУРС   ЮНОШЕСКИХ ИССЛЕДОВАТЕЛЬСКИХ РАБОТ ИМЕНИ М.В.ЛОМОНОСОВА</a:t>
            </a:r>
            <a:br>
              <a:rPr lang="ru-RU" sz="3100" dirty="0" smtClean="0"/>
            </a:br>
            <a:r>
              <a:rPr lang="ru-RU" sz="3600" dirty="0" smtClean="0">
                <a:solidFill>
                  <a:schemeClr val="tx1"/>
                </a:solidFill>
              </a:rPr>
              <a:t>Направление:         краеведение  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Интересные факты   из жизни академика Николая      Павловича     </a:t>
            </a:r>
            <a:r>
              <a:rPr lang="ru-RU" sz="3600" dirty="0" err="1" smtClean="0"/>
              <a:t>Лавёрова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Исследовательская работа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3714752"/>
            <a:ext cx="4143404" cy="2786082"/>
          </a:xfrm>
        </p:spPr>
        <p:txBody>
          <a:bodyPr>
            <a:normAutofit fontScale="85000" lnSpcReduction="20000"/>
          </a:bodyPr>
          <a:lstStyle/>
          <a:p>
            <a:endParaRPr lang="ru-RU" sz="2000" b="1" dirty="0" smtClean="0">
              <a:solidFill>
                <a:srgbClr val="FFFF00"/>
              </a:solidFill>
            </a:endParaRPr>
          </a:p>
          <a:p>
            <a:endParaRPr lang="ru-RU" sz="2000" b="1" dirty="0" smtClean="0">
              <a:solidFill>
                <a:srgbClr val="FFFF00"/>
              </a:solidFill>
            </a:endParaRPr>
          </a:p>
          <a:p>
            <a:endParaRPr lang="ru-RU" sz="2000" b="1" dirty="0" smtClean="0">
              <a:solidFill>
                <a:srgbClr val="FFFF00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Работу выполнила обучающаяся 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 8 класса В муниципального бюджетного общеобразовательного учреждения  «</a:t>
            </a:r>
            <a:r>
              <a:rPr lang="ru-RU" sz="2000" b="1" dirty="0" err="1" smtClean="0">
                <a:solidFill>
                  <a:schemeClr val="tx1"/>
                </a:solidFill>
              </a:rPr>
              <a:t>Коношская</a:t>
            </a:r>
            <a:r>
              <a:rPr lang="ru-RU" sz="2000" b="1" dirty="0" smtClean="0">
                <a:solidFill>
                  <a:schemeClr val="tx1"/>
                </a:solidFill>
              </a:rPr>
              <a:t> СШ  имени   </a:t>
            </a:r>
            <a:r>
              <a:rPr lang="ru-RU" sz="2000" b="1" dirty="0" err="1" smtClean="0">
                <a:solidFill>
                  <a:schemeClr val="tx1"/>
                </a:solidFill>
              </a:rPr>
              <a:t>Н.П.Лавёрова</a:t>
            </a:r>
            <a:r>
              <a:rPr lang="ru-RU" sz="2000" b="1" dirty="0" smtClean="0">
                <a:solidFill>
                  <a:schemeClr val="tx1"/>
                </a:solidFill>
              </a:rPr>
              <a:t>»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Садовникова</a:t>
            </a:r>
            <a:r>
              <a:rPr lang="ru-RU" sz="2000" b="1" dirty="0" smtClean="0">
                <a:solidFill>
                  <a:schemeClr val="tx1"/>
                </a:solidFill>
              </a:rPr>
              <a:t> Алёна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Руководитель: Васильева Л.В.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85728"/>
            <a:ext cx="7498080" cy="596267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Гипотеза: </a:t>
            </a:r>
            <a:r>
              <a:rPr lang="ru-RU" b="1" dirty="0" smtClean="0"/>
              <a:t>Изучение биографии любого человека способствует развитию интереса к его личности, помогают молодому поколению в выборе жизненного пути</a:t>
            </a:r>
          </a:p>
          <a:p>
            <a:r>
              <a:rPr lang="ru-RU" b="1" dirty="0" smtClean="0"/>
              <a:t> </a:t>
            </a:r>
          </a:p>
          <a:p>
            <a:r>
              <a:rPr lang="ru-RU" b="1" i="1" dirty="0" smtClean="0"/>
              <a:t> </a:t>
            </a:r>
            <a:endParaRPr lang="ru-RU" b="1" dirty="0" smtClean="0"/>
          </a:p>
          <a:p>
            <a:r>
              <a:rPr lang="ru-RU" b="1" i="1" dirty="0" smtClean="0"/>
              <a:t>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Методы  исследования:</a:t>
            </a:r>
          </a:p>
          <a:p>
            <a:pPr lvl="0"/>
            <a:r>
              <a:rPr lang="ru-RU" b="1" dirty="0" smtClean="0"/>
              <a:t>Изучение литературных источников</a:t>
            </a:r>
          </a:p>
          <a:p>
            <a:pPr lvl="0"/>
            <a:r>
              <a:rPr lang="ru-RU" b="1" dirty="0" smtClean="0"/>
              <a:t>Анализ и описание фотоматериалов</a:t>
            </a:r>
          </a:p>
          <a:p>
            <a:pPr lvl="0"/>
            <a:r>
              <a:rPr lang="ru-RU" b="1" dirty="0" smtClean="0"/>
              <a:t>Работа с фондами школьного краеведческого музея, библиотек поселка Коноша </a:t>
            </a:r>
          </a:p>
          <a:p>
            <a:pPr lvl="0"/>
            <a:r>
              <a:rPr lang="ru-RU" b="1" dirty="0" smtClean="0"/>
              <a:t>Поиск информации в Интернете</a:t>
            </a:r>
          </a:p>
          <a:p>
            <a:pPr lvl="0"/>
            <a:r>
              <a:rPr lang="ru-RU" b="1" dirty="0" smtClean="0"/>
              <a:t>Анализ, сравнение, систематизация </a:t>
            </a:r>
          </a:p>
          <a:p>
            <a:r>
              <a:rPr lang="ru-RU" b="1" dirty="0" smtClean="0"/>
              <a:t>        6.Анкетирование</a:t>
            </a:r>
          </a:p>
          <a:p>
            <a:r>
              <a:rPr lang="ru-RU" b="1" i="1" dirty="0" smtClean="0"/>
              <a:t> </a:t>
            </a:r>
            <a:endParaRPr lang="ru-RU" b="1" dirty="0" smtClean="0"/>
          </a:p>
          <a:p>
            <a:r>
              <a:rPr lang="ru-RU" b="1" i="1" dirty="0" smtClean="0"/>
              <a:t> 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chemeClr val="accent3">
                    <a:lumMod val="75000"/>
                  </a:schemeClr>
                </a:solidFill>
              </a:rPr>
              <a:t>Интересные факты из жизни академика Николая Павловича </a:t>
            </a:r>
            <a:r>
              <a:rPr lang="ru-RU" sz="4400" b="1" i="1" dirty="0" err="1" smtClean="0">
                <a:solidFill>
                  <a:schemeClr val="accent3">
                    <a:lumMod val="75000"/>
                  </a:schemeClr>
                </a:solidFill>
              </a:rPr>
              <a:t>Лаверова</a:t>
            </a:r>
            <a:r>
              <a:rPr lang="ru-RU" sz="4400" b="1" i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sz="4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0"/>
            <a:ext cx="6786610" cy="150016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ГОДЫ УЧЕНИЧЕСТВА.   </a:t>
            </a:r>
            <a:r>
              <a:rPr lang="ru-RU" sz="2400" b="1" smtClean="0"/>
              <a:t>СЛУЧАЙНЫЙ ВЫБОР?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Кировский горно-химический техникум(Мурманская область)</a:t>
            </a:r>
            <a:br>
              <a:rPr lang="ru-RU" sz="2400" b="1" dirty="0" smtClean="0"/>
            </a:br>
            <a:r>
              <a:rPr lang="ru-RU" sz="2400" b="1" dirty="0" smtClean="0"/>
              <a:t>             (1945-1948)</a:t>
            </a:r>
            <a:endParaRPr lang="ru-RU" sz="2400" b="1" dirty="0"/>
          </a:p>
        </p:txBody>
      </p:sp>
      <p:pic>
        <p:nvPicPr>
          <p:cNvPr id="1026" name="Picture 2" descr="H:\Documents and Settings\КСОШ\Рабочий стол\Новая папка\1-aKCxZQtl-BgsdGFpyfcTlg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714612" y="1643050"/>
            <a:ext cx="4838400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933588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                       ПОКОРЕНИЕ МОСКВЫ.</a:t>
            </a:r>
            <a:br>
              <a:rPr lang="ru-RU" sz="2800" b="1" dirty="0" smtClean="0"/>
            </a:br>
            <a:r>
              <a:rPr lang="ru-RU" sz="2800" b="1" dirty="0" smtClean="0"/>
              <a:t>Московский институт цветных металлов и золота  (1948-1952)</a:t>
            </a:r>
            <a:endParaRPr lang="ru-RU" sz="2800" b="1" dirty="0"/>
          </a:p>
        </p:txBody>
      </p:sp>
      <p:pic>
        <p:nvPicPr>
          <p:cNvPr id="5122" name="Picture 2" descr="H:\Documents and Settings\КСОШ\Рабочий стол\Новая папка\oldbuild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43050"/>
            <a:ext cx="4071966" cy="2838037"/>
          </a:xfrm>
          <a:prstGeom prst="rect">
            <a:avLst/>
          </a:prstGeom>
          <a:noFill/>
        </p:spPr>
      </p:pic>
      <p:pic>
        <p:nvPicPr>
          <p:cNvPr id="5" name="Picture 2" descr="H:\Documents and Settings\КСОШ\Рабочий стол\Новая папка\16233917.774823.857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4500562" y="4000504"/>
            <a:ext cx="4459303" cy="2341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Н.П.Лавёров</a:t>
            </a:r>
            <a:r>
              <a:rPr lang="ru-RU" b="1" dirty="0" smtClean="0"/>
              <a:t> – студент  </a:t>
            </a:r>
            <a:r>
              <a:rPr lang="ru-RU" b="1" dirty="0" err="1" smtClean="0"/>
              <a:t>Цветмета</a:t>
            </a:r>
            <a:endParaRPr lang="ru-RU" b="1" dirty="0"/>
          </a:p>
        </p:txBody>
      </p:sp>
      <p:pic>
        <p:nvPicPr>
          <p:cNvPr id="3074" name="Picture 2" descr="H:\Documents and Settings\КСОШ\Рабочий стол\20181218_1339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309" t="4050" r="16109" b="12969"/>
          <a:stretch>
            <a:fillRect/>
          </a:stretch>
        </p:blipFill>
        <p:spPr bwMode="auto">
          <a:xfrm rot="10800000">
            <a:off x="2428860" y="1714488"/>
            <a:ext cx="4461230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                    ТРУДОВАЯ ЗАКАЛКА.</a:t>
            </a:r>
            <a:br>
              <a:rPr lang="ru-RU" sz="2800" b="1" dirty="0" smtClean="0"/>
            </a:br>
            <a:r>
              <a:rPr lang="ru-RU" sz="2800" b="1" dirty="0" smtClean="0"/>
              <a:t>Двадцать лет(1946-1966) в экспедициях</a:t>
            </a:r>
            <a:endParaRPr lang="ru-RU" sz="2800" b="1" dirty="0"/>
          </a:p>
        </p:txBody>
      </p:sp>
      <p:pic>
        <p:nvPicPr>
          <p:cNvPr id="1027" name="Picture 3" descr="H:\Documents and Settings\КСОШ\Рабочий стол\20181218_1339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58728" y="1643050"/>
            <a:ext cx="8785272" cy="4941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              СПУТНИК ВСЕЙ ЖИЗНИ.</a:t>
            </a:r>
            <a:br>
              <a:rPr lang="ru-RU" sz="3200" b="1" dirty="0" smtClean="0"/>
            </a:br>
            <a:r>
              <a:rPr lang="ru-RU" sz="3200" b="1" dirty="0" smtClean="0"/>
              <a:t>Физкультура и спорт-  друзья студентов</a:t>
            </a:r>
            <a:endParaRPr lang="ru-RU" sz="3200" b="1" dirty="0"/>
          </a:p>
        </p:txBody>
      </p:sp>
      <p:pic>
        <p:nvPicPr>
          <p:cNvPr id="2050" name="Picture 2" descr="H:\Documents and Settings\КСОШ\Рабочий стол\Новая папка\1-dVICwaK098B_BJ7E22VbNw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47142" y="1447800"/>
            <a:ext cx="6875265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8005026" cy="93978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Знаменитая лестница  в техникуме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:\Documents and Settings\КСОШ\Рабочий стол\Новая папка\1-IsBNQkrHX5n68--LknTWVQ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0800" y="1143000"/>
            <a:ext cx="65024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714356"/>
            <a:ext cx="3218680" cy="4643470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Самбитский</a:t>
            </a:r>
            <a:r>
              <a:rPr lang="ru-RU" b="1" dirty="0" smtClean="0"/>
              <a:t> ковер</a:t>
            </a:r>
            <a:endParaRPr lang="ru-RU" b="1" dirty="0"/>
          </a:p>
        </p:txBody>
      </p:sp>
      <p:pic>
        <p:nvPicPr>
          <p:cNvPr id="5" name="Picture 2" descr="H:\Documents and Settings\КСОШ\Рабочий стол\Лавёров Н.П\для печати\экск.лаверов\laveorov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14356"/>
            <a:ext cx="4372933" cy="5867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Сочи. Красная поляна</a:t>
            </a:r>
            <a:endParaRPr lang="ru-RU" sz="3600" b="1" dirty="0"/>
          </a:p>
        </p:txBody>
      </p:sp>
      <p:pic>
        <p:nvPicPr>
          <p:cNvPr id="13314" name="Picture 2" descr="H:\Documents and Settings\КСОШ\Рабочий стол\Лавёров Н.П\для печати\экскурсия\9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857620" y="3786190"/>
            <a:ext cx="4389120" cy="2432304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500174"/>
            <a:ext cx="392256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642918"/>
            <a:ext cx="3829048" cy="438912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                                                  </a:t>
            </a:r>
            <a:r>
              <a:rPr lang="ru-RU" sz="3600" b="1" dirty="0" smtClean="0"/>
              <a:t>Выдающийся учёный, </a:t>
            </a:r>
          </a:p>
          <a:p>
            <a:r>
              <a:rPr lang="ru-RU" sz="3600" b="1" dirty="0" smtClean="0"/>
              <a:t>                                                     без преувеличения -</a:t>
            </a:r>
          </a:p>
          <a:p>
            <a:r>
              <a:rPr lang="ru-RU" sz="3600" b="1" dirty="0" smtClean="0"/>
              <a:t>                                                     человек-легенда</a:t>
            </a:r>
            <a:endParaRPr lang="ru-RU" sz="3600" b="1" dirty="0"/>
          </a:p>
        </p:txBody>
      </p:sp>
      <p:pic>
        <p:nvPicPr>
          <p:cNvPr id="4" name="Picture 2" descr="H:\Documents and Settings\КСОШ\Рабочий стол\Лавёров Н.П\для печати\экск.лаверов\laver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4938304" cy="5127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790712" cy="1203348"/>
          </a:xfrm>
        </p:spPr>
        <p:txBody>
          <a:bodyPr/>
          <a:lstStyle/>
          <a:p>
            <a:r>
              <a:rPr lang="ru-RU" b="1" dirty="0" smtClean="0"/>
              <a:t>Принцип высокой планки</a:t>
            </a:r>
            <a:endParaRPr lang="ru-RU" b="1" dirty="0"/>
          </a:p>
        </p:txBody>
      </p:sp>
      <p:pic>
        <p:nvPicPr>
          <p:cNvPr id="12290" name="Picture 2" descr="H:\Documents and Settings\КСОШ\Рабочий стол\Лавёров Н.П\для печати\экск.лаверов\652a1c73a72b644a5ef069502e2436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57290" y="1428736"/>
            <a:ext cx="6825250" cy="4538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28604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err="1" smtClean="0"/>
              <a:t>Н.П.Лавёров-заместитель</a:t>
            </a:r>
            <a:r>
              <a:rPr lang="ru-RU" sz="3200" b="1" dirty="0" smtClean="0"/>
              <a:t> председателя правительства СССР   -       1989 год</a:t>
            </a:r>
            <a:endParaRPr lang="ru-RU" sz="3200" b="1" dirty="0"/>
          </a:p>
        </p:txBody>
      </p:sp>
      <p:pic>
        <p:nvPicPr>
          <p:cNvPr id="2050" name="Picture 2" descr="H:\Documents and Settings\КСОШ\Рабочий стол\20181218_1339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793" t="10245" r="17147" b="16935"/>
          <a:stretch>
            <a:fillRect/>
          </a:stretch>
        </p:blipFill>
        <p:spPr bwMode="auto">
          <a:xfrm rot="10800000">
            <a:off x="1285852" y="2071678"/>
            <a:ext cx="5857916" cy="4062748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техникуме спортом занимались все: лыжами, стрельбой, горными лыжами. В Кировске тогда проходили почти все соревнования, включая чемпионаты Союза, по  этому совсем еще не массовому виду спорта. Человек двадцать учащихся имели звания мастеров спорта. Была у ребят и неофициальная дисциплина - встать в стойку на руках и взойти по лестнице на руках на второй этаж.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2" y="285728"/>
            <a:ext cx="2614602" cy="521497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Академик </a:t>
            </a:r>
            <a:r>
              <a:rPr lang="ru-RU" sz="3200" b="1" dirty="0" err="1" smtClean="0"/>
              <a:t>Лаверов</a:t>
            </a:r>
            <a:r>
              <a:rPr lang="ru-RU" sz="3200" b="1" dirty="0" smtClean="0"/>
              <a:t> оставил нам более 600 научных работ , из них – 20 монографий</a:t>
            </a:r>
            <a:endParaRPr lang="ru-RU" sz="3200" b="1" dirty="0"/>
          </a:p>
        </p:txBody>
      </p:sp>
      <p:pic>
        <p:nvPicPr>
          <p:cNvPr id="15362" name="Picture 2" descr="H:\Documents and Settings\КСОШ\Рабочий стол\Лавёров Н.П\для печати\экскурсия\4f9c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2453640" cy="3657600"/>
          </a:xfrm>
          <a:prstGeom prst="rect">
            <a:avLst/>
          </a:prstGeom>
          <a:noFill/>
        </p:spPr>
      </p:pic>
      <p:pic>
        <p:nvPicPr>
          <p:cNvPr id="5" name="Picture 2" descr="H:\Documents and Settings\КСОШ\Рабочий стол\20181218_085637.jpg"/>
          <p:cNvPicPr>
            <a:picLocks noChangeAspect="1" noChangeArrowheads="1"/>
          </p:cNvPicPr>
          <p:nvPr/>
        </p:nvPicPr>
        <p:blipFill>
          <a:blip r:embed="rId3" cstate="print"/>
          <a:srcRect l="29712" t="10488" r="7271" b="10517"/>
          <a:stretch>
            <a:fillRect/>
          </a:stretch>
        </p:blipFill>
        <p:spPr bwMode="auto">
          <a:xfrm rot="5400000">
            <a:off x="2617196" y="2240532"/>
            <a:ext cx="4052483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ОБЩЕСТВЕННАЯ ДЕЯТЕЛЬНОСТЬ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1988 год 7 декабря. Трагедия в Армении.</a:t>
            </a:r>
            <a:br>
              <a:rPr lang="ru-RU" sz="2800" b="1" dirty="0" smtClean="0"/>
            </a:br>
            <a:r>
              <a:rPr lang="ru-RU" sz="2800" b="1" dirty="0" smtClean="0"/>
              <a:t>Город Спитак</a:t>
            </a:r>
            <a:endParaRPr lang="ru-RU" sz="2800" b="1" dirty="0"/>
          </a:p>
        </p:txBody>
      </p:sp>
      <p:pic>
        <p:nvPicPr>
          <p:cNvPr id="6146" name="Picture 2" descr="H:\Documents and Settings\КСОШ\Рабочий стол\Новая папка\KMO_096855_03316_1_t210_12205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42976" y="1643050"/>
            <a:ext cx="7499350" cy="4367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49808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Члены правления Ломоносовского Фонда. Президент – </a:t>
            </a:r>
            <a:r>
              <a:rPr lang="ru-RU" sz="3200" b="1" dirty="0" err="1" smtClean="0"/>
              <a:t>Н.П.Лавёров</a:t>
            </a:r>
            <a:endParaRPr lang="ru-RU" sz="3200" b="1" dirty="0"/>
          </a:p>
        </p:txBody>
      </p:sp>
      <p:pic>
        <p:nvPicPr>
          <p:cNvPr id="20482" name="Picture 2" descr="H:\Documents and Settings\КСОШ\Рабочий стол\20181218_0857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051" r="8552"/>
          <a:stretch>
            <a:fillRect/>
          </a:stretch>
        </p:blipFill>
        <p:spPr bwMode="auto">
          <a:xfrm rot="10800000">
            <a:off x="2000232" y="1571612"/>
            <a:ext cx="6143668" cy="4774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500042"/>
            <a:ext cx="7498080" cy="72547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ГБС «</a:t>
            </a:r>
            <a:r>
              <a:rPr lang="ru-RU" sz="3200" b="1" dirty="0" err="1" smtClean="0"/>
              <a:t>Ротковец</a:t>
            </a:r>
            <a:r>
              <a:rPr lang="ru-RU" sz="3200" b="1" dirty="0" smtClean="0"/>
              <a:t>»- новый  шаг в освоении Севера</a:t>
            </a:r>
            <a:endParaRPr lang="ru-RU" sz="3200" b="1" dirty="0"/>
          </a:p>
        </p:txBody>
      </p:sp>
      <p:pic>
        <p:nvPicPr>
          <p:cNvPr id="7170" name="Picture 2" descr="H:\Documents and Settings\КСОШ\Рабочий стол\Лавёров Н.П\для печати\IMG_93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50877" y="1653540"/>
            <a:ext cx="6267796" cy="438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90712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Основные направления работы ГБС «</a:t>
            </a:r>
            <a:r>
              <a:rPr lang="ru-RU" sz="3600" b="1" dirty="0" err="1" smtClean="0"/>
              <a:t>Ротковец</a:t>
            </a:r>
            <a:r>
              <a:rPr lang="ru-RU" sz="3600" b="1" dirty="0" smtClean="0"/>
              <a:t>» в составе АИОЦ</a:t>
            </a:r>
            <a:endParaRPr lang="ru-RU" sz="3600" b="1" dirty="0"/>
          </a:p>
        </p:txBody>
      </p:sp>
      <p:pic>
        <p:nvPicPr>
          <p:cNvPr id="16387" name="Picture 3" descr="H:\Documents and Settings\КСОШ\Рабочий стол\Лавёров Н.П\фото из климовской\20181201_1217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352" t="17604" r="16109"/>
          <a:stretch>
            <a:fillRect/>
          </a:stretch>
        </p:blipFill>
        <p:spPr bwMode="auto">
          <a:xfrm rot="10800000">
            <a:off x="821382" y="1690909"/>
            <a:ext cx="7108203" cy="4738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Одно из направлений работы ГБС «</a:t>
            </a:r>
            <a:r>
              <a:rPr lang="ru-RU" b="1" dirty="0" err="1" smtClean="0"/>
              <a:t>Ротковец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17410" name="Picture 2" descr="H:\Documents and Settings\КСОШ\Рабочий стол\Лавёров Н.П\фото из климовской\20181201_1217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1147" r="10394" b="6197"/>
          <a:stretch>
            <a:fillRect/>
          </a:stretch>
        </p:blipFill>
        <p:spPr bwMode="auto">
          <a:xfrm rot="10800000">
            <a:off x="579975" y="2000240"/>
            <a:ext cx="8354475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 совещании в РАН 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:\Documents and Settings\КСОШ\Рабочий стол\Лавёров Н.П\для печати\экск.лаверов\090909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7863" y="1600200"/>
            <a:ext cx="5248275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Встреча со студентами</a:t>
            </a:r>
            <a:endParaRPr lang="ru-RU" sz="3600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736"/>
            <a:ext cx="671517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285728"/>
            <a:ext cx="4576002" cy="215423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Связь поколений: М.В.Ломоносов и </a:t>
            </a:r>
            <a:r>
              <a:rPr lang="ru-RU" sz="3600" b="1" dirty="0" err="1" smtClean="0"/>
              <a:t>Н.П.Лавёров</a:t>
            </a:r>
            <a:endParaRPr lang="ru-RU" sz="3600" b="1" dirty="0"/>
          </a:p>
        </p:txBody>
      </p:sp>
      <p:pic>
        <p:nvPicPr>
          <p:cNvPr id="14338" name="Picture 2" descr="H:\Documents and Settings\КСОШ\Рабочий стол\Лавёров Н.П\для печати\экскурсия\IMG_24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43240" y="2571744"/>
            <a:ext cx="5578863" cy="3643338"/>
          </a:xfrm>
          <a:prstGeom prst="rect">
            <a:avLst/>
          </a:prstGeom>
          <a:noFill/>
        </p:spPr>
      </p:pic>
      <p:pic>
        <p:nvPicPr>
          <p:cNvPr id="14339" name="Picture 3" descr="H:\Documents and Settings\КСОШ\Рабочий стол\Лавёров Н.П\для печати\IMG_9256.JPG"/>
          <p:cNvPicPr>
            <a:picLocks noChangeAspect="1" noChangeArrowheads="1"/>
          </p:cNvPicPr>
          <p:nvPr/>
        </p:nvPicPr>
        <p:blipFill>
          <a:blip r:embed="rId3" cstate="print"/>
          <a:srcRect l="17461" r="14285"/>
          <a:stretch>
            <a:fillRect/>
          </a:stretch>
        </p:blipFill>
        <p:spPr bwMode="auto">
          <a:xfrm>
            <a:off x="357158" y="214290"/>
            <a:ext cx="3071834" cy="2664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1850" y="428604"/>
            <a:ext cx="786215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Памятная доска  на  доме Ломоносовского Фонда в Архангельске</a:t>
            </a:r>
            <a:endParaRPr lang="ru-RU" sz="3200" b="1" dirty="0"/>
          </a:p>
        </p:txBody>
      </p:sp>
      <p:pic>
        <p:nvPicPr>
          <p:cNvPr id="9218" name="Picture 2" descr="H:\Documents and Settings\КСОШ\Рабочий стол\Лавёров Н.П\для печати\экск.лаверов\chel44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63391" y="1714487"/>
            <a:ext cx="7009137" cy="3940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На праздновании 100-летия Коноши</a:t>
            </a:r>
            <a:endParaRPr lang="ru-RU" sz="3600" b="1" dirty="0"/>
          </a:p>
        </p:txBody>
      </p:sp>
      <p:pic>
        <p:nvPicPr>
          <p:cNvPr id="21506" name="Picture 2" descr="H:\Documents and Settings\КСОШ\Рабочий стол\20181218_0857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692" t="8860" r="3893"/>
          <a:stretch>
            <a:fillRect/>
          </a:stretch>
        </p:blipFill>
        <p:spPr bwMode="auto">
          <a:xfrm rot="10800000">
            <a:off x="1214414" y="1714487"/>
            <a:ext cx="7286676" cy="4703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1143000"/>
          </a:xfrm>
        </p:spPr>
        <p:txBody>
          <a:bodyPr/>
          <a:lstStyle/>
          <a:p>
            <a:r>
              <a:rPr lang="ru-RU" b="1" dirty="0" smtClean="0"/>
              <a:t>Память о </a:t>
            </a:r>
            <a:r>
              <a:rPr lang="ru-RU" b="1" dirty="0" err="1" smtClean="0"/>
              <a:t>Лаверове</a:t>
            </a:r>
            <a:endParaRPr lang="ru-RU" b="1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500306"/>
            <a:ext cx="8331352" cy="3153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1214422"/>
            <a:ext cx="8065614" cy="431959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Марки, выпущенные  в память </a:t>
            </a:r>
          </a:p>
          <a:p>
            <a:pPr>
              <a:buNone/>
            </a:pPr>
            <a:r>
              <a:rPr lang="ru-RU" b="1" smtClean="0"/>
              <a:t>                       о </a:t>
            </a:r>
            <a:r>
              <a:rPr lang="ru-RU" b="1" dirty="0" smtClean="0"/>
              <a:t>Н. </a:t>
            </a:r>
            <a:r>
              <a:rPr lang="ru-RU" b="1" dirty="0" err="1" smtClean="0"/>
              <a:t>П.Лавёрове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Тема  исследовательской работы-    </a:t>
            </a:r>
          </a:p>
          <a:p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«Интересные  факты из  жизни академика Николая Павловича </a:t>
            </a:r>
            <a:r>
              <a:rPr lang="ru-RU" sz="4000" b="1" dirty="0" err="1" smtClean="0">
                <a:solidFill>
                  <a:schemeClr val="accent5">
                    <a:lumMod val="75000"/>
                  </a:schemeClr>
                </a:solidFill>
              </a:rPr>
              <a:t>Лавёрова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  <a:endParaRPr lang="ru-RU" sz="40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</a:rPr>
              <a:t>Проблема</a:t>
            </a:r>
            <a:r>
              <a:rPr lang="ru-RU" sz="5400" b="1" dirty="0" smtClean="0"/>
              <a:t>  </a:t>
            </a:r>
            <a:r>
              <a:rPr lang="ru-RU" sz="5400" dirty="0" smtClean="0"/>
              <a:t>интереса, уважения к человеку, памяти о нем. 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Актуальность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dirty="0" smtClean="0"/>
              <a:t>Исследования, которые мы решили провести, актуальны, в первую очередь, для нас, учеников нашей школы; эти  малоизвестные факты  , которые мы попытались собрать и изучить, значительно дополнят нашу музейную коллекцию и сделают знакомство с человеком, чьё имя носит наша </a:t>
            </a:r>
            <a:r>
              <a:rPr lang="ru-RU" dirty="0" err="1" smtClean="0"/>
              <a:t>школа,более</a:t>
            </a:r>
            <a:r>
              <a:rPr lang="ru-RU" dirty="0" smtClean="0"/>
              <a:t> глубоким и запоминающимся</a:t>
            </a:r>
            <a:r>
              <a:rPr lang="ru-RU" b="1" i="1" dirty="0" smtClean="0"/>
              <a:t>.</a:t>
            </a:r>
            <a:endParaRPr lang="ru-RU" dirty="0" smtClean="0"/>
          </a:p>
          <a:p>
            <a:r>
              <a:rPr lang="ru-RU" b="1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857232"/>
            <a:ext cx="3861622" cy="4800600"/>
          </a:xfrm>
        </p:spPr>
        <p:txBody>
          <a:bodyPr>
            <a:normAutofit fontScale="92500" lnSpcReduction="10000"/>
          </a:bodyPr>
          <a:lstStyle/>
          <a:p>
            <a:r>
              <a:rPr lang="ru-RU" sz="3000" b="1" dirty="0" smtClean="0">
                <a:solidFill>
                  <a:schemeClr val="accent5">
                    <a:lumMod val="75000"/>
                  </a:schemeClr>
                </a:solidFill>
              </a:rPr>
              <a:t>Объект исследования  </a:t>
            </a:r>
            <a:r>
              <a:rPr lang="ru-RU" sz="3000" b="1" dirty="0" smtClean="0"/>
              <a:t>-  журнальные и газетные статьи, главы из книг, посвященные жизни и судьбе </a:t>
            </a:r>
            <a:r>
              <a:rPr lang="ru-RU" sz="3000" b="1" dirty="0" err="1" smtClean="0"/>
              <a:t>Н.П.Лавёрова</a:t>
            </a:r>
            <a:r>
              <a:rPr lang="ru-RU" sz="3000" b="1" dirty="0" smtClean="0"/>
              <a:t>,  воспоминания земляков, знакомых, друзей </a:t>
            </a:r>
          </a:p>
          <a:p>
            <a:r>
              <a:rPr lang="ru-RU" sz="3000" b="1" dirty="0" smtClean="0"/>
              <a:t> </a:t>
            </a:r>
          </a:p>
          <a:p>
            <a:endParaRPr lang="ru-RU" dirty="0"/>
          </a:p>
        </p:txBody>
      </p:sp>
      <p:pic>
        <p:nvPicPr>
          <p:cNvPr id="1027" name="Picture 3" descr="H:\Documents and Settings\КСОШ\Рабочий стол\20181219_112337.jpg"/>
          <p:cNvPicPr>
            <a:picLocks noChangeAspect="1" noChangeArrowheads="1"/>
          </p:cNvPicPr>
          <p:nvPr/>
        </p:nvPicPr>
        <p:blipFill>
          <a:blip r:embed="rId2" cstate="print"/>
          <a:srcRect l="11796"/>
          <a:stretch>
            <a:fillRect/>
          </a:stretch>
        </p:blipFill>
        <p:spPr bwMode="auto">
          <a:xfrm rot="5400000">
            <a:off x="389665" y="1396228"/>
            <a:ext cx="5341916" cy="3406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85728"/>
            <a:ext cx="4361688" cy="585791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Предмет исследования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smtClean="0"/>
              <a:t>-  </a:t>
            </a:r>
            <a:r>
              <a:rPr lang="ru-RU" b="1" dirty="0" smtClean="0"/>
              <a:t>Учёный с мировым именем. Урановый академик,  директор Ломоносовского Фонда, заслуженный геолог РФ, наш земляк,  Почетный гражданин </a:t>
            </a:r>
            <a:r>
              <a:rPr lang="ru-RU" b="1" dirty="0" err="1" smtClean="0"/>
              <a:t>Коношского</a:t>
            </a:r>
            <a:r>
              <a:rPr lang="ru-RU" b="1" dirty="0" smtClean="0"/>
              <a:t> района   Николай Павлович </a:t>
            </a:r>
            <a:r>
              <a:rPr lang="ru-RU" b="1" dirty="0" err="1" smtClean="0"/>
              <a:t>Лавёров</a:t>
            </a:r>
            <a:endParaRPr lang="ru-RU" b="1" dirty="0"/>
          </a:p>
        </p:txBody>
      </p:sp>
      <p:pic>
        <p:nvPicPr>
          <p:cNvPr id="4" name="Picture 2" descr="image3"/>
          <p:cNvPicPr>
            <a:picLocks noChangeAspect="1" noChangeArrowheads="1"/>
          </p:cNvPicPr>
          <p:nvPr/>
        </p:nvPicPr>
        <p:blipFill>
          <a:blip r:embed="rId2"/>
          <a:srcRect l="48050" b="48324"/>
          <a:stretch>
            <a:fillRect/>
          </a:stretch>
        </p:blipFill>
        <p:spPr bwMode="auto">
          <a:xfrm>
            <a:off x="5286380" y="428604"/>
            <a:ext cx="3623758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57166"/>
            <a:ext cx="7498080" cy="589123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Цель проекта</a:t>
            </a:r>
            <a:r>
              <a:rPr lang="ru-RU" b="1" dirty="0" smtClean="0"/>
              <a:t>: изучить биографию нашего земляка, учёного, человека, известного во всём учёном мире, собрать материал для музейной экспозиции</a:t>
            </a:r>
          </a:p>
          <a:p>
            <a:r>
              <a:rPr lang="ru-RU" b="1" dirty="0" smtClean="0"/>
              <a:t> 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Задачи:</a:t>
            </a:r>
          </a:p>
          <a:p>
            <a:pPr lvl="0"/>
            <a:r>
              <a:rPr lang="ru-RU" b="1" dirty="0" smtClean="0"/>
              <a:t>Изучить литературу, посвящённую Н.П. </a:t>
            </a:r>
            <a:r>
              <a:rPr lang="ru-RU" b="1" dirty="0" err="1" smtClean="0"/>
              <a:t>Лавёрову</a:t>
            </a:r>
            <a:endParaRPr lang="ru-RU" b="1" dirty="0" smtClean="0"/>
          </a:p>
          <a:p>
            <a:pPr lvl="0"/>
            <a:r>
              <a:rPr lang="ru-RU" b="1" dirty="0" smtClean="0"/>
              <a:t>Подобрать факты, интересные для знакомства с ними в школьном музее</a:t>
            </a:r>
          </a:p>
          <a:p>
            <a:pPr lvl="0"/>
            <a:r>
              <a:rPr lang="ru-RU" b="1" dirty="0" smtClean="0"/>
              <a:t>Провести анкетирование среди учащихся 3-11 классов</a:t>
            </a:r>
          </a:p>
          <a:p>
            <a:pPr lvl="0"/>
            <a:r>
              <a:rPr lang="ru-RU" b="1" dirty="0" smtClean="0"/>
              <a:t>Оценить полученные результаты, подвести итоги</a:t>
            </a:r>
          </a:p>
          <a:p>
            <a:pPr lvl="0"/>
            <a:r>
              <a:rPr lang="ru-RU" b="1" dirty="0" smtClean="0"/>
              <a:t>Оформить материалы для использования в школьном музее</a:t>
            </a:r>
          </a:p>
          <a:p>
            <a:r>
              <a:rPr lang="ru-RU" b="1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400</TotalTime>
  <Words>412</Words>
  <PresentationFormat>Экран (4:3)</PresentationFormat>
  <Paragraphs>67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Солнцестояние</vt:lpstr>
      <vt:lpstr>       РАЙОННЫЙ КОНКУРС   ЮНОШЕСКИХ ИССЛЕДОВАТЕЛЬСКИХ РАБОТ ИМЕНИ М.В.ЛОМОНОСОВА Направление:         краеведение    Интересные факты   из жизни академика Николая      Павловича     Лавёрова  Исследовательская работа         </vt:lpstr>
      <vt:lpstr>Слайд 2</vt:lpstr>
      <vt:lpstr>Связь поколений: М.В.Ломоносов и Н.П.Лавёров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ГОДЫ УЧЕНИЧЕСТВА.   СЛУЧАЙНЫЙ ВЫБОР? Кировский горно-химический техникум(Мурманская область)              (1945-1948)</vt:lpstr>
      <vt:lpstr>                       ПОКОРЕНИЕ МОСКВЫ. Московский институт цветных металлов и золота  (1948-1952)</vt:lpstr>
      <vt:lpstr>Н.П.Лавёров – студент  Цветмета</vt:lpstr>
      <vt:lpstr>                    ТРУДОВАЯ ЗАКАЛКА. Двадцать лет(1946-1966) в экспедициях</vt:lpstr>
      <vt:lpstr>              СПУТНИК ВСЕЙ ЖИЗНИ. Физкультура и спорт-  друзья студентов</vt:lpstr>
      <vt:lpstr>Знаменитая лестница  в техникуме</vt:lpstr>
      <vt:lpstr>    Самбитский ковер</vt:lpstr>
      <vt:lpstr>Сочи. Красная поляна</vt:lpstr>
      <vt:lpstr>Принцип высокой планки</vt:lpstr>
      <vt:lpstr>Н.П.Лавёров-заместитель председателя правительства СССР   -       1989 год</vt:lpstr>
      <vt:lpstr>Академик Лаверов оставил нам более 600 научных работ , из них – 20 монографий</vt:lpstr>
      <vt:lpstr>ОБЩЕСТВЕННАЯ ДЕЯТЕЛЬНОСТЬ  1988 год 7 декабря. Трагедия в Армении. Город Спитак</vt:lpstr>
      <vt:lpstr>Члены правления Ломоносовского Фонда. Президент – Н.П.Лавёров</vt:lpstr>
      <vt:lpstr>ГБС «Ротковец»- новый  шаг в освоении Севера</vt:lpstr>
      <vt:lpstr>Основные направления работы ГБС «Ротковец» в составе АИОЦ</vt:lpstr>
      <vt:lpstr>Одно из направлений работы ГБС «Ротковец»</vt:lpstr>
      <vt:lpstr>На совещании в РАН  </vt:lpstr>
      <vt:lpstr>Встреча со студентами</vt:lpstr>
      <vt:lpstr>Памятная доска  на  доме Ломоносовского Фонда в Архангельске</vt:lpstr>
      <vt:lpstr>На праздновании 100-летия Коноши</vt:lpstr>
      <vt:lpstr>Память о Лаверове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Школа</cp:lastModifiedBy>
  <cp:revision>49</cp:revision>
  <dcterms:modified xsi:type="dcterms:W3CDTF">2019-08-26T07:29:12Z</dcterms:modified>
</cp:coreProperties>
</file>