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75" r:id="rId4"/>
    <p:sldId id="274" r:id="rId5"/>
    <p:sldId id="273" r:id="rId6"/>
    <p:sldId id="277" r:id="rId7"/>
    <p:sldId id="276" r:id="rId8"/>
    <p:sldId id="272" r:id="rId9"/>
    <p:sldId id="271" r:id="rId10"/>
    <p:sldId id="287" r:id="rId11"/>
    <p:sldId id="270" r:id="rId12"/>
    <p:sldId id="269" r:id="rId13"/>
    <p:sldId id="278" r:id="rId14"/>
    <p:sldId id="281" r:id="rId15"/>
    <p:sldId id="280" r:id="rId16"/>
    <p:sldId id="279" r:id="rId17"/>
    <p:sldId id="282" r:id="rId18"/>
    <p:sldId id="283" r:id="rId19"/>
    <p:sldId id="28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080B8-0C2A-4F00-8C43-C4F5CD621442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183E-5083-4E4F-A635-2F30D25D5D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152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080B8-0C2A-4F00-8C43-C4F5CD621442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183E-5083-4E4F-A635-2F30D25D5D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1200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080B8-0C2A-4F00-8C43-C4F5CD621442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183E-5083-4E4F-A635-2F30D25D5D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9241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080B8-0C2A-4F00-8C43-C4F5CD621442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183E-5083-4E4F-A635-2F30D25D5D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0581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080B8-0C2A-4F00-8C43-C4F5CD621442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183E-5083-4E4F-A635-2F30D25D5D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0100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080B8-0C2A-4F00-8C43-C4F5CD621442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183E-5083-4E4F-A635-2F30D25D5D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2338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080B8-0C2A-4F00-8C43-C4F5CD621442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183E-5083-4E4F-A635-2F30D25D5D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7947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080B8-0C2A-4F00-8C43-C4F5CD621442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183E-5083-4E4F-A635-2F30D25D5D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4549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080B8-0C2A-4F00-8C43-C4F5CD621442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183E-5083-4E4F-A635-2F30D25D5D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1426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080B8-0C2A-4F00-8C43-C4F5CD621442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183E-5083-4E4F-A635-2F30D25D5D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9151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080B8-0C2A-4F00-8C43-C4F5CD621442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183E-5083-4E4F-A635-2F30D25D5D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1152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080B8-0C2A-4F00-8C43-C4F5CD621442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4183E-5083-4E4F-A635-2F30D25D5D3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artisticTexturizer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Рамка 9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520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Рамка 14"/>
          <p:cNvSpPr/>
          <p:nvPr userDrawn="1"/>
        </p:nvSpPr>
        <p:spPr>
          <a:xfrm>
            <a:off x="215516" y="260648"/>
            <a:ext cx="8712968" cy="6336704"/>
          </a:xfrm>
          <a:prstGeom prst="frame">
            <a:avLst>
              <a:gd name="adj1" fmla="val 1126"/>
            </a:avLst>
          </a:prstGeom>
          <a:solidFill>
            <a:srgbClr val="3366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 userDrawn="1"/>
        </p:nvCxnSpPr>
        <p:spPr>
          <a:xfrm>
            <a:off x="611560" y="5085184"/>
            <a:ext cx="0" cy="1440160"/>
          </a:xfrm>
          <a:prstGeom prst="line">
            <a:avLst/>
          </a:prstGeom>
          <a:ln w="76200">
            <a:solidFill>
              <a:srgbClr val="33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 userDrawn="1"/>
        </p:nvCxnSpPr>
        <p:spPr>
          <a:xfrm>
            <a:off x="8460432" y="332656"/>
            <a:ext cx="0" cy="1440160"/>
          </a:xfrm>
          <a:prstGeom prst="line">
            <a:avLst/>
          </a:prstGeom>
          <a:ln w="76200">
            <a:solidFill>
              <a:srgbClr val="33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 userDrawn="1"/>
        </p:nvCxnSpPr>
        <p:spPr>
          <a:xfrm>
            <a:off x="215516" y="6129300"/>
            <a:ext cx="3924436" cy="18002"/>
          </a:xfrm>
          <a:prstGeom prst="line">
            <a:avLst/>
          </a:prstGeom>
          <a:ln w="76200">
            <a:solidFill>
              <a:srgbClr val="33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 userDrawn="1"/>
        </p:nvCxnSpPr>
        <p:spPr>
          <a:xfrm>
            <a:off x="4932040" y="728700"/>
            <a:ext cx="3924436" cy="0"/>
          </a:xfrm>
          <a:prstGeom prst="line">
            <a:avLst/>
          </a:prstGeom>
          <a:ln w="76200">
            <a:solidFill>
              <a:srgbClr val="33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Фигура, имеющая форму буквы L 13"/>
          <p:cNvSpPr/>
          <p:nvPr userDrawn="1"/>
        </p:nvSpPr>
        <p:spPr>
          <a:xfrm>
            <a:off x="179512" y="4725144"/>
            <a:ext cx="4824536" cy="1897360"/>
          </a:xfrm>
          <a:prstGeom prst="corner">
            <a:avLst>
              <a:gd name="adj1" fmla="val 7476"/>
              <a:gd name="adj2" fmla="val 6980"/>
            </a:avLst>
          </a:prstGeom>
          <a:solidFill>
            <a:srgbClr val="3366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Фигура, имеющая форму буквы L 15"/>
          <p:cNvSpPr/>
          <p:nvPr userDrawn="1"/>
        </p:nvSpPr>
        <p:spPr>
          <a:xfrm flipH="1" flipV="1">
            <a:off x="4139952" y="235496"/>
            <a:ext cx="4824536" cy="1897360"/>
          </a:xfrm>
          <a:prstGeom prst="corner">
            <a:avLst>
              <a:gd name="adj1" fmla="val 7476"/>
              <a:gd name="adj2" fmla="val 6980"/>
            </a:avLst>
          </a:prstGeom>
          <a:solidFill>
            <a:srgbClr val="3366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7971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35743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Аттестация педагогических работников с целью установления первой и высшей категории.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69938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0193" y="142852"/>
            <a:ext cx="7890897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380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142984"/>
            <a:ext cx="4186385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9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29124" y="1142984"/>
            <a:ext cx="4572032" cy="5572164"/>
          </a:xfrm>
          <a:prstGeom prst="rect">
            <a:avLst/>
          </a:prstGeom>
        </p:spPr>
      </p:pic>
      <p:sp>
        <p:nvSpPr>
          <p:cNvPr id="33812" name="Rectangle 20"/>
          <p:cNvSpPr>
            <a:spLocks noChangeArrowheads="1"/>
          </p:cNvSpPr>
          <p:nvPr/>
        </p:nvSpPr>
        <p:spPr bwMode="auto">
          <a:xfrm>
            <a:off x="2357422" y="0"/>
            <a:ext cx="49292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bel" pitchFamily="34" charset="0"/>
                <a:ea typeface="Calibri" pitchFamily="34" charset="0"/>
                <a:cs typeface="Arial" pitchFamily="34" charset="0"/>
              </a:rPr>
              <a:t>Новые квалификационные категории: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071538" y="642918"/>
            <a:ext cx="25855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Педагог-методист</a:t>
            </a:r>
            <a:endParaRPr lang="ru-RU" sz="24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500694" y="642918"/>
            <a:ext cx="27023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Педагог-наставник</a:t>
            </a:r>
            <a:endParaRPr lang="ru-RU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14282" y="0"/>
            <a:ext cx="878684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25613" algn="l"/>
              </a:tabLst>
            </a:pPr>
            <a:r>
              <a:rPr kumimoji="0" lang="ru-RU" sz="2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bel" pitchFamily="34" charset="0"/>
                <a:ea typeface="Calibri" pitchFamily="34" charset="0"/>
                <a:cs typeface="Arial" pitchFamily="34" charset="0"/>
              </a:rPr>
              <a:t>Для прохождения аттестации на новые</a:t>
            </a:r>
            <a:r>
              <a:rPr kumimoji="0" lang="ru-RU" sz="27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rbe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bel" pitchFamily="34" charset="0"/>
                <a:ea typeface="Calibri" pitchFamily="34" charset="0"/>
                <a:cs typeface="Arial" pitchFamily="34" charset="0"/>
              </a:rPr>
              <a:t>категории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bel" pitchFamily="34" charset="0"/>
                <a:ea typeface="Calibri" pitchFamily="34" charset="0"/>
                <a:cs typeface="Arial" pitchFamily="34" charset="0"/>
              </a:rPr>
              <a:t>: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725613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необходимо иметь действующую высшую квалификационную категорию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725613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bel" pitchFamily="34" charset="0"/>
                <a:ea typeface="Calibri" pitchFamily="34" charset="0"/>
                <a:cs typeface="Arial" pitchFamily="34" charset="0"/>
              </a:rPr>
              <a:t>помимо заявления педагогического работника необходимо ходатайство работодателя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10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7224" y="2000240"/>
            <a:ext cx="7143800" cy="464346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Деятельность на данные категории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должна быть утверждена нормативными актами организации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1714480" y="642918"/>
            <a:ext cx="5616594" cy="2282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bel" pitchFamily="34" charset="0"/>
                <a:ea typeface="Calibri" pitchFamily="34" charset="0"/>
                <a:cs typeface="Arial" pitchFamily="34" charset="0"/>
              </a:rPr>
              <a:t>Что даёт наличие данных квалификационных категорий?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9938" name="Group 2"/>
          <p:cNvGrpSpPr>
            <a:grpSpLocks/>
          </p:cNvGrpSpPr>
          <p:nvPr/>
        </p:nvGrpSpPr>
        <p:grpSpPr bwMode="auto">
          <a:xfrm>
            <a:off x="285720" y="3357562"/>
            <a:ext cx="8572560" cy="2794000"/>
            <a:chOff x="2743" y="162"/>
            <a:chExt cx="14504" cy="4400"/>
          </a:xfrm>
        </p:grpSpPr>
        <p:pic>
          <p:nvPicPr>
            <p:cNvPr id="39941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43" y="1220"/>
              <a:ext cx="14504" cy="2340"/>
            </a:xfrm>
            <a:prstGeom prst="rect">
              <a:avLst/>
            </a:prstGeom>
            <a:noFill/>
          </p:spPr>
        </p:pic>
        <p:pic>
          <p:nvPicPr>
            <p:cNvPr id="39940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43" y="3121"/>
              <a:ext cx="14504" cy="1440"/>
            </a:xfrm>
            <a:prstGeom prst="rect">
              <a:avLst/>
            </a:prstGeom>
            <a:noFill/>
          </p:spPr>
        </p:pic>
        <p:sp>
          <p:nvSpPr>
            <p:cNvPr id="39939" name="AutoShape 3"/>
            <p:cNvSpPr>
              <a:spLocks/>
            </p:cNvSpPr>
            <p:nvPr/>
          </p:nvSpPr>
          <p:spPr bwMode="auto">
            <a:xfrm>
              <a:off x="10781" y="162"/>
              <a:ext cx="360" cy="1219"/>
            </a:xfrm>
            <a:custGeom>
              <a:avLst/>
              <a:gdLst/>
              <a:ahLst/>
              <a:cxnLst>
                <a:cxn ang="0">
                  <a:pos x="0" y="855"/>
                </a:cxn>
                <a:cxn ang="0">
                  <a:pos x="173" y="1219"/>
                </a:cxn>
                <a:cxn ang="0">
                  <a:pos x="299" y="979"/>
                </a:cxn>
                <a:cxn ang="0">
                  <a:pos x="178" y="979"/>
                </a:cxn>
                <a:cxn ang="0">
                  <a:pos x="154" y="974"/>
                </a:cxn>
                <a:cxn ang="0">
                  <a:pos x="136" y="961"/>
                </a:cxn>
                <a:cxn ang="0">
                  <a:pos x="123" y="941"/>
                </a:cxn>
                <a:cxn ang="0">
                  <a:pos x="119" y="918"/>
                </a:cxn>
                <a:cxn ang="0">
                  <a:pos x="120" y="858"/>
                </a:cxn>
                <a:cxn ang="0">
                  <a:pos x="0" y="855"/>
                </a:cxn>
                <a:cxn ang="0">
                  <a:pos x="120" y="858"/>
                </a:cxn>
                <a:cxn ang="0">
                  <a:pos x="119" y="918"/>
                </a:cxn>
                <a:cxn ang="0">
                  <a:pos x="123" y="941"/>
                </a:cxn>
                <a:cxn ang="0">
                  <a:pos x="136" y="961"/>
                </a:cxn>
                <a:cxn ang="0">
                  <a:pos x="154" y="974"/>
                </a:cxn>
                <a:cxn ang="0">
                  <a:pos x="178" y="979"/>
                </a:cxn>
                <a:cxn ang="0">
                  <a:pos x="201" y="975"/>
                </a:cxn>
                <a:cxn ang="0">
                  <a:pos x="220" y="963"/>
                </a:cxn>
                <a:cxn ang="0">
                  <a:pos x="234" y="944"/>
                </a:cxn>
                <a:cxn ang="0">
                  <a:pos x="239" y="920"/>
                </a:cxn>
                <a:cxn ang="0">
                  <a:pos x="240" y="861"/>
                </a:cxn>
                <a:cxn ang="0">
                  <a:pos x="120" y="858"/>
                </a:cxn>
                <a:cxn ang="0">
                  <a:pos x="240" y="861"/>
                </a:cxn>
                <a:cxn ang="0">
                  <a:pos x="239" y="920"/>
                </a:cxn>
                <a:cxn ang="0">
                  <a:pos x="234" y="944"/>
                </a:cxn>
                <a:cxn ang="0">
                  <a:pos x="220" y="963"/>
                </a:cxn>
                <a:cxn ang="0">
                  <a:pos x="201" y="975"/>
                </a:cxn>
                <a:cxn ang="0">
                  <a:pos x="178" y="979"/>
                </a:cxn>
                <a:cxn ang="0">
                  <a:pos x="299" y="979"/>
                </a:cxn>
                <a:cxn ang="0">
                  <a:pos x="360" y="863"/>
                </a:cxn>
                <a:cxn ang="0">
                  <a:pos x="240" y="861"/>
                </a:cxn>
                <a:cxn ang="0">
                  <a:pos x="198" y="0"/>
                </a:cxn>
                <a:cxn ang="0">
                  <a:pos x="175" y="5"/>
                </a:cxn>
                <a:cxn ang="0">
                  <a:pos x="156" y="17"/>
                </a:cxn>
                <a:cxn ang="0">
                  <a:pos x="142" y="36"/>
                </a:cxn>
                <a:cxn ang="0">
                  <a:pos x="137" y="59"/>
                </a:cxn>
                <a:cxn ang="0">
                  <a:pos x="120" y="858"/>
                </a:cxn>
                <a:cxn ang="0">
                  <a:pos x="240" y="861"/>
                </a:cxn>
                <a:cxn ang="0">
                  <a:pos x="257" y="62"/>
                </a:cxn>
                <a:cxn ang="0">
                  <a:pos x="253" y="38"/>
                </a:cxn>
                <a:cxn ang="0">
                  <a:pos x="241" y="19"/>
                </a:cxn>
                <a:cxn ang="0">
                  <a:pos x="222" y="6"/>
                </a:cxn>
                <a:cxn ang="0">
                  <a:pos x="198" y="0"/>
                </a:cxn>
              </a:cxnLst>
              <a:rect l="0" t="0" r="r" b="b"/>
              <a:pathLst>
                <a:path w="360" h="1219">
                  <a:moveTo>
                    <a:pt x="0" y="855"/>
                  </a:moveTo>
                  <a:lnTo>
                    <a:pt x="173" y="1219"/>
                  </a:lnTo>
                  <a:lnTo>
                    <a:pt x="299" y="979"/>
                  </a:lnTo>
                  <a:lnTo>
                    <a:pt x="178" y="979"/>
                  </a:lnTo>
                  <a:lnTo>
                    <a:pt x="154" y="974"/>
                  </a:lnTo>
                  <a:lnTo>
                    <a:pt x="136" y="961"/>
                  </a:lnTo>
                  <a:lnTo>
                    <a:pt x="123" y="941"/>
                  </a:lnTo>
                  <a:lnTo>
                    <a:pt x="119" y="918"/>
                  </a:lnTo>
                  <a:lnTo>
                    <a:pt x="120" y="858"/>
                  </a:lnTo>
                  <a:lnTo>
                    <a:pt x="0" y="855"/>
                  </a:lnTo>
                  <a:close/>
                  <a:moveTo>
                    <a:pt x="120" y="858"/>
                  </a:moveTo>
                  <a:lnTo>
                    <a:pt x="119" y="918"/>
                  </a:lnTo>
                  <a:lnTo>
                    <a:pt x="123" y="941"/>
                  </a:lnTo>
                  <a:lnTo>
                    <a:pt x="136" y="961"/>
                  </a:lnTo>
                  <a:lnTo>
                    <a:pt x="154" y="974"/>
                  </a:lnTo>
                  <a:lnTo>
                    <a:pt x="178" y="979"/>
                  </a:lnTo>
                  <a:lnTo>
                    <a:pt x="201" y="975"/>
                  </a:lnTo>
                  <a:lnTo>
                    <a:pt x="220" y="963"/>
                  </a:lnTo>
                  <a:lnTo>
                    <a:pt x="234" y="944"/>
                  </a:lnTo>
                  <a:lnTo>
                    <a:pt x="239" y="920"/>
                  </a:lnTo>
                  <a:lnTo>
                    <a:pt x="240" y="861"/>
                  </a:lnTo>
                  <a:lnTo>
                    <a:pt x="120" y="858"/>
                  </a:lnTo>
                  <a:close/>
                  <a:moveTo>
                    <a:pt x="240" y="861"/>
                  </a:moveTo>
                  <a:lnTo>
                    <a:pt x="239" y="920"/>
                  </a:lnTo>
                  <a:lnTo>
                    <a:pt x="234" y="944"/>
                  </a:lnTo>
                  <a:lnTo>
                    <a:pt x="220" y="963"/>
                  </a:lnTo>
                  <a:lnTo>
                    <a:pt x="201" y="975"/>
                  </a:lnTo>
                  <a:lnTo>
                    <a:pt x="178" y="979"/>
                  </a:lnTo>
                  <a:lnTo>
                    <a:pt x="299" y="979"/>
                  </a:lnTo>
                  <a:lnTo>
                    <a:pt x="360" y="863"/>
                  </a:lnTo>
                  <a:lnTo>
                    <a:pt x="240" y="861"/>
                  </a:lnTo>
                  <a:close/>
                  <a:moveTo>
                    <a:pt x="198" y="0"/>
                  </a:moveTo>
                  <a:lnTo>
                    <a:pt x="175" y="5"/>
                  </a:lnTo>
                  <a:lnTo>
                    <a:pt x="156" y="17"/>
                  </a:lnTo>
                  <a:lnTo>
                    <a:pt x="142" y="36"/>
                  </a:lnTo>
                  <a:lnTo>
                    <a:pt x="137" y="59"/>
                  </a:lnTo>
                  <a:lnTo>
                    <a:pt x="120" y="858"/>
                  </a:lnTo>
                  <a:lnTo>
                    <a:pt x="240" y="861"/>
                  </a:lnTo>
                  <a:lnTo>
                    <a:pt x="257" y="62"/>
                  </a:lnTo>
                  <a:lnTo>
                    <a:pt x="253" y="38"/>
                  </a:lnTo>
                  <a:lnTo>
                    <a:pt x="241" y="19"/>
                  </a:lnTo>
                  <a:lnTo>
                    <a:pt x="222" y="6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142844" y="1214422"/>
            <a:ext cx="8715436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86C11"/>
              </a:buClr>
              <a:buSzPct val="100000"/>
              <a:buFontTx/>
              <a:buChar char="•"/>
              <a:tabLst>
                <a:tab pos="17875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rbel" pitchFamily="34" charset="0"/>
                <a:cs typeface="Corbel" pitchFamily="34" charset="0"/>
              </a:rPr>
              <a:t>Как будет проходить аттестация на эти категории? По соответствующим экспертным заключениям, которые на данный момент в разработке!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86C11"/>
              </a:buClr>
              <a:buSzPct val="100000"/>
              <a:buFontTx/>
              <a:buChar char="•"/>
              <a:tabLst>
                <a:tab pos="17875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bel" pitchFamily="34" charset="0"/>
                <a:ea typeface="Calibri" pitchFamily="34" charset="0"/>
                <a:cs typeface="Arial" pitchFamily="34" charset="0"/>
              </a:rPr>
              <a:t>Когда можно будет подавать заявление на эти категории? Когда будет утверждена форма экспертных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875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orbel" pitchFamily="34" charset="0"/>
                <a:cs typeface="Corbel" pitchFamily="34" charset="0"/>
              </a:rPr>
              <a:t>заключений, в сроки соответствующие графику прохождения аттестации на 2023-2024 год!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8752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300" b="0" i="0" u="none" strike="noStrike" cap="none" normalizeH="0" baseline="0" smtClean="0">
              <a:ln>
                <a:noFill/>
              </a:ln>
              <a:solidFill>
                <a:srgbClr val="B86C11"/>
              </a:solidFill>
              <a:effectLst/>
              <a:latin typeface="Microsoft Sans Serif" pitchFamily="34" charset="0"/>
              <a:cs typeface="Microsoft Sans Serif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0" i="0" u="none" strike="noStrike" cap="none" normalizeH="0" baseline="0" smtClean="0">
                <a:ln>
                  <a:noFill/>
                </a:ln>
                <a:solidFill>
                  <a:srgbClr val="B86C11"/>
                </a:solidFill>
                <a:effectLst/>
                <a:latin typeface="Microsoft Sans Serif" pitchFamily="34" charset="0"/>
                <a:cs typeface="Microsoft Sans Serif" pitchFamily="34" charset="0"/>
              </a:rPr>
              <a:t>•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687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8605"/>
            <a:ext cx="9144000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7889" name="Object 1"/>
          <p:cNvGraphicFramePr>
            <a:graphicFrameLocks noChangeAspect="1"/>
          </p:cNvGraphicFramePr>
          <p:nvPr/>
        </p:nvGraphicFramePr>
        <p:xfrm>
          <a:off x="0" y="214290"/>
          <a:ext cx="9144000" cy="5715040"/>
        </p:xfrm>
        <a:graphic>
          <a:graphicData uri="http://schemas.openxmlformats.org/presentationml/2006/ole">
            <p:oleObj spid="_x0000_s37889" name="Acrobat Document" r:id="rId4" imgW="7315200" imgH="4114800" progId="Acrobat.Document.DC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2844" y="142852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Перечень документов, предоставляемых в региональную аттестационную комиссию министерства образования Архангельской области (для первой, высшей квалификационных категорий) </a:t>
            </a:r>
          </a:p>
          <a:p>
            <a:r>
              <a:rPr lang="ru-RU" dirty="0" smtClean="0"/>
              <a:t>Заявление о проведении аттестации в целях установления квалификационной категории (по установленной форме) </a:t>
            </a:r>
          </a:p>
          <a:p>
            <a:r>
              <a:rPr lang="ru-RU" dirty="0" smtClean="0"/>
              <a:t>Приложения к заявлению: </a:t>
            </a:r>
          </a:p>
          <a:p>
            <a:r>
              <a:rPr lang="ru-RU" dirty="0" smtClean="0"/>
              <a:t>1) сведения о результатах профессиональной деятельности (по установленной форме); </a:t>
            </a:r>
          </a:p>
          <a:p>
            <a:r>
              <a:rPr lang="ru-RU" dirty="0" smtClean="0"/>
              <a:t>2) копия1 аттестационного листа предыдущей аттестации (при его отсутствии копия страниц трудовой книжки с записью об установлении предыдущей квалификационной категории); </a:t>
            </a:r>
          </a:p>
          <a:p>
            <a:r>
              <a:rPr lang="ru-RU" dirty="0" smtClean="0"/>
              <a:t>3) копии документов об образовании и о квалификации; </a:t>
            </a:r>
          </a:p>
          <a:p>
            <a:r>
              <a:rPr lang="ru-RU" dirty="0" smtClean="0"/>
              <a:t>4) копии документов о повышении или присвоении квалификации по результатам дополнительного профессионального образования; </a:t>
            </a:r>
          </a:p>
          <a:p>
            <a:r>
              <a:rPr lang="ru-RU" dirty="0" smtClean="0"/>
              <a:t>5) сведения, подтверждающие наличие государственных наград, почетных званий, ведомственных знаков отличия и иных наград, полученные за достижения в педагогической деятельности, и сведения о награждениях за участие в конкурсах профессионального мастерства педагогических работников; </a:t>
            </a:r>
          </a:p>
          <a:p>
            <a:r>
              <a:rPr lang="ru-RU" dirty="0" smtClean="0"/>
              <a:t>6) копии трудовой книжки или иных документов, подтверждающих трудовую деятельность заявителя по указанной в заявлении должности; </a:t>
            </a:r>
          </a:p>
          <a:p>
            <a:r>
              <a:rPr lang="ru-RU" dirty="0" smtClean="0"/>
              <a:t>7) копия документа, удостоверяющего личность заявителя (страницы 2-3 паспорта гражданина РФ или страницы иного документа, удостоверяющего личность заявителя, содержащие сведения о фамилии, имени, отчестве (при наличии) заявителя).</a:t>
            </a:r>
          </a:p>
          <a:p>
            <a:r>
              <a:rPr lang="ru-RU" dirty="0" smtClean="0"/>
              <a:t>8) База данных «Общие сведения об участнике аттестации» (заполняется заявителем и направляется по </a:t>
            </a:r>
            <a:r>
              <a:rPr lang="ru-RU" dirty="0" err="1" smtClean="0"/>
              <a:t>email</a:t>
            </a:r>
            <a:r>
              <a:rPr lang="ru-RU" dirty="0" smtClean="0"/>
              <a:t>: </a:t>
            </a:r>
            <a:r>
              <a:rPr lang="ru-RU" dirty="0" err="1" smtClean="0"/>
              <a:t>capr@onedu.ru</a:t>
            </a:r>
            <a:r>
              <a:rPr lang="ru-RU" dirty="0" smtClean="0"/>
              <a:t>).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-142900"/>
            <a:ext cx="8229600" cy="1143000"/>
          </a:xfrm>
        </p:spPr>
        <p:txBody>
          <a:bodyPr/>
          <a:lstStyle/>
          <a:p>
            <a:r>
              <a:rPr lang="ru-RU" dirty="0" smtClean="0"/>
              <a:t>ВАЖНО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Скачайте образец заявления</a:t>
            </a:r>
          </a:p>
          <a:p>
            <a:r>
              <a:rPr lang="ru-RU" dirty="0" smtClean="0"/>
              <a:t>Скачайте образец приложения к заявлению</a:t>
            </a:r>
          </a:p>
          <a:p>
            <a:r>
              <a:rPr lang="ru-RU" dirty="0" smtClean="0"/>
              <a:t>Внимательно прочитайте документ «Методика оценки профессиональной деятельности педагогических работников организаций, осуществляющих образовательную деятельность на территории Архангельской области, в целях установления квалификационной категории (первой, высшей)(в новой редакции)»</a:t>
            </a:r>
          </a:p>
          <a:p>
            <a:r>
              <a:rPr lang="ru-RU" dirty="0" smtClean="0"/>
              <a:t>ЕСТЬ ИЗМЕНЕНИЯ В НАЗВАНИИ ТАБЛИЦЫ В КОММЕНТАРИЯХ И ЭКСПЕРТНОМ ЗАКЛЮЧЕНИИ.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0" y="1214438"/>
            <a:ext cx="8229600" cy="4525962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3"/>
          <a:srcRect l="38784" t="10483" r="14668" b="19480"/>
          <a:stretch>
            <a:fillRect/>
          </a:stretch>
        </p:blipFill>
        <p:spPr bwMode="auto">
          <a:xfrm>
            <a:off x="357158" y="0"/>
            <a:ext cx="8072494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0" y="1214438"/>
            <a:ext cx="8229600" cy="4525962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3"/>
          <a:srcRect l="38137" t="11845" r="14048" b="20046"/>
          <a:stretch>
            <a:fillRect/>
          </a:stretch>
        </p:blipFill>
        <p:spPr bwMode="auto">
          <a:xfrm>
            <a:off x="428596" y="0"/>
            <a:ext cx="8286808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0"/>
            <a:ext cx="91440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3992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Аттестация педагогических работников проводится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3992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 основании федеральных и региональных нормативных документов.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86C11"/>
              </a:buClr>
              <a:buSzPct val="200000"/>
              <a:buFontTx/>
              <a:buChar char="•"/>
              <a:tabLst>
                <a:tab pos="193992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Трудовой кодекс Российской Федерации.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86C11"/>
              </a:buClr>
              <a:buSzPct val="200000"/>
              <a:buFontTx/>
              <a:buChar char="•"/>
              <a:tabLst>
                <a:tab pos="193992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Федеральный закон «Об образовании в Российской Федерации».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86C11"/>
              </a:buClr>
              <a:buSzPct val="200000"/>
              <a:buFontTx/>
              <a:buChar char="•"/>
              <a:tabLst>
                <a:tab pos="193992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Приказ Министерства просвещения Российской Федерации от 24 марта 2023 года № 196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399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«Об утверждении Порядка проведения аттестации педагогических работников организаций, осуществляющих образовательную деятельность»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НОВОЕ!!!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86C11"/>
              </a:buClr>
              <a:buSzPct val="200000"/>
              <a:buFontTx/>
              <a:buChar char="•"/>
              <a:tabLst>
                <a:tab pos="193992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Приказ Министерства здравоохранения и социального развития Российской Федерации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399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«Об утверждении Единого квалификационного справочника должностей руководителей, специалистов и служащих, раздел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399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«Квалификационные характеристики должностей работников образования».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86C11"/>
              </a:buClr>
              <a:buSzPct val="200000"/>
              <a:buFontTx/>
              <a:buChar char="•"/>
              <a:tabLst>
                <a:tab pos="193992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Постановление Правительства Российской Федерации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399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«Об утверждении номенклатуры должностей педагогических работников организаций, осуществляющих образовательную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399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деятельность, должностей руководителей образовательных организаций».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642918"/>
            <a:ext cx="91440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566863" algn="l"/>
                <a:tab pos="1568450" algn="l"/>
              </a:tabLst>
            </a:pPr>
            <a:r>
              <a:rPr lang="ru-RU" sz="2400" b="1" u="sng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Письмо министерства образования Архангельской области от 21 сентября 2023 года № 209/01к-20/9359 «О применении методики в целях установления квалификационных категорий “педагог-методист” и “педагог-наставник”»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НОВОЕ!!!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566863" algn="l"/>
                <a:tab pos="1568450" algn="l"/>
              </a:tabLst>
            </a:pPr>
            <a:r>
              <a:rPr lang="ru-RU" sz="2400" b="1" dirty="0" smtClean="0"/>
              <a:t>Письмо министерства образования Архангельской области от 21 сентября 2023 года № 209/01к-20/9359 «О применении методики в целях установления квалификационных категорий “педагог-методист” и “педагог-наставник”»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НОВОЕ!!!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566863" algn="l"/>
                <a:tab pos="1568450" algn="l"/>
              </a:tabLst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Распоряжение министерства образования Архангельской области от 4 сентября 2023 г. № 1600 "О мерах по реализации на территории Архангельской области Порядка проведения аттестации педагогических работников организаций, осуществляющих образовательную деятельность»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НОВОЕ!!!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66863" algn="l"/>
                <a:tab pos="156845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9730" name="image1.jpeg"/>
          <p:cNvPicPr>
            <a:picLocks noChangeAspect="1" noChangeArrowheads="1"/>
          </p:cNvPicPr>
          <p:nvPr/>
        </p:nvPicPr>
        <p:blipFill>
          <a:blip r:embed="rId2"/>
          <a:srcRect l="14844"/>
          <a:stretch>
            <a:fillRect/>
          </a:stretch>
        </p:blipFill>
        <p:spPr bwMode="auto">
          <a:xfrm>
            <a:off x="0" y="-214338"/>
            <a:ext cx="9144000" cy="7315200"/>
          </a:xfrm>
          <a:prstGeom prst="rect">
            <a:avLst/>
          </a:prstGeom>
          <a:noFill/>
        </p:spPr>
      </p:pic>
      <p:sp>
        <p:nvSpPr>
          <p:cNvPr id="29731" name="Rectangle 3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32" name="Rectangle 36"/>
          <p:cNvSpPr>
            <a:spLocks noChangeArrowheads="1"/>
          </p:cNvSpPr>
          <p:nvPr/>
        </p:nvSpPr>
        <p:spPr bwMode="auto">
          <a:xfrm>
            <a:off x="357158" y="214290"/>
            <a:ext cx="8429685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68463" algn="l"/>
                <a:tab pos="1670050" algn="l"/>
              </a:tabLst>
            </a:pPr>
            <a:r>
              <a:rPr kumimoji="0" lang="ru-RU" sz="32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rbel" pitchFamily="34" charset="0"/>
                <a:ea typeface="Calibri" pitchFamily="34" charset="0"/>
                <a:cs typeface="Arial" pitchFamily="34" charset="0"/>
              </a:rPr>
              <a:t>Новое</a:t>
            </a:r>
            <a:r>
              <a:rPr kumimoji="0" lang="ru-RU" sz="3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bel" pitchFamily="34" charset="0"/>
                <a:ea typeface="Calibri" pitchFamily="34" charset="0"/>
                <a:cs typeface="Arial" pitchFamily="34" charset="0"/>
              </a:rPr>
              <a:t> в федеральном порядке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be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3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bel" pitchFamily="34" charset="0"/>
                <a:ea typeface="Calibri" pitchFamily="34" charset="0"/>
                <a:cs typeface="Arial" pitchFamily="34" charset="0"/>
              </a:rPr>
              <a:t>об аттестации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86C11"/>
              </a:buClr>
              <a:buSzPct val="100000"/>
              <a:buFontTx/>
              <a:buChar char="•"/>
              <a:tabLst>
                <a:tab pos="1668463" algn="l"/>
                <a:tab pos="16700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bel" pitchFamily="34" charset="0"/>
                <a:ea typeface="Calibri" pitchFamily="34" charset="0"/>
                <a:cs typeface="Arial" pitchFamily="34" charset="0"/>
              </a:rPr>
              <a:t>Срок действия приказа «Об утверждении Порядка проведения аттестации педагогических работников организаций, осуществляющих</a:t>
            </a:r>
            <a:r>
              <a:rPr lang="ru-RU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bel" pitchFamily="34" charset="0"/>
                <a:ea typeface="Calibri" pitchFamily="34" charset="0"/>
                <a:cs typeface="Arial" pitchFamily="34" charset="0"/>
              </a:rPr>
              <a:t>образовательную деятельность»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68463" algn="l"/>
                <a:tab pos="167005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9733" name="Group 37"/>
          <p:cNvGrpSpPr>
            <a:grpSpLocks/>
          </p:cNvGrpSpPr>
          <p:nvPr/>
        </p:nvGrpSpPr>
        <p:grpSpPr bwMode="auto">
          <a:xfrm>
            <a:off x="0" y="2185670"/>
            <a:ext cx="9008821" cy="4672330"/>
            <a:chOff x="237" y="3442"/>
            <a:chExt cx="16889" cy="7358"/>
          </a:xfrm>
        </p:grpSpPr>
        <p:sp>
          <p:nvSpPr>
            <p:cNvPr id="29736" name="Freeform 40"/>
            <p:cNvSpPr>
              <a:spLocks/>
            </p:cNvSpPr>
            <p:nvPr/>
          </p:nvSpPr>
          <p:spPr bwMode="auto">
            <a:xfrm>
              <a:off x="237" y="8251"/>
              <a:ext cx="1935" cy="254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49" y="2549"/>
                </a:cxn>
                <a:cxn ang="0">
                  <a:pos x="1934" y="2549"/>
                </a:cxn>
                <a:cxn ang="0">
                  <a:pos x="0" y="0"/>
                </a:cxn>
              </a:cxnLst>
              <a:rect l="0" t="0" r="r" b="b"/>
              <a:pathLst>
                <a:path w="1935" h="2549">
                  <a:moveTo>
                    <a:pt x="0" y="0"/>
                  </a:moveTo>
                  <a:lnTo>
                    <a:pt x="1849" y="2549"/>
                  </a:lnTo>
                  <a:lnTo>
                    <a:pt x="1934" y="25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252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737" name="Freeform 41"/>
            <p:cNvSpPr>
              <a:spLocks/>
            </p:cNvSpPr>
            <p:nvPr/>
          </p:nvSpPr>
          <p:spPr bwMode="auto">
            <a:xfrm>
              <a:off x="720" y="8332"/>
              <a:ext cx="2355" cy="24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72" y="2467"/>
                </a:cxn>
                <a:cxn ang="0">
                  <a:pos x="2354" y="2467"/>
                </a:cxn>
                <a:cxn ang="0">
                  <a:pos x="0" y="0"/>
                </a:cxn>
              </a:cxnLst>
              <a:rect l="0" t="0" r="r" b="b"/>
              <a:pathLst>
                <a:path w="2355" h="2468">
                  <a:moveTo>
                    <a:pt x="0" y="0"/>
                  </a:moveTo>
                  <a:lnTo>
                    <a:pt x="2272" y="2467"/>
                  </a:lnTo>
                  <a:lnTo>
                    <a:pt x="2354" y="2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47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9740" name="Picture 4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73" y="3442"/>
              <a:ext cx="16205" cy="1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41" name="Picture 4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05" y="7650"/>
              <a:ext cx="16621" cy="2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9742" name="Rectangle 46"/>
          <p:cNvSpPr>
            <a:spLocks noChangeArrowheads="1"/>
          </p:cNvSpPr>
          <p:nvPr/>
        </p:nvSpPr>
        <p:spPr bwMode="auto">
          <a:xfrm>
            <a:off x="285720" y="3429000"/>
            <a:ext cx="8429684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86C11"/>
              </a:buClr>
              <a:buSzPct val="100000"/>
              <a:buFontTx/>
              <a:buChar char="•"/>
              <a:tabLst>
                <a:tab pos="1668463" algn="l"/>
                <a:tab pos="16700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bel" pitchFamily="34" charset="0"/>
                <a:ea typeface="Calibri" pitchFamily="34" charset="0"/>
                <a:cs typeface="Arial" pitchFamily="34" charset="0"/>
              </a:rPr>
              <a:t>Срок действия квалификационной категории не устанавливается.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86C11"/>
              </a:buClr>
              <a:buSzPct val="100000"/>
              <a:buFontTx/>
              <a:buChar char="•"/>
              <a:tabLst>
                <a:tab pos="1668463" algn="l"/>
                <a:tab pos="16700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bel" pitchFamily="34" charset="0"/>
                <a:ea typeface="Calibri" pitchFamily="34" charset="0"/>
                <a:cs typeface="Arial" pitchFamily="34" charset="0"/>
              </a:rPr>
              <a:t>Не установлен и не ограничен срок подачи заявлений на присвоение высшей квалификационной категории, после получения первой.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68463" algn="l"/>
                <a:tab pos="167005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142900"/>
            <a:ext cx="9144000" cy="7000900"/>
          </a:xfrm>
          <a:prstGeom prst="rect">
            <a:avLst/>
          </a:prstGeom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0"/>
            <a:ext cx="892971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Квалификационные категории, присвоенные на основании порядка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от 07 апреля 2014 действуют до срока своего окончания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0731" name="Group 11"/>
          <p:cNvGrpSpPr>
            <a:grpSpLocks/>
          </p:cNvGrpSpPr>
          <p:nvPr/>
        </p:nvGrpSpPr>
        <p:grpSpPr bwMode="auto">
          <a:xfrm>
            <a:off x="357110" y="1500174"/>
            <a:ext cx="8572723" cy="5072380"/>
            <a:chOff x="-835" y="2812"/>
            <a:chExt cx="21438" cy="7988"/>
          </a:xfrm>
        </p:grpSpPr>
        <p:sp>
          <p:nvSpPr>
            <p:cNvPr id="30734" name="Freeform 14"/>
            <p:cNvSpPr>
              <a:spLocks/>
            </p:cNvSpPr>
            <p:nvPr/>
          </p:nvSpPr>
          <p:spPr bwMode="auto">
            <a:xfrm>
              <a:off x="237" y="8251"/>
              <a:ext cx="1935" cy="254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49" y="2549"/>
                </a:cxn>
                <a:cxn ang="0">
                  <a:pos x="1934" y="2549"/>
                </a:cxn>
                <a:cxn ang="0">
                  <a:pos x="0" y="0"/>
                </a:cxn>
              </a:cxnLst>
              <a:rect l="0" t="0" r="r" b="b"/>
              <a:pathLst>
                <a:path w="1935" h="2549">
                  <a:moveTo>
                    <a:pt x="0" y="0"/>
                  </a:moveTo>
                  <a:lnTo>
                    <a:pt x="1849" y="2549"/>
                  </a:lnTo>
                  <a:lnTo>
                    <a:pt x="1934" y="25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252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35" name="Freeform 15"/>
            <p:cNvSpPr>
              <a:spLocks/>
            </p:cNvSpPr>
            <p:nvPr/>
          </p:nvSpPr>
          <p:spPr bwMode="auto">
            <a:xfrm>
              <a:off x="720" y="8332"/>
              <a:ext cx="2355" cy="24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72" y="2467"/>
                </a:cxn>
                <a:cxn ang="0">
                  <a:pos x="2354" y="2467"/>
                </a:cxn>
                <a:cxn ang="0">
                  <a:pos x="0" y="0"/>
                </a:cxn>
              </a:cxnLst>
              <a:rect l="0" t="0" r="r" b="b"/>
              <a:pathLst>
                <a:path w="2355" h="2468">
                  <a:moveTo>
                    <a:pt x="0" y="0"/>
                  </a:moveTo>
                  <a:lnTo>
                    <a:pt x="2272" y="2467"/>
                  </a:lnTo>
                  <a:lnTo>
                    <a:pt x="2354" y="2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47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0738" name="Picture 1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835" y="2812"/>
              <a:ext cx="21438" cy="5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39" name="AutoShape 19"/>
            <p:cNvSpPr>
              <a:spLocks/>
            </p:cNvSpPr>
            <p:nvPr/>
          </p:nvSpPr>
          <p:spPr bwMode="auto">
            <a:xfrm>
              <a:off x="3472" y="7490"/>
              <a:ext cx="2141" cy="1012"/>
            </a:xfrm>
            <a:custGeom>
              <a:avLst/>
              <a:gdLst/>
              <a:ahLst/>
              <a:cxnLst>
                <a:cxn ang="0">
                  <a:pos x="1787" y="109"/>
                </a:cxn>
                <a:cxn ang="0">
                  <a:pos x="35" y="897"/>
                </a:cxn>
                <a:cxn ang="0">
                  <a:pos x="16" y="911"/>
                </a:cxn>
                <a:cxn ang="0">
                  <a:pos x="4" y="930"/>
                </a:cxn>
                <a:cxn ang="0">
                  <a:pos x="0" y="953"/>
                </a:cxn>
                <a:cxn ang="0">
                  <a:pos x="5" y="976"/>
                </a:cxn>
                <a:cxn ang="0">
                  <a:pos x="19" y="996"/>
                </a:cxn>
                <a:cxn ang="0">
                  <a:pos x="38" y="1008"/>
                </a:cxn>
                <a:cxn ang="0">
                  <a:pos x="61" y="1012"/>
                </a:cxn>
                <a:cxn ang="0">
                  <a:pos x="84" y="1006"/>
                </a:cxn>
                <a:cxn ang="0">
                  <a:pos x="1836" y="219"/>
                </a:cxn>
                <a:cxn ang="0">
                  <a:pos x="1787" y="109"/>
                </a:cxn>
                <a:cxn ang="0">
                  <a:pos x="2088" y="79"/>
                </a:cxn>
                <a:cxn ang="0">
                  <a:pos x="1865" y="79"/>
                </a:cxn>
                <a:cxn ang="0">
                  <a:pos x="1888" y="83"/>
                </a:cxn>
                <a:cxn ang="0">
                  <a:pos x="1907" y="95"/>
                </a:cxn>
                <a:cxn ang="0">
                  <a:pos x="1921" y="115"/>
                </a:cxn>
                <a:cxn ang="0">
                  <a:pos x="1926" y="138"/>
                </a:cxn>
                <a:cxn ang="0">
                  <a:pos x="1922" y="161"/>
                </a:cxn>
                <a:cxn ang="0">
                  <a:pos x="1910" y="180"/>
                </a:cxn>
                <a:cxn ang="0">
                  <a:pos x="1891" y="194"/>
                </a:cxn>
                <a:cxn ang="0">
                  <a:pos x="1836" y="219"/>
                </a:cxn>
                <a:cxn ang="0">
                  <a:pos x="1885" y="328"/>
                </a:cxn>
                <a:cxn ang="0">
                  <a:pos x="2088" y="79"/>
                </a:cxn>
                <a:cxn ang="0">
                  <a:pos x="1865" y="79"/>
                </a:cxn>
                <a:cxn ang="0">
                  <a:pos x="1842" y="85"/>
                </a:cxn>
                <a:cxn ang="0">
                  <a:pos x="1787" y="109"/>
                </a:cxn>
                <a:cxn ang="0">
                  <a:pos x="1836" y="219"/>
                </a:cxn>
                <a:cxn ang="0">
                  <a:pos x="1891" y="194"/>
                </a:cxn>
                <a:cxn ang="0">
                  <a:pos x="1910" y="180"/>
                </a:cxn>
                <a:cxn ang="0">
                  <a:pos x="1922" y="161"/>
                </a:cxn>
                <a:cxn ang="0">
                  <a:pos x="1926" y="138"/>
                </a:cxn>
                <a:cxn ang="0">
                  <a:pos x="1921" y="115"/>
                </a:cxn>
                <a:cxn ang="0">
                  <a:pos x="1907" y="95"/>
                </a:cxn>
                <a:cxn ang="0">
                  <a:pos x="1888" y="83"/>
                </a:cxn>
                <a:cxn ang="0">
                  <a:pos x="1865" y="79"/>
                </a:cxn>
                <a:cxn ang="0">
                  <a:pos x="1738" y="0"/>
                </a:cxn>
                <a:cxn ang="0">
                  <a:pos x="1787" y="109"/>
                </a:cxn>
                <a:cxn ang="0">
                  <a:pos x="1842" y="85"/>
                </a:cxn>
                <a:cxn ang="0">
                  <a:pos x="1865" y="79"/>
                </a:cxn>
                <a:cxn ang="0">
                  <a:pos x="2088" y="79"/>
                </a:cxn>
                <a:cxn ang="0">
                  <a:pos x="2140" y="16"/>
                </a:cxn>
                <a:cxn ang="0">
                  <a:pos x="1738" y="0"/>
                </a:cxn>
              </a:cxnLst>
              <a:rect l="0" t="0" r="r" b="b"/>
              <a:pathLst>
                <a:path w="2141" h="1012">
                  <a:moveTo>
                    <a:pt x="1787" y="109"/>
                  </a:moveTo>
                  <a:lnTo>
                    <a:pt x="35" y="897"/>
                  </a:lnTo>
                  <a:lnTo>
                    <a:pt x="16" y="911"/>
                  </a:lnTo>
                  <a:lnTo>
                    <a:pt x="4" y="930"/>
                  </a:lnTo>
                  <a:lnTo>
                    <a:pt x="0" y="953"/>
                  </a:lnTo>
                  <a:lnTo>
                    <a:pt x="5" y="976"/>
                  </a:lnTo>
                  <a:lnTo>
                    <a:pt x="19" y="996"/>
                  </a:lnTo>
                  <a:lnTo>
                    <a:pt x="38" y="1008"/>
                  </a:lnTo>
                  <a:lnTo>
                    <a:pt x="61" y="1012"/>
                  </a:lnTo>
                  <a:lnTo>
                    <a:pt x="84" y="1006"/>
                  </a:lnTo>
                  <a:lnTo>
                    <a:pt x="1836" y="219"/>
                  </a:lnTo>
                  <a:lnTo>
                    <a:pt x="1787" y="109"/>
                  </a:lnTo>
                  <a:close/>
                  <a:moveTo>
                    <a:pt x="2088" y="79"/>
                  </a:moveTo>
                  <a:lnTo>
                    <a:pt x="1865" y="79"/>
                  </a:lnTo>
                  <a:lnTo>
                    <a:pt x="1888" y="83"/>
                  </a:lnTo>
                  <a:lnTo>
                    <a:pt x="1907" y="95"/>
                  </a:lnTo>
                  <a:lnTo>
                    <a:pt x="1921" y="115"/>
                  </a:lnTo>
                  <a:lnTo>
                    <a:pt x="1926" y="138"/>
                  </a:lnTo>
                  <a:lnTo>
                    <a:pt x="1922" y="161"/>
                  </a:lnTo>
                  <a:lnTo>
                    <a:pt x="1910" y="180"/>
                  </a:lnTo>
                  <a:lnTo>
                    <a:pt x="1891" y="194"/>
                  </a:lnTo>
                  <a:lnTo>
                    <a:pt x="1836" y="219"/>
                  </a:lnTo>
                  <a:lnTo>
                    <a:pt x="1885" y="328"/>
                  </a:lnTo>
                  <a:lnTo>
                    <a:pt x="2088" y="79"/>
                  </a:lnTo>
                  <a:close/>
                  <a:moveTo>
                    <a:pt x="1865" y="79"/>
                  </a:moveTo>
                  <a:lnTo>
                    <a:pt x="1842" y="85"/>
                  </a:lnTo>
                  <a:lnTo>
                    <a:pt x="1787" y="109"/>
                  </a:lnTo>
                  <a:lnTo>
                    <a:pt x="1836" y="219"/>
                  </a:lnTo>
                  <a:lnTo>
                    <a:pt x="1891" y="194"/>
                  </a:lnTo>
                  <a:lnTo>
                    <a:pt x="1910" y="180"/>
                  </a:lnTo>
                  <a:lnTo>
                    <a:pt x="1922" y="161"/>
                  </a:lnTo>
                  <a:lnTo>
                    <a:pt x="1926" y="138"/>
                  </a:lnTo>
                  <a:lnTo>
                    <a:pt x="1921" y="115"/>
                  </a:lnTo>
                  <a:lnTo>
                    <a:pt x="1907" y="95"/>
                  </a:lnTo>
                  <a:lnTo>
                    <a:pt x="1888" y="83"/>
                  </a:lnTo>
                  <a:lnTo>
                    <a:pt x="1865" y="79"/>
                  </a:lnTo>
                  <a:close/>
                  <a:moveTo>
                    <a:pt x="1738" y="0"/>
                  </a:moveTo>
                  <a:lnTo>
                    <a:pt x="1787" y="109"/>
                  </a:lnTo>
                  <a:lnTo>
                    <a:pt x="1842" y="85"/>
                  </a:lnTo>
                  <a:lnTo>
                    <a:pt x="1865" y="79"/>
                  </a:lnTo>
                  <a:lnTo>
                    <a:pt x="2088" y="79"/>
                  </a:lnTo>
                  <a:lnTo>
                    <a:pt x="2140" y="16"/>
                  </a:lnTo>
                  <a:lnTo>
                    <a:pt x="1738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142852"/>
            <a:ext cx="464343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Присвоение первой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квалификационной</a:t>
            </a:r>
            <a:r>
              <a:rPr lang="ru-RU" sz="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категории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п. №35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age6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5180" y="1357298"/>
            <a:ext cx="4568820" cy="4857784"/>
          </a:xfrm>
          <a:prstGeom prst="rect">
            <a:avLst/>
          </a:prstGeom>
        </p:spPr>
      </p:pic>
      <p:grpSp>
        <p:nvGrpSpPr>
          <p:cNvPr id="26628" name="Group 4"/>
          <p:cNvGrpSpPr>
            <a:grpSpLocks/>
          </p:cNvGrpSpPr>
          <p:nvPr/>
        </p:nvGrpSpPr>
        <p:grpSpPr bwMode="auto">
          <a:xfrm>
            <a:off x="0" y="0"/>
            <a:ext cx="5064908" cy="6858000"/>
            <a:chOff x="-305" y="0"/>
            <a:chExt cx="9602" cy="10800"/>
          </a:xfrm>
        </p:grpSpPr>
        <p:sp>
          <p:nvSpPr>
            <p:cNvPr id="26631" name="Freeform 7"/>
            <p:cNvSpPr>
              <a:spLocks/>
            </p:cNvSpPr>
            <p:nvPr/>
          </p:nvSpPr>
          <p:spPr bwMode="auto">
            <a:xfrm>
              <a:off x="237" y="8251"/>
              <a:ext cx="1935" cy="254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49" y="2549"/>
                </a:cxn>
                <a:cxn ang="0">
                  <a:pos x="1934" y="2549"/>
                </a:cxn>
                <a:cxn ang="0">
                  <a:pos x="0" y="0"/>
                </a:cxn>
              </a:cxnLst>
              <a:rect l="0" t="0" r="r" b="b"/>
              <a:pathLst>
                <a:path w="1935" h="2549">
                  <a:moveTo>
                    <a:pt x="0" y="0"/>
                  </a:moveTo>
                  <a:lnTo>
                    <a:pt x="1849" y="2549"/>
                  </a:lnTo>
                  <a:lnTo>
                    <a:pt x="1934" y="25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252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632" name="Freeform 8"/>
            <p:cNvSpPr>
              <a:spLocks/>
            </p:cNvSpPr>
            <p:nvPr/>
          </p:nvSpPr>
          <p:spPr bwMode="auto">
            <a:xfrm>
              <a:off x="720" y="8332"/>
              <a:ext cx="2355" cy="24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72" y="2467"/>
                </a:cxn>
                <a:cxn ang="0">
                  <a:pos x="2354" y="2467"/>
                </a:cxn>
                <a:cxn ang="0">
                  <a:pos x="0" y="0"/>
                </a:cxn>
              </a:cxnLst>
              <a:rect l="0" t="0" r="r" b="b"/>
              <a:pathLst>
                <a:path w="2355" h="2468">
                  <a:moveTo>
                    <a:pt x="0" y="0"/>
                  </a:moveTo>
                  <a:lnTo>
                    <a:pt x="2272" y="2467"/>
                  </a:lnTo>
                  <a:lnTo>
                    <a:pt x="2354" y="2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47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6635" name="Picture 1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305" y="2135"/>
              <a:ext cx="8532" cy="7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6" name="Text Box 12"/>
            <p:cNvSpPr txBox="1">
              <a:spLocks noChangeArrowheads="1"/>
            </p:cNvSpPr>
            <p:nvPr/>
          </p:nvSpPr>
          <p:spPr bwMode="auto">
            <a:xfrm>
              <a:off x="237" y="0"/>
              <a:ext cx="9060" cy="1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bel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bel" pitchFamily="34" charset="0"/>
                <a:cs typeface="Arial" pitchFamily="34" charset="0"/>
              </a:endParaRPr>
            </a:p>
          </p:txBody>
        </p:sp>
      </p:grp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4643438" y="214290"/>
            <a:ext cx="450056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Присвоение высшей квалификационной категории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п. №36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image7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7224" y="1142984"/>
            <a:ext cx="7643866" cy="5500726"/>
          </a:xfrm>
          <a:prstGeom prst="rect">
            <a:avLst/>
          </a:prstGeom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35716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Присвоение квалификационных категорий без прохождения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экспертизы профессиональной деятельности 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НОВОЕ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14282" y="0"/>
            <a:ext cx="878684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Corbel" pitchFamily="34" charset="0"/>
                <a:ea typeface="Calibri" pitchFamily="34" charset="0"/>
                <a:cs typeface="Arial" pitchFamily="34" charset="0"/>
              </a:rPr>
              <a:t>Государственные награды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i="1" dirty="0" smtClean="0">
                <a:latin typeface="Corbel" pitchFamily="34" charset="0"/>
                <a:ea typeface="Calibri" pitchFamily="34" charset="0"/>
                <a:cs typeface="Arial" pitchFamily="34" charset="0"/>
              </a:rPr>
              <a:t>(</a:t>
            </a:r>
            <a:r>
              <a:rPr lang="ru-RU" sz="1600" b="1" i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Действующее законодательство Российской Федерации к государственным наградам относит: высшие звания Российской Федерации,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ордена Российской Федерации, знаки отличия Российской Федерации, медали Российской Федерации и почётные звания Российской Федерации</a:t>
            </a:r>
            <a:r>
              <a:rPr lang="ru-RU" sz="1600" i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.)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765" name="Rectangle 21"/>
          <p:cNvSpPr>
            <a:spLocks noChangeArrowheads="1"/>
          </p:cNvSpPr>
          <p:nvPr/>
        </p:nvSpPr>
        <p:spPr bwMode="auto">
          <a:xfrm>
            <a:off x="0" y="1357298"/>
            <a:ext cx="914400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414463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Орден Почёта;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414463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Орден Дружбы;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414463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Орден «За заслуги перед Отечеством»;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414463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Медаль ордена «За заслуги перед Отечеством» I и II степени;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414463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Медаль Пушкина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414463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Почетное звание «Народный учитель РФ»,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414463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Почетное звание «Заслуженный учитель Российской Федерации»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14463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Нагрудные знаки: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14463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«Отличник просвещения СССР»;</a:t>
            </a:r>
            <a:r>
              <a:rPr lang="ru-RU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«Отличник народного просвещения»;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14463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«Отличник профессионально-технического образования РСФСР»;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14463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«За отличные успехи в работе» в области среднего специального образования;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14463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«За отличные успехи в работе» в области высшего специального образования; полученные до 13.01.1999 и нагрудные знаки: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14463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«За развитие научно-исследовательской работы студентов»;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14463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«За милосердие и благотворительность»;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14463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«Почетный наставник»;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14463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«За верность профессии»;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14463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«Молодость и Профессионализм»;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14463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«Почетный наставник»;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«Молодой ученый»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0"/>
            <a:ext cx="9144000" cy="710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69938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Ведомственные (отраслевые) награды: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6993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знак отличия Министерства просвещения Российской Федерации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6993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«Отличник просвещения»;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6993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медаль К.Д. Ушинского;</a:t>
            </a:r>
            <a:r>
              <a:rPr lang="ru-RU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медаль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Л.С.Выготского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6993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медаль «За безупречный труд и отличие»;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6993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медаль «За вклад в реализацию государственной политики в области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6993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образования и научно-технологического развития»;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6993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«Почетный работник общего образования Российской Федерации»,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6993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«Почетный работник высшего профессионального образования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6993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Российской Федерации»,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6993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«Почетный работник среднего профессионального образования Российской Федерации»,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6993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«Почетный работник начального профессионального образования Российской Федерации»,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6993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«За милосердие и благотворительность»,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6993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«Почетный работник сферы молодежной политики Российской Федерации»,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6993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«Заслуженный работник культуры Российской Федерации»,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6993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знак отличия Министерства науки и высшего образования Российской Федерации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769938" algn="l"/>
              </a:tabLst>
            </a:pPr>
            <a:r>
              <a:rPr lang="ru-RU" sz="2800" b="1" u="heavy" dirty="0" smtClean="0"/>
              <a:t>Конкурсы профессионального мастерства</a:t>
            </a:r>
            <a:endParaRPr lang="ru-RU" sz="280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69938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940</Words>
  <Application>Microsoft Office PowerPoint</Application>
  <PresentationFormat>Экран (4:3)</PresentationFormat>
  <Paragraphs>96</Paragraphs>
  <Slides>19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Тема Office</vt:lpstr>
      <vt:lpstr>Acrobat Document</vt:lpstr>
      <vt:lpstr>Аттестация педагогических работников с целью установления первой и высшей категории.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ВАЖНО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Завуч2</cp:lastModifiedBy>
  <cp:revision>27</cp:revision>
  <dcterms:created xsi:type="dcterms:W3CDTF">2023-09-20T14:08:13Z</dcterms:created>
  <dcterms:modified xsi:type="dcterms:W3CDTF">2023-11-23T06:39:11Z</dcterms:modified>
</cp:coreProperties>
</file>