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sldIdLst>
    <p:sldId id="258" r:id="rId2"/>
    <p:sldId id="259" r:id="rId3"/>
    <p:sldId id="257" r:id="rId4"/>
    <p:sldId id="260" r:id="rId5"/>
    <p:sldId id="261" r:id="rId6"/>
    <p:sldId id="262" r:id="rId7"/>
    <p:sldId id="263" r:id="rId8"/>
    <p:sldId id="265" r:id="rId9"/>
    <p:sldId id="271" r:id="rId10"/>
    <p:sldId id="267" r:id="rId11"/>
    <p:sldId id="268" r:id="rId12"/>
    <p:sldId id="269" r:id="rId13"/>
    <p:sldId id="272" r:id="rId14"/>
    <p:sldId id="266" r:id="rId15"/>
    <p:sldId id="273" r:id="rId16"/>
    <p:sldId id="270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276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0591E-1A6A-47D5-BF0E-505B7933F20D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AFC67-23AC-4C28-AA10-1D057398A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AFC67-23AC-4C28-AA10-1D057398A7F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C90D0A2-BF84-4555-A287-6191C6165618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01D62A0-2625-4C23-9F7D-1D7AB070E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0D0A2-BF84-4555-A287-6191C6165618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1D62A0-2625-4C23-9F7D-1D7AB070E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C90D0A2-BF84-4555-A287-6191C6165618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01D62A0-2625-4C23-9F7D-1D7AB070E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0D0A2-BF84-4555-A287-6191C6165618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1D62A0-2625-4C23-9F7D-1D7AB070E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C90D0A2-BF84-4555-A287-6191C6165618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01D62A0-2625-4C23-9F7D-1D7AB070E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0D0A2-BF84-4555-A287-6191C6165618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1D62A0-2625-4C23-9F7D-1D7AB070E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0D0A2-BF84-4555-A287-6191C6165618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1D62A0-2625-4C23-9F7D-1D7AB070E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0D0A2-BF84-4555-A287-6191C6165618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1D62A0-2625-4C23-9F7D-1D7AB070E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C90D0A2-BF84-4555-A287-6191C6165618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1D62A0-2625-4C23-9F7D-1D7AB070E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0D0A2-BF84-4555-A287-6191C6165618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1D62A0-2625-4C23-9F7D-1D7AB070E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0D0A2-BF84-4555-A287-6191C6165618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1D62A0-2625-4C23-9F7D-1D7AB070E9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C90D0A2-BF84-4555-A287-6191C6165618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01D62A0-2625-4C23-9F7D-1D7AB070E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843808" y="1196752"/>
            <a:ext cx="6062540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+mj-lt"/>
              </a:rPr>
              <a:t>Повышение качества образования по физике через усиление практической направленности уроков и занятий внеурочной деятельности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653136"/>
            <a:ext cx="2304256" cy="208823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Юрьева Галина Александровна,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физики,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1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Коношская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СШ имени Н.П.Лавёрова»</a:t>
            </a:r>
          </a:p>
          <a:p>
            <a:pPr algn="ctr">
              <a:spcBef>
                <a:spcPts val="0"/>
              </a:spcBef>
              <a:buNone/>
            </a:pPr>
            <a:endParaRPr lang="ru-RU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7272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 проведении </a:t>
            </a:r>
            <a:r>
              <a:rPr lang="ru-RU" b="1" dirty="0"/>
              <a:t>фронтального лабораторного эксперимента </a:t>
            </a:r>
            <a:r>
              <a:rPr lang="ru-RU" dirty="0" smtClean="0"/>
              <a:t>урок должен быть построен так</a:t>
            </a:r>
            <a:r>
              <a:rPr lang="ru-RU" dirty="0"/>
              <a:t>, чтобы это было не только приобретение или освоение опыта работы с измерительными приборами, сколько обучение решению задач практической направленности.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Это и умение </a:t>
            </a:r>
            <a:r>
              <a:rPr lang="ru-RU" dirty="0"/>
              <a:t>сформировать </a:t>
            </a:r>
            <a:r>
              <a:rPr lang="ru-RU" dirty="0" smtClean="0"/>
              <a:t>ответ </a:t>
            </a:r>
            <a:r>
              <a:rPr lang="ru-RU" dirty="0"/>
              <a:t>на </a:t>
            </a:r>
            <a:r>
              <a:rPr lang="ru-RU" dirty="0" smtClean="0"/>
              <a:t>вопрос, который </a:t>
            </a:r>
            <a:r>
              <a:rPr lang="ru-RU" dirty="0"/>
              <a:t>нужно получить в рамках самостоятельного </a:t>
            </a:r>
            <a:r>
              <a:rPr lang="ru-RU" dirty="0" smtClean="0"/>
              <a:t>исследования, и </a:t>
            </a:r>
            <a:r>
              <a:rPr lang="ru-RU" dirty="0"/>
              <a:t>умение составлять детальный план исследования, отобрать нужное оборудование, собрать установку, предложить способ представления информации, полученной в опыте, провести </a:t>
            </a:r>
            <a:r>
              <a:rPr lang="ru-RU" dirty="0" smtClean="0"/>
              <a:t>измерения и </a:t>
            </a:r>
            <a:r>
              <a:rPr lang="ru-RU" dirty="0"/>
              <a:t>сделать правильный вывод. </a:t>
            </a:r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437112"/>
            <a:ext cx="266797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581128"/>
            <a:ext cx="3798937" cy="130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51520" y="368950"/>
            <a:ext cx="5616624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683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F276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Чтобы выяснить как усвоена та или иная тема помогают более сложные задания, типа таких: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Оборудование: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динамометр, линейка, брусок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Задание: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-определите вес бруска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определите силу тяжести, действующую на брусок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6835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вычислите массу бруска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определите силу упругости, действующую на пружину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измерьте удлинение пружины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683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вычислите коэффициент жесткости пружины.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83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Достаточно знать только последний ответ, и мы можем сказать верно ли выполнены все предыдущие действия.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132856"/>
            <a:ext cx="1137755" cy="338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69847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Школьные </a:t>
            </a:r>
            <a:r>
              <a:rPr lang="ru-RU" b="1" dirty="0"/>
              <a:t>лабораторные работы можно продолжить и дома </a:t>
            </a:r>
            <a:r>
              <a:rPr lang="ru-RU" dirty="0" smtClean="0"/>
              <a:t>с оборудованием</a:t>
            </a:r>
            <a:r>
              <a:rPr lang="ru-RU" dirty="0"/>
              <a:t>, изготовленным собственноручно.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Петр Леонидович Капица: </a:t>
            </a:r>
            <a:r>
              <a:rPr lang="ru-RU" i="1" dirty="0"/>
              <a:t>«Школьник понимает физический опыт только тогда, когда он его делает сам. Но ещё лучше он понимает его, если сам делает прибор для эксперимента». </a:t>
            </a:r>
          </a:p>
        </p:txBody>
      </p:sp>
      <p:pic>
        <p:nvPicPr>
          <p:cNvPr id="3074" name="Picture 2" descr="https://img.youtube.com/vi/9kGXlRps6uk/0.jpg"/>
          <p:cNvPicPr>
            <a:picLocks noChangeAspect="1" noChangeArrowheads="1"/>
          </p:cNvPicPr>
          <p:nvPr/>
        </p:nvPicPr>
        <p:blipFill>
          <a:blip r:embed="rId2" cstate="print"/>
          <a:srcRect l="28350" r="27551" b="3401"/>
          <a:stretch>
            <a:fillRect/>
          </a:stretch>
        </p:blipFill>
        <p:spPr bwMode="auto">
          <a:xfrm>
            <a:off x="5796136" y="3140968"/>
            <a:ext cx="1872208" cy="3075769"/>
          </a:xfrm>
          <a:prstGeom prst="rect">
            <a:avLst/>
          </a:prstGeom>
          <a:noFill/>
        </p:spPr>
      </p:pic>
      <p:pic>
        <p:nvPicPr>
          <p:cNvPr id="3076" name="Picture 4" descr="https://i.stack.imgur.com/MH8k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140968"/>
            <a:ext cx="1324785" cy="3096344"/>
          </a:xfrm>
          <a:prstGeom prst="rect">
            <a:avLst/>
          </a:prstGeom>
          <a:noFill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852936"/>
            <a:ext cx="2288062" cy="162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 descr="https://catchsuccess.ru/wp-content/uploads/3/2/9/329fd48e084eafe045865d78578c82ab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797152"/>
            <a:ext cx="2304256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08720"/>
            <a:ext cx="734481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6F2761"/>
                </a:solidFill>
              </a:rPr>
              <a:t>Практическая направленность курса физика хорошо видна при рассмотрении </a:t>
            </a:r>
            <a:r>
              <a:rPr lang="ru-RU" sz="2000" b="1" dirty="0" err="1">
                <a:solidFill>
                  <a:srgbClr val="6F2761"/>
                </a:solidFill>
              </a:rPr>
              <a:t>межпредметных</a:t>
            </a:r>
            <a:r>
              <a:rPr lang="ru-RU" sz="2000" b="1" dirty="0">
                <a:solidFill>
                  <a:srgbClr val="6F2761"/>
                </a:solidFill>
              </a:rPr>
              <a:t> связей: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-  Физики </a:t>
            </a:r>
            <a:r>
              <a:rPr lang="ru-RU" dirty="0"/>
              <a:t>и биологии (фотосинтез);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-  Физики </a:t>
            </a:r>
            <a:r>
              <a:rPr lang="ru-RU" dirty="0"/>
              <a:t>и информатики (ИКТ);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-  Физики </a:t>
            </a:r>
            <a:r>
              <a:rPr lang="ru-RU" dirty="0"/>
              <a:t>и химии (применение электролиза);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-  Физики </a:t>
            </a:r>
            <a:r>
              <a:rPr lang="ru-RU" dirty="0"/>
              <a:t>и техники (школьная мастерская);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-  Физики </a:t>
            </a:r>
            <a:r>
              <a:rPr lang="ru-RU" dirty="0"/>
              <a:t>и астрономии (астрофизика).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На </a:t>
            </a:r>
            <a:r>
              <a:rPr lang="ru-RU" dirty="0" smtClean="0"/>
              <a:t>уроках желательно приводить примеры обучающимся </a:t>
            </a:r>
            <a:r>
              <a:rPr lang="ru-RU" dirty="0"/>
              <a:t>с явлениями микромира, макромира, </a:t>
            </a:r>
            <a:r>
              <a:rPr lang="ru-RU" dirty="0" err="1"/>
              <a:t>мегамира</a:t>
            </a:r>
            <a:r>
              <a:rPr lang="ru-RU" dirty="0"/>
              <a:t>, чтобы обучающиеся имели представление о том, где мы живем.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3059832" y="1772816"/>
            <a:ext cx="2232248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332656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6F2761"/>
                </a:solidFill>
              </a:rPr>
              <a:t>Решение физических задач </a:t>
            </a:r>
            <a:r>
              <a:rPr lang="ru-RU" sz="2000" b="1" dirty="0" smtClean="0">
                <a:solidFill>
                  <a:srgbClr val="6F2761"/>
                </a:solidFill>
              </a:rPr>
              <a:t>- </a:t>
            </a:r>
            <a:r>
              <a:rPr lang="ru-RU" sz="2000" b="1" dirty="0">
                <a:solidFill>
                  <a:srgbClr val="6F2761"/>
                </a:solidFill>
              </a:rPr>
              <a:t>необходимое звено в цепи мер по практической направленности обучения. </a:t>
            </a:r>
          </a:p>
        </p:txBody>
      </p:sp>
      <p:pic>
        <p:nvPicPr>
          <p:cNvPr id="6146" name="Picture 2" descr="https://gas-kvas.com/uploads/posts/2023-02/1677054893_gas-kvas-com-p-risunok-na-temu-evrika-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768923"/>
            <a:ext cx="3600400" cy="208907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03848" y="2564904"/>
            <a:ext cx="1914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Виды задач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11560" y="1628800"/>
            <a:ext cx="208823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Расчетные</a:t>
            </a:r>
            <a:endParaRPr lang="ru-RU" b="1" dirty="0"/>
          </a:p>
        </p:txBody>
      </p:sp>
      <p:sp>
        <p:nvSpPr>
          <p:cNvPr id="10" name="Овал 9"/>
          <p:cNvSpPr/>
          <p:nvPr/>
        </p:nvSpPr>
        <p:spPr>
          <a:xfrm>
            <a:off x="179512" y="3861048"/>
            <a:ext cx="3168352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Экспериментальные</a:t>
            </a:r>
            <a:endParaRPr lang="ru-RU" sz="1600" b="1" dirty="0"/>
          </a:p>
        </p:txBody>
      </p:sp>
      <p:sp>
        <p:nvSpPr>
          <p:cNvPr id="11" name="Овал 10"/>
          <p:cNvSpPr/>
          <p:nvPr/>
        </p:nvSpPr>
        <p:spPr>
          <a:xfrm>
            <a:off x="5076056" y="3789040"/>
            <a:ext cx="2808312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Конструкторские</a:t>
            </a:r>
            <a:endParaRPr lang="ru-RU" sz="1600" b="1" dirty="0"/>
          </a:p>
        </p:txBody>
      </p:sp>
      <p:sp>
        <p:nvSpPr>
          <p:cNvPr id="12" name="Овал 11"/>
          <p:cNvSpPr/>
          <p:nvPr/>
        </p:nvSpPr>
        <p:spPr>
          <a:xfrm>
            <a:off x="5436096" y="1412776"/>
            <a:ext cx="230425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Качественные</a:t>
            </a:r>
            <a:endParaRPr lang="ru-RU" sz="1600" b="1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5220072" y="2060848"/>
            <a:ext cx="504056" cy="3600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9" idx="5"/>
          </p:cNvCxnSpPr>
          <p:nvPr/>
        </p:nvCxnSpPr>
        <p:spPr>
          <a:xfrm flipH="1" flipV="1">
            <a:off x="2393977" y="2243427"/>
            <a:ext cx="665855" cy="32147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555776" y="3534454"/>
            <a:ext cx="737864" cy="3265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148064" y="3429000"/>
            <a:ext cx="792088" cy="3600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628800"/>
            <a:ext cx="4104456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1900" dirty="0" smtClean="0"/>
              <a:t>учились </a:t>
            </a:r>
            <a:r>
              <a:rPr lang="ru-RU" sz="1900" dirty="0"/>
              <a:t>самостоятельно добывать знания</a:t>
            </a:r>
            <a:r>
              <a:rPr lang="ru-RU" sz="1900" dirty="0" smtClean="0"/>
              <a:t>;</a:t>
            </a:r>
          </a:p>
          <a:p>
            <a:r>
              <a:rPr lang="ru-RU" sz="1900" dirty="0"/>
              <a:t/>
            </a:r>
            <a:br>
              <a:rPr lang="ru-RU" sz="1900" dirty="0"/>
            </a:br>
            <a:r>
              <a:rPr lang="ru-RU" sz="1900" dirty="0" smtClean="0"/>
              <a:t>- </a:t>
            </a:r>
            <a:r>
              <a:rPr lang="ru-RU" sz="1900" dirty="0"/>
              <a:t>развивали навыки самоорганизации</a:t>
            </a:r>
            <a:r>
              <a:rPr lang="ru-RU" sz="1900" dirty="0" smtClean="0"/>
              <a:t>;</a:t>
            </a:r>
          </a:p>
          <a:p>
            <a:r>
              <a:rPr lang="ru-RU" sz="1900" dirty="0"/>
              <a:t/>
            </a:r>
            <a:br>
              <a:rPr lang="ru-RU" sz="1900" dirty="0"/>
            </a:br>
            <a:r>
              <a:rPr lang="ru-RU" sz="1900" dirty="0" smtClean="0"/>
              <a:t>- </a:t>
            </a:r>
            <a:r>
              <a:rPr lang="ru-RU" sz="1900" dirty="0"/>
              <a:t>формировали адекватную самооценку</a:t>
            </a:r>
            <a:r>
              <a:rPr lang="ru-RU" sz="1900" dirty="0" smtClean="0"/>
              <a:t>;</a:t>
            </a:r>
          </a:p>
          <a:p>
            <a:r>
              <a:rPr lang="ru-RU" sz="1900" dirty="0"/>
              <a:t/>
            </a:r>
            <a:br>
              <a:rPr lang="ru-RU" sz="1900" dirty="0"/>
            </a:br>
            <a:r>
              <a:rPr lang="ru-RU" sz="1900" dirty="0" smtClean="0"/>
              <a:t>- приобретали </a:t>
            </a:r>
            <a:r>
              <a:rPr lang="ru-RU" sz="1900" dirty="0"/>
              <a:t>навыки </a:t>
            </a:r>
            <a:r>
              <a:rPr lang="ru-RU" sz="1900" dirty="0" smtClean="0"/>
              <a:t>написания текста, ведения </a:t>
            </a:r>
            <a:r>
              <a:rPr lang="ru-RU" sz="1900" dirty="0"/>
              <a:t>беседы, дискуссии и других форм коммуникативного взаимодействия</a:t>
            </a:r>
            <a:r>
              <a:rPr lang="ru-RU" sz="1900" dirty="0" smtClean="0"/>
              <a:t>;</a:t>
            </a:r>
          </a:p>
          <a:p>
            <a:r>
              <a:rPr lang="ru-RU" sz="1900" dirty="0"/>
              <a:t/>
            </a:r>
            <a:br>
              <a:rPr lang="ru-RU" sz="1900" dirty="0"/>
            </a:br>
            <a:r>
              <a:rPr lang="ru-RU" sz="1900" dirty="0" smtClean="0"/>
              <a:t>- </a:t>
            </a:r>
            <a:r>
              <a:rPr lang="ru-RU" sz="1900" dirty="0"/>
              <a:t>умели представлять результаты исследования</a:t>
            </a:r>
            <a:r>
              <a:rPr lang="ru-RU" sz="1900" dirty="0" smtClean="0"/>
              <a:t>.</a:t>
            </a:r>
            <a:endParaRPr lang="ru-RU" sz="19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0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6F2761"/>
                </a:solidFill>
                <a:latin typeface="Arial" pitchFamily="34" charset="0"/>
                <a:cs typeface="Arial" pitchFamily="34" charset="0"/>
              </a:rPr>
              <a:t>При организации </a:t>
            </a:r>
            <a:r>
              <a:rPr lang="ru-RU" sz="2400" b="1" dirty="0" smtClean="0">
                <a:solidFill>
                  <a:srgbClr val="6F2761"/>
                </a:solidFill>
                <a:latin typeface="Arial" pitchFamily="34" charset="0"/>
                <a:cs typeface="Arial" pitchFamily="34" charset="0"/>
              </a:rPr>
              <a:t>проектной и исследовательской </a:t>
            </a:r>
            <a:r>
              <a:rPr lang="ru-RU" sz="2400" b="1" dirty="0">
                <a:solidFill>
                  <a:srgbClr val="6F2761"/>
                </a:solidFill>
                <a:latin typeface="Arial" pitchFamily="34" charset="0"/>
                <a:cs typeface="Arial" pitchFamily="34" charset="0"/>
              </a:rPr>
              <a:t>деятельности учащихся в процессе обучения физике стремлюсь к тому, чтобы школьники:</a:t>
            </a:r>
            <a:endParaRPr lang="ru-RU" dirty="0"/>
          </a:p>
        </p:txBody>
      </p:sp>
      <p:sp>
        <p:nvSpPr>
          <p:cNvPr id="8194" name="AutoShape 2" descr="https://klike.net/uploads/posts/2023-02/1675243408_3-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s://klike.net/uploads/posts/2023-02/1675243408_3-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https://klike.net/uploads/posts/2023-02/1675243408_3-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492896"/>
            <a:ext cx="336555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734481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6F2761"/>
                </a:solidFill>
              </a:rPr>
              <a:t>Если четко и </a:t>
            </a:r>
            <a:r>
              <a:rPr lang="ru-RU" sz="2000" b="1" dirty="0">
                <a:solidFill>
                  <a:srgbClr val="6F2761"/>
                </a:solidFill>
              </a:rPr>
              <a:t>разумно организовать деятельность учителя и обучающихся в </a:t>
            </a:r>
            <a:r>
              <a:rPr lang="ru-RU" sz="2000" b="1" dirty="0" smtClean="0">
                <a:solidFill>
                  <a:srgbClr val="6F2761"/>
                </a:solidFill>
              </a:rPr>
              <a:t>направлении практической направленности, </a:t>
            </a:r>
            <a:r>
              <a:rPr lang="ru-RU" sz="2000" b="1" dirty="0">
                <a:solidFill>
                  <a:srgbClr val="6F2761"/>
                </a:solidFill>
              </a:rPr>
              <a:t>то она может дать многое: </a:t>
            </a:r>
            <a:endParaRPr lang="ru-RU" sz="2000" b="1" dirty="0" smtClean="0">
              <a:solidFill>
                <a:srgbClr val="6F2761"/>
              </a:solidFill>
            </a:endParaRPr>
          </a:p>
          <a:p>
            <a:endParaRPr lang="ru-RU" b="1" dirty="0" smtClean="0">
              <a:solidFill>
                <a:srgbClr val="6F276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расширит </a:t>
            </a:r>
            <a:r>
              <a:rPr lang="ru-RU" dirty="0"/>
              <a:t>кругозор, 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разовьет </a:t>
            </a:r>
            <a:r>
              <a:rPr lang="ru-RU" dirty="0"/>
              <a:t>способности, 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поможет </a:t>
            </a:r>
            <a:r>
              <a:rPr lang="ru-RU" dirty="0"/>
              <a:t>сформировать практические умения, 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свяжет </a:t>
            </a:r>
            <a:r>
              <a:rPr lang="ru-RU" dirty="0"/>
              <a:t>теорию и практику, 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соединит</a:t>
            </a:r>
            <a:r>
              <a:rPr lang="ru-RU" dirty="0"/>
              <a:t>, казалось бы, разрозненные учебные предметы</a:t>
            </a:r>
            <a:r>
              <a:rPr lang="ru-RU" dirty="0" smtClean="0"/>
              <a:t>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пробудит интерес к творчеству</a:t>
            </a:r>
            <a:r>
              <a:rPr lang="ru-RU" dirty="0" smtClean="0"/>
              <a:t>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позволит получить радость от учебы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https://papik.pro/uploads/posts/2023-01/1674044621_papik-pro-p-student-risunok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933056"/>
            <a:ext cx="2659405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5"/>
          <p:cNvSpPr txBox="1">
            <a:spLocks/>
          </p:cNvSpPr>
          <p:nvPr/>
        </p:nvSpPr>
        <p:spPr>
          <a:xfrm>
            <a:off x="395536" y="2780928"/>
            <a:ext cx="7258072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F276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Спасибо за внимание.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6F276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539552" y="2060848"/>
            <a:ext cx="7258072" cy="135048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6F2761"/>
                </a:solidFill>
                <a:latin typeface="+mj-lt"/>
              </a:rPr>
              <a:t>«Один добрый опыт важнее семи законов.»</a:t>
            </a:r>
            <a:endParaRPr lang="ru-RU" b="1" dirty="0">
              <a:solidFill>
                <a:srgbClr val="6F2761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3861048"/>
            <a:ext cx="39047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2800" dirty="0" smtClean="0">
                <a:solidFill>
                  <a:prstClr val="black"/>
                </a:solidFill>
                <a:latin typeface="+mj-lt"/>
              </a:rPr>
              <a:t>(Арабская мудрость</a:t>
            </a:r>
            <a:r>
              <a:rPr lang="ru-RU" sz="2800" dirty="0" smtClean="0">
                <a:solidFill>
                  <a:prstClr val="black"/>
                </a:solidFill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400742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7239000" cy="48463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Модернизация образования в школе предполагает </a:t>
            </a:r>
            <a:r>
              <a:rPr lang="ru-RU" i="1" u="sng" dirty="0" smtClean="0"/>
              <a:t>создание условий для повышения качества</a:t>
            </a:r>
            <a:r>
              <a:rPr lang="ru-RU" dirty="0" smtClean="0"/>
              <a:t> общего образования через использование </a:t>
            </a:r>
          </a:p>
          <a:p>
            <a:pPr>
              <a:buNone/>
            </a:pPr>
            <a:endParaRPr lang="ru-RU" sz="800" dirty="0" smtClean="0"/>
          </a:p>
          <a:p>
            <a:r>
              <a:rPr lang="ru-RU" dirty="0" smtClean="0"/>
              <a:t>эффективных методов обучения,</a:t>
            </a:r>
          </a:p>
          <a:p>
            <a:r>
              <a:rPr lang="ru-RU" dirty="0" smtClean="0"/>
              <a:t> обеспечение дифференциации и индивидуализации образования, </a:t>
            </a:r>
          </a:p>
          <a:p>
            <a:r>
              <a:rPr lang="ru-RU" dirty="0" smtClean="0"/>
              <a:t>введение </a:t>
            </a:r>
            <a:r>
              <a:rPr lang="ru-RU" dirty="0" err="1" smtClean="0"/>
              <a:t>предпрофильного</a:t>
            </a:r>
            <a:r>
              <a:rPr lang="ru-RU" dirty="0" smtClean="0"/>
              <a:t> и профильного образования.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7239000" cy="3672408"/>
          </a:xfrm>
        </p:spPr>
        <p:txBody>
          <a:bodyPr/>
          <a:lstStyle/>
          <a:p>
            <a:r>
              <a:rPr lang="ru-RU" b="1" dirty="0" smtClean="0"/>
              <a:t>Физика -</a:t>
            </a:r>
            <a:r>
              <a:rPr lang="ru-RU" dirty="0" smtClean="0"/>
              <a:t> одна из важных дисциплин в школьном расписании.</a:t>
            </a:r>
          </a:p>
          <a:p>
            <a:endParaRPr lang="ru-RU" dirty="0" smtClean="0"/>
          </a:p>
          <a:p>
            <a:r>
              <a:rPr lang="ru-RU" dirty="0" smtClean="0"/>
              <a:t>Ф</a:t>
            </a:r>
            <a:r>
              <a:rPr lang="ru-RU" dirty="0" smtClean="0"/>
              <a:t>изическое </a:t>
            </a:r>
            <a:r>
              <a:rPr lang="ru-RU" dirty="0" smtClean="0"/>
              <a:t>образование в общеобразовательной школе является одним из компонентов подготовки подрастающего поколения к самостоятельной жизни.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7239000" cy="484632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В стандарты по физике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включены методы научного познания, важнейшие категории научного знания, планирование и проведение наблюдений и экспериментов;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конкретизированы  проведение наблюдений, экспериментов;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конкретизированы требования к уровню подготовки выпускников: измерять, собирать экспериментальные установки, описывать, сравнивать, распознавать, обосновывать, представлять и т.д.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16632"/>
            <a:ext cx="8172400" cy="106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ФГОС,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раздел 11.5. </a:t>
            </a:r>
            <a:r>
              <a:rPr lang="ru-RU" sz="2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Естественно-научные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предметы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499176" cy="484632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формирование целостного представления о явлениях природы, о единстве материального мира, о взаимосвязи явлений природы;</a:t>
            </a:r>
          </a:p>
          <a:p>
            <a:endParaRPr lang="ru-RU" dirty="0" smtClean="0"/>
          </a:p>
          <a:p>
            <a:r>
              <a:rPr lang="ru-RU" dirty="0" smtClean="0"/>
              <a:t>развитие умения применять знания в нестандартных ситуациях;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демонстрация технического применения основных законов физики;</a:t>
            </a:r>
          </a:p>
          <a:p>
            <a:endParaRPr lang="ru-RU" dirty="0" smtClean="0"/>
          </a:p>
          <a:p>
            <a:r>
              <a:rPr lang="ru-RU" dirty="0" smtClean="0"/>
              <a:t>формирование навыков исследовательской работы, </a:t>
            </a:r>
          </a:p>
          <a:p>
            <a:endParaRPr lang="ru-RU" dirty="0" smtClean="0"/>
          </a:p>
          <a:p>
            <a:r>
              <a:rPr lang="ru-RU" dirty="0" smtClean="0"/>
              <a:t>обучение умению доказывать полученные результаты экспериментально;</a:t>
            </a:r>
          </a:p>
          <a:p>
            <a:endParaRPr lang="ru-RU" dirty="0" smtClean="0"/>
          </a:p>
          <a:p>
            <a:r>
              <a:rPr lang="ru-RU" dirty="0" smtClean="0"/>
              <a:t>применение знаний при решении задач.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88640"/>
            <a:ext cx="64442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На уроках решаются такие цели и задачи:</a:t>
            </a:r>
            <a:endParaRPr lang="ru-RU" sz="2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7560840" cy="361978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демонстрационных опытов,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лабораторного эксперимента,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при написании проектных и исследовательских работ,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в работе физического кружка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и т.д.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32656"/>
            <a:ext cx="70567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Реализовать эти цели и задачи можно при выполнении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Для того чтобы </a:t>
            </a:r>
            <a:r>
              <a:rPr lang="ru-RU" sz="2400" b="1" dirty="0">
                <a:solidFill>
                  <a:srgbClr val="6F2761"/>
                </a:solidFill>
              </a:rPr>
              <a:t>заинтересовать обучающихся учебным материало</a:t>
            </a:r>
            <a:r>
              <a:rPr lang="ru-RU" sz="2400" dirty="0"/>
              <a:t>м, </a:t>
            </a:r>
            <a:r>
              <a:rPr lang="ru-RU" sz="2400" dirty="0" smtClean="0"/>
              <a:t>нужно </a:t>
            </a:r>
            <a:r>
              <a:rPr lang="ru-RU" sz="2400" dirty="0"/>
              <a:t>преподносить новое так, чтобы </a:t>
            </a:r>
            <a:r>
              <a:rPr lang="ru-RU" sz="2400" dirty="0" smtClean="0"/>
              <a:t>вызвать </a:t>
            </a:r>
          </a:p>
          <a:p>
            <a:pPr marL="3600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/>
              <a:t>эмоциональный </a:t>
            </a:r>
            <a:r>
              <a:rPr lang="ru-RU" sz="2400" dirty="0"/>
              <a:t>подъем, </a:t>
            </a:r>
            <a:endParaRPr lang="ru-RU" sz="2400" dirty="0" smtClean="0"/>
          </a:p>
          <a:p>
            <a:pPr marL="3600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/>
              <a:t>удивление </a:t>
            </a:r>
            <a:r>
              <a:rPr lang="ru-RU" sz="2400" dirty="0"/>
              <a:t>у обучающихся, </a:t>
            </a:r>
            <a:endParaRPr lang="ru-RU" sz="2400" dirty="0" smtClean="0"/>
          </a:p>
          <a:p>
            <a:pPr marL="3600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/>
              <a:t>недоумение</a:t>
            </a:r>
            <a:r>
              <a:rPr lang="ru-RU" sz="2400" dirty="0"/>
              <a:t>, </a:t>
            </a:r>
            <a:endParaRPr lang="ru-RU" sz="2400" dirty="0" smtClean="0"/>
          </a:p>
          <a:p>
            <a:pPr marL="3600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/>
              <a:t>вопрос</a:t>
            </a:r>
            <a:r>
              <a:rPr lang="ru-RU" sz="2400" dirty="0"/>
              <a:t>, который бы привел к поиску истины. </a:t>
            </a:r>
          </a:p>
        </p:txBody>
      </p:sp>
      <p:pic>
        <p:nvPicPr>
          <p:cNvPr id="7170" name="Picture 2" descr="https://media.baamboozle.com/uploads/images/69723/1617620107_72038_ur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941168"/>
            <a:ext cx="1440160" cy="1440160"/>
          </a:xfrm>
          <a:prstGeom prst="rect">
            <a:avLst/>
          </a:prstGeom>
          <a:noFill/>
        </p:spPr>
      </p:pic>
      <p:pic>
        <p:nvPicPr>
          <p:cNvPr id="7172" name="Picture 4" descr="https://avatars.dzeninfra.ru/get-zen_doc/1705407/pub_5e73239807e55847223b8696_5e73bba948e91e561b28ee87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3568" y="4941168"/>
            <a:ext cx="1512168" cy="1512168"/>
          </a:xfrm>
          <a:prstGeom prst="rect">
            <a:avLst/>
          </a:prstGeom>
          <a:noFill/>
        </p:spPr>
      </p:pic>
      <p:pic>
        <p:nvPicPr>
          <p:cNvPr id="7174" name="Picture 6" descr="https://propowerpoint.ru/fony/fon%20prezentacii%20shkola/4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149080"/>
            <a:ext cx="2925194" cy="2295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75608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Большую </a:t>
            </a:r>
            <a:r>
              <a:rPr lang="ru-RU" dirty="0"/>
              <a:t>роль </a:t>
            </a:r>
            <a:r>
              <a:rPr lang="ru-RU" dirty="0" smtClean="0"/>
              <a:t>в заинтересованности обучающихся </a:t>
            </a:r>
            <a:r>
              <a:rPr lang="ru-RU" dirty="0"/>
              <a:t>играет </a:t>
            </a:r>
            <a:r>
              <a:rPr lang="ru-RU" b="1" dirty="0"/>
              <a:t>демонстрационный </a:t>
            </a:r>
            <a:r>
              <a:rPr lang="ru-RU" b="1" dirty="0" smtClean="0"/>
              <a:t>эксперимент. </a:t>
            </a:r>
          </a:p>
          <a:p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ходе </a:t>
            </a:r>
            <a:r>
              <a:rPr lang="ru-RU" b="1" dirty="0"/>
              <a:t>демонстрационного опыта и лабораторного эксперимента </a:t>
            </a:r>
            <a:r>
              <a:rPr lang="ru-RU" dirty="0"/>
              <a:t>у обучающихся формируется умение работать с разнообразными техническими устройствами и измерительными приборами.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Интерес </a:t>
            </a:r>
            <a:r>
              <a:rPr lang="ru-RU" dirty="0"/>
              <a:t>повышается, если </a:t>
            </a:r>
            <a:r>
              <a:rPr lang="ru-RU" b="1" dirty="0"/>
              <a:t>привлекать учащихся к проведению эксперимента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026" name="Picture 2" descr="https://ours-nature.ru/new_site/img/991345842/i_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365104"/>
            <a:ext cx="1411219" cy="1152128"/>
          </a:xfrm>
          <a:prstGeom prst="rect">
            <a:avLst/>
          </a:prstGeom>
          <a:noFill/>
        </p:spPr>
      </p:pic>
      <p:pic>
        <p:nvPicPr>
          <p:cNvPr id="1028" name="Picture 4" descr="https://for-teacher.ru/edu/data/img/pic-023vjxk8al-0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5805264"/>
            <a:ext cx="2423645" cy="690665"/>
          </a:xfrm>
          <a:prstGeom prst="rect">
            <a:avLst/>
          </a:prstGeom>
          <a:noFill/>
        </p:spPr>
      </p:pic>
      <p:pic>
        <p:nvPicPr>
          <p:cNvPr id="1030" name="Picture 6" descr="https://ours-nature.ru/new_site/img/991345842/i_0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861048"/>
            <a:ext cx="1257300" cy="1476375"/>
          </a:xfrm>
          <a:prstGeom prst="rect">
            <a:avLst/>
          </a:prstGeom>
          <a:noFill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517232"/>
            <a:ext cx="267989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2780928"/>
            <a:ext cx="344806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 descr="https://www.l-microrus.ru/upload/iblock/639/639ecc47b8ddb0c9bf2005e91b40e2d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5489848"/>
            <a:ext cx="1551641" cy="1368152"/>
          </a:xfrm>
          <a:prstGeom prst="rect">
            <a:avLst/>
          </a:prstGeom>
          <a:noFill/>
        </p:spPr>
      </p:pic>
      <p:pic>
        <p:nvPicPr>
          <p:cNvPr id="1039" name="Picture 15" descr="https://openoblokah.ru/wp-content/uploads/s920340_1_2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960" y="4221088"/>
            <a:ext cx="1488165" cy="1116124"/>
          </a:xfrm>
          <a:prstGeom prst="rect">
            <a:avLst/>
          </a:prstGeom>
          <a:noFill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7704" y="2780928"/>
            <a:ext cx="1225104" cy="114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67744" y="4077072"/>
            <a:ext cx="148113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330</TotalTime>
  <Words>554</Words>
  <Application>Microsoft Office PowerPoint</Application>
  <PresentationFormat>Экран (4:3)</PresentationFormat>
  <Paragraphs>86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PC</cp:lastModifiedBy>
  <cp:revision>41</cp:revision>
  <dcterms:created xsi:type="dcterms:W3CDTF">2024-02-13T11:31:08Z</dcterms:created>
  <dcterms:modified xsi:type="dcterms:W3CDTF">2024-02-18T09:04:13Z</dcterms:modified>
</cp:coreProperties>
</file>