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8" r:id="rId4"/>
    <p:sldId id="259" r:id="rId5"/>
    <p:sldId id="268" r:id="rId6"/>
    <p:sldId id="270" r:id="rId7"/>
    <p:sldId id="269" r:id="rId8"/>
    <p:sldId id="271" r:id="rId9"/>
    <p:sldId id="272" r:id="rId10"/>
    <p:sldId id="267" r:id="rId11"/>
    <p:sldId id="260" r:id="rId12"/>
    <p:sldId id="274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60" autoAdjust="0"/>
  </p:normalViewPr>
  <p:slideViewPr>
    <p:cSldViewPr>
      <p:cViewPr>
        <p:scale>
          <a:sx n="100" d="100"/>
          <a:sy n="100" d="100"/>
        </p:scale>
        <p:origin x="-504" y="-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" y="0"/>
            <a:ext cx="91391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4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" t="20361" r="12" b="39251"/>
          <a:stretch/>
        </p:blipFill>
        <p:spPr>
          <a:xfrm>
            <a:off x="-1110" y="0"/>
            <a:ext cx="9144000" cy="522364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19" y="0"/>
            <a:ext cx="9144001" cy="5223641"/>
          </a:xfrm>
          <a:prstGeom prst="rect">
            <a:avLst/>
          </a:prstGeom>
          <a:solidFill>
            <a:srgbClr val="FFFFFF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156739" y="699542"/>
            <a:ext cx="88204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dirty="0" smtClean="0">
                <a:cs typeface="Calibri Light" panose="020F0302020204030204" pitchFamily="34" charset="0"/>
              </a:rPr>
              <a:t>24</a:t>
            </a:r>
            <a:r>
              <a:rPr lang="ru-RU" altLang="ru-RU" dirty="0">
                <a:cs typeface="Calibri Light" panose="020F0302020204030204" pitchFamily="34" charset="0"/>
              </a:rPr>
              <a:t> </a:t>
            </a:r>
            <a:r>
              <a:rPr lang="ru-RU" altLang="ru-RU" dirty="0" smtClean="0">
                <a:cs typeface="Calibri Light" panose="020F0302020204030204" pitchFamily="34" charset="0"/>
              </a:rPr>
              <a:t>октября</a:t>
            </a:r>
            <a:r>
              <a:rPr lang="ru-RU" altLang="ru-RU" dirty="0">
                <a:cs typeface="Calibri Light" panose="020F0302020204030204" pitchFamily="34" charset="0"/>
              </a:rPr>
              <a:t> </a:t>
            </a:r>
            <a:r>
              <a:rPr lang="ru-RU" altLang="ru-RU" dirty="0" smtClean="0">
                <a:cs typeface="Calibri Light" panose="020F0302020204030204" pitchFamily="34" charset="0"/>
              </a:rPr>
              <a:t>(3</a:t>
            </a:r>
            <a:r>
              <a:rPr lang="ru-RU" altLang="ru-RU" dirty="0">
                <a:cs typeface="Calibri Light" panose="020F0302020204030204" pitchFamily="34" charset="0"/>
              </a:rPr>
              <a:t> </a:t>
            </a:r>
            <a:r>
              <a:rPr lang="ru-RU" altLang="ru-RU" dirty="0" smtClean="0">
                <a:cs typeface="Calibri Light" panose="020F0302020204030204" pitchFamily="34" charset="0"/>
              </a:rPr>
              <a:t>ноября) гарнизон</a:t>
            </a:r>
            <a:r>
              <a:rPr lang="ru-RU" altLang="ru-RU" dirty="0">
                <a:cs typeface="Calibri Light" panose="020F0302020204030204" pitchFamily="34" charset="0"/>
              </a:rPr>
              <a:t> </a:t>
            </a:r>
            <a:r>
              <a:rPr lang="ru-RU" altLang="ru-RU" dirty="0" smtClean="0">
                <a:cs typeface="Calibri Light" panose="020F0302020204030204" pitchFamily="34" charset="0"/>
              </a:rPr>
              <a:t>сдался.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altLang="ru-RU" dirty="0">
              <a:cs typeface="Calibri Light" panose="020F0302020204030204" pitchFamily="34" charset="0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dirty="0" smtClean="0">
                <a:cs typeface="Calibri Light" panose="020F0302020204030204" pitchFamily="34" charset="0"/>
              </a:rPr>
              <a:t> </a:t>
            </a:r>
            <a:r>
              <a:rPr lang="ru-RU" altLang="ru-RU" dirty="0">
                <a:cs typeface="Calibri Light" panose="020F0302020204030204" pitchFamily="34" charset="0"/>
              </a:rPr>
              <a:t>В конце февраля 1613 </a:t>
            </a:r>
            <a:r>
              <a:rPr lang="ru-RU" altLang="ru-RU" dirty="0" smtClean="0">
                <a:cs typeface="Calibri Light" panose="020F0302020204030204" pitchFamily="34" charset="0"/>
              </a:rPr>
              <a:t>года Земский собор избрал новым царём </a:t>
            </a:r>
            <a:r>
              <a:rPr lang="ru-RU" altLang="ru-RU" dirty="0">
                <a:cs typeface="Calibri Light" panose="020F0302020204030204" pitchFamily="34" charset="0"/>
              </a:rPr>
              <a:t>Михаила Романова, первого правителя из </a:t>
            </a:r>
            <a:r>
              <a:rPr lang="ru-RU" altLang="ru-RU" dirty="0" smtClean="0">
                <a:cs typeface="Calibri Light" panose="020F0302020204030204" pitchFamily="34" charset="0"/>
              </a:rPr>
              <a:t>династии Романовых.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altLang="ru-RU" dirty="0">
              <a:cs typeface="Calibri Light" panose="020F0302020204030204" pitchFamily="34" charset="0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dirty="0" smtClean="0">
                <a:cs typeface="Calibri Light" panose="020F0302020204030204" pitchFamily="34" charset="0"/>
              </a:rPr>
              <a:t>В </a:t>
            </a:r>
            <a:r>
              <a:rPr lang="ru-RU" altLang="ru-RU" dirty="0">
                <a:cs typeface="Calibri Light" panose="020F0302020204030204" pitchFamily="34" charset="0"/>
              </a:rPr>
              <a:t>1630-е годы </a:t>
            </a:r>
            <a:r>
              <a:rPr lang="ru-RU" altLang="ru-RU" dirty="0" smtClean="0">
                <a:cs typeface="Calibri Light" panose="020F0302020204030204" pitchFamily="34" charset="0"/>
              </a:rPr>
              <a:t>на Красной площади появился</a:t>
            </a:r>
            <a:r>
              <a:rPr lang="ru-RU" altLang="ru-RU" dirty="0">
                <a:cs typeface="Calibri Light" panose="020F0302020204030204" pitchFamily="34" charset="0"/>
              </a:rPr>
              <a:t> </a:t>
            </a:r>
            <a:r>
              <a:rPr lang="ru-RU" altLang="ru-RU" dirty="0" smtClean="0">
                <a:cs typeface="Calibri Light" panose="020F0302020204030204" pitchFamily="34" charset="0"/>
              </a:rPr>
              <a:t>Казанский </a:t>
            </a:r>
            <a:r>
              <a:rPr lang="ru-RU" altLang="ru-RU" dirty="0">
                <a:cs typeface="Calibri Light" panose="020F0302020204030204" pitchFamily="34" charset="0"/>
              </a:rPr>
              <a:t>собор. </a:t>
            </a:r>
            <a:endParaRPr lang="ru-RU" altLang="ru-RU" dirty="0" smtClean="0">
              <a:cs typeface="Calibri Light" panose="020F0302020204030204" pitchFamily="34" charset="0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altLang="ru-RU" dirty="0">
              <a:cs typeface="Calibri Light" panose="020F0302020204030204" pitchFamily="34" charset="0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dirty="0" smtClean="0">
                <a:cs typeface="Calibri Light" panose="020F0302020204030204" pitchFamily="34" charset="0"/>
              </a:rPr>
              <a:t>В </a:t>
            </a:r>
            <a:r>
              <a:rPr lang="ru-RU" altLang="ru-RU" dirty="0">
                <a:cs typeface="Calibri Light" panose="020F0302020204030204" pitchFamily="34" charset="0"/>
              </a:rPr>
              <a:t>1649 году </a:t>
            </a:r>
            <a:r>
              <a:rPr lang="ru-RU" altLang="ru-RU" dirty="0" smtClean="0">
                <a:cs typeface="Calibri Light" panose="020F0302020204030204" pitchFamily="34" charset="0"/>
              </a:rPr>
              <a:t>царь Алексей Михайлович распорядился отмечать день</a:t>
            </a:r>
            <a:r>
              <a:rPr lang="ru-RU" altLang="ru-RU" dirty="0">
                <a:cs typeface="Calibri Light" panose="020F0302020204030204" pitchFamily="34" charset="0"/>
              </a:rPr>
              <a:t> </a:t>
            </a:r>
            <a:r>
              <a:rPr lang="ru-RU" altLang="ru-RU" dirty="0" smtClean="0">
                <a:cs typeface="Calibri Light" panose="020F0302020204030204" pitchFamily="34" charset="0"/>
              </a:rPr>
              <a:t>Казанской </a:t>
            </a:r>
            <a:r>
              <a:rPr lang="ru-RU" altLang="ru-RU" dirty="0">
                <a:cs typeface="Calibri Light" panose="020F0302020204030204" pitchFamily="34" charset="0"/>
              </a:rPr>
              <a:t>иконы Божией </a:t>
            </a:r>
            <a:r>
              <a:rPr lang="ru-RU" altLang="ru-RU" dirty="0" smtClean="0">
                <a:cs typeface="Calibri Light" panose="020F0302020204030204" pitchFamily="34" charset="0"/>
              </a:rPr>
              <a:t>Матери не </a:t>
            </a:r>
            <a:r>
              <a:rPr lang="ru-RU" altLang="ru-RU" dirty="0">
                <a:cs typeface="Calibri Light" panose="020F0302020204030204" pitchFamily="34" charset="0"/>
              </a:rPr>
              <a:t>только летом, но и 22 октября (</a:t>
            </a:r>
            <a:r>
              <a:rPr lang="ru-RU" altLang="ru-RU" dirty="0" smtClean="0">
                <a:cs typeface="Calibri Light" panose="020F0302020204030204" pitchFamily="34" charset="0"/>
              </a:rPr>
              <a:t>по юлианскому </a:t>
            </a:r>
            <a:r>
              <a:rPr lang="ru-RU" altLang="ru-RU" dirty="0">
                <a:cs typeface="Calibri Light" panose="020F0302020204030204" pitchFamily="34" charset="0"/>
              </a:rPr>
              <a:t>календарю), когда у него родился первенец </a:t>
            </a:r>
            <a:r>
              <a:rPr lang="ru-RU" altLang="ru-RU" dirty="0" smtClean="0">
                <a:cs typeface="Calibri Light" panose="020F0302020204030204" pitchFamily="34" charset="0"/>
              </a:rPr>
              <a:t> Дмитрий </a:t>
            </a:r>
            <a:r>
              <a:rPr lang="ru-RU" altLang="ru-RU" dirty="0">
                <a:cs typeface="Calibri Light" panose="020F0302020204030204" pitchFamily="34" charset="0"/>
              </a:rPr>
              <a:t>Алексеевич. </a:t>
            </a:r>
            <a:endParaRPr lang="ru-RU" altLang="ru-RU" dirty="0" smtClean="0">
              <a:cs typeface="Calibri Light" panose="020F0302020204030204" pitchFamily="34" charset="0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altLang="ru-RU" dirty="0" smtClean="0">
              <a:cs typeface="Calibri Light" panose="020F0302020204030204" pitchFamily="34" charset="0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dirty="0" smtClean="0">
                <a:cs typeface="Calibri Light" panose="020F0302020204030204" pitchFamily="34" charset="0"/>
              </a:rPr>
              <a:t>«Празднование Казанской </a:t>
            </a:r>
            <a:r>
              <a:rPr lang="ru-RU" altLang="ru-RU" dirty="0">
                <a:cs typeface="Calibri Light" panose="020F0302020204030204" pitchFamily="34" charset="0"/>
              </a:rPr>
              <a:t>иконе Божией </a:t>
            </a:r>
            <a:r>
              <a:rPr lang="ru-RU" altLang="ru-RU" dirty="0" smtClean="0">
                <a:cs typeface="Calibri Light" panose="020F0302020204030204" pitchFamily="34" charset="0"/>
              </a:rPr>
              <a:t>Матери (в </a:t>
            </a:r>
            <a:r>
              <a:rPr lang="ru-RU" altLang="ru-RU" dirty="0">
                <a:cs typeface="Calibri Light" panose="020F0302020204030204" pitchFamily="34" charset="0"/>
              </a:rPr>
              <a:t>память </a:t>
            </a:r>
            <a:r>
              <a:rPr lang="ru-RU" altLang="ru-RU" dirty="0" smtClean="0">
                <a:cs typeface="Calibri Light" panose="020F0302020204030204" pitchFamily="34" charset="0"/>
              </a:rPr>
              <a:t>избавления Москвы</a:t>
            </a:r>
            <a:r>
              <a:rPr lang="ru-RU" altLang="ru-RU" dirty="0">
                <a:cs typeface="Calibri Light" panose="020F0302020204030204" pitchFamily="34" charset="0"/>
              </a:rPr>
              <a:t> </a:t>
            </a:r>
            <a:r>
              <a:rPr lang="ru-RU" altLang="ru-RU" dirty="0" smtClean="0">
                <a:cs typeface="Calibri Light" panose="020F0302020204030204" pitchFamily="34" charset="0"/>
              </a:rPr>
              <a:t>и</a:t>
            </a:r>
            <a:r>
              <a:rPr lang="ru-RU" altLang="ru-RU" dirty="0">
                <a:cs typeface="Calibri Light" panose="020F0302020204030204" pitchFamily="34" charset="0"/>
              </a:rPr>
              <a:t> </a:t>
            </a:r>
            <a:r>
              <a:rPr lang="ru-RU" altLang="ru-RU" dirty="0" smtClean="0">
                <a:cs typeface="Calibri Light" panose="020F0302020204030204" pitchFamily="34" charset="0"/>
              </a:rPr>
              <a:t>России</a:t>
            </a:r>
            <a:r>
              <a:rPr lang="ru-RU" altLang="ru-RU" dirty="0">
                <a:cs typeface="Calibri Light" panose="020F0302020204030204" pitchFamily="34" charset="0"/>
              </a:rPr>
              <a:t> </a:t>
            </a:r>
            <a:r>
              <a:rPr lang="ru-RU" altLang="ru-RU" dirty="0" smtClean="0">
                <a:cs typeface="Calibri Light" panose="020F0302020204030204" pitchFamily="34" charset="0"/>
              </a:rPr>
              <a:t>от</a:t>
            </a:r>
            <a:r>
              <a:rPr lang="ru-RU" altLang="ru-RU" dirty="0">
                <a:cs typeface="Calibri Light" panose="020F0302020204030204" pitchFamily="34" charset="0"/>
              </a:rPr>
              <a:t> </a:t>
            </a:r>
            <a:r>
              <a:rPr lang="ru-RU" altLang="ru-RU" dirty="0" smtClean="0">
                <a:cs typeface="Calibri Light" panose="020F0302020204030204" pitchFamily="34" charset="0"/>
              </a:rPr>
              <a:t>поляков</a:t>
            </a:r>
            <a:r>
              <a:rPr lang="ru-RU" altLang="ru-RU" dirty="0">
                <a:cs typeface="Calibri Light" panose="020F0302020204030204" pitchFamily="34" charset="0"/>
              </a:rPr>
              <a:t> </a:t>
            </a:r>
            <a:r>
              <a:rPr lang="ru-RU" altLang="ru-RU" dirty="0" smtClean="0">
                <a:cs typeface="Calibri Light" panose="020F0302020204030204" pitchFamily="34" charset="0"/>
              </a:rPr>
              <a:t>в 1612 году)» сохраняется в православном</a:t>
            </a:r>
            <a:r>
              <a:rPr lang="ru-RU" altLang="ru-RU" dirty="0">
                <a:cs typeface="Calibri Light" panose="020F0302020204030204" pitchFamily="34" charset="0"/>
              </a:rPr>
              <a:t> </a:t>
            </a:r>
            <a:r>
              <a:rPr lang="ru-RU" altLang="ru-RU" dirty="0" smtClean="0">
                <a:cs typeface="Calibri Light" panose="020F0302020204030204" pitchFamily="34" charset="0"/>
              </a:rPr>
              <a:t>и</a:t>
            </a:r>
            <a:r>
              <a:rPr lang="ru-RU" altLang="ru-RU" dirty="0">
                <a:cs typeface="Calibri Light" panose="020F0302020204030204" pitchFamily="34" charset="0"/>
              </a:rPr>
              <a:t> </a:t>
            </a:r>
            <a:r>
              <a:rPr lang="ru-RU" altLang="ru-RU" dirty="0" smtClean="0">
                <a:cs typeface="Calibri Light" panose="020F0302020204030204" pitchFamily="34" charset="0"/>
              </a:rPr>
              <a:t>народном</a:t>
            </a:r>
            <a:r>
              <a:rPr lang="ru-RU" altLang="ru-RU" dirty="0">
                <a:cs typeface="Calibri Light" panose="020F0302020204030204" pitchFamily="34" charset="0"/>
              </a:rPr>
              <a:t> </a:t>
            </a:r>
            <a:r>
              <a:rPr lang="ru-RU" altLang="ru-RU" dirty="0" smtClean="0">
                <a:cs typeface="Calibri Light" panose="020F0302020204030204" pitchFamily="34" charset="0"/>
              </a:rPr>
              <a:t>календаре </a:t>
            </a:r>
            <a:r>
              <a:rPr lang="ru-RU" altLang="ru-RU" dirty="0">
                <a:cs typeface="Calibri Light" panose="020F0302020204030204" pitchFamily="34" charset="0"/>
              </a:rPr>
              <a:t>доныне.</a:t>
            </a:r>
          </a:p>
        </p:txBody>
      </p:sp>
    </p:spTree>
    <p:extLst>
      <p:ext uri="{BB962C8B-B14F-4D97-AF65-F5344CB8AC3E}">
        <p14:creationId xmlns:p14="http://schemas.microsoft.com/office/powerpoint/2010/main" val="22393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97" b="18548"/>
          <a:stretch/>
        </p:blipFill>
        <p:spPr>
          <a:xfrm>
            <a:off x="3129" y="-11583"/>
            <a:ext cx="9144000" cy="262758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31640" y="481321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/>
              <a:t>Традиции и мероприятия в День народного единства 2018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5886" y="1923678"/>
            <a:ext cx="85584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В </a:t>
            </a:r>
            <a:r>
              <a:rPr lang="ru-RU" sz="1600" dirty="0"/>
              <a:t>Москве, 4 ноября президент традиционно возлагает цветы  </a:t>
            </a:r>
            <a:r>
              <a:rPr lang="ru-RU" sz="1600" dirty="0" smtClean="0"/>
              <a:t>к памятнику Минину и Пожарскому</a:t>
            </a:r>
            <a:r>
              <a:rPr lang="ru-RU" sz="1600" dirty="0"/>
              <a:t>. 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День </a:t>
            </a:r>
            <a:r>
              <a:rPr lang="ru-RU" sz="1600" dirty="0"/>
              <a:t>народного единства проходит  </a:t>
            </a:r>
            <a:r>
              <a:rPr lang="ru-RU" sz="1600" dirty="0" smtClean="0"/>
              <a:t>у этого монумента.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По всей стране </a:t>
            </a:r>
            <a:r>
              <a:rPr lang="ru-RU" sz="1600" dirty="0" smtClean="0"/>
              <a:t>в эту </a:t>
            </a:r>
            <a:r>
              <a:rPr lang="ru-RU" sz="1600" dirty="0"/>
              <a:t>дату проходят крестные ходы, благотворительные акции, салюты, концерты </a:t>
            </a:r>
            <a:r>
              <a:rPr lang="ru-RU" sz="1600" dirty="0" smtClean="0"/>
              <a:t>и митинги</a:t>
            </a:r>
            <a:r>
              <a:rPr lang="ru-RU" sz="1600" dirty="0"/>
              <a:t>. Вдобавок, </a:t>
            </a:r>
            <a:r>
              <a:rPr lang="ru-RU" sz="1600" dirty="0" smtClean="0"/>
              <a:t>во многих </a:t>
            </a:r>
            <a:r>
              <a:rPr lang="ru-RU" sz="1600" dirty="0"/>
              <a:t>городах организовывают круглые столы </a:t>
            </a:r>
            <a:r>
              <a:rPr lang="ru-RU" sz="1600" dirty="0" smtClean="0"/>
              <a:t>на</a:t>
            </a:r>
            <a:r>
              <a:rPr lang="ru-RU" sz="1600" dirty="0"/>
              <a:t> </a:t>
            </a:r>
            <a:r>
              <a:rPr lang="ru-RU" sz="1600" dirty="0" smtClean="0"/>
              <a:t>тему </a:t>
            </a:r>
            <a:r>
              <a:rPr lang="ru-RU" sz="1600" dirty="0"/>
              <a:t>русского языка </a:t>
            </a:r>
            <a:r>
              <a:rPr lang="ru-RU" sz="1600" dirty="0" smtClean="0"/>
              <a:t>и литературы</a:t>
            </a:r>
            <a:r>
              <a:rPr lang="ru-RU" sz="1600" dirty="0"/>
              <a:t>, </a:t>
            </a:r>
            <a:r>
              <a:rPr lang="ru-RU" sz="1600" dirty="0" smtClean="0"/>
              <a:t>а также </a:t>
            </a:r>
            <a:r>
              <a:rPr lang="ru-RU" sz="1600" dirty="0"/>
              <a:t>конференции, посвященные истории русского православия.</a:t>
            </a:r>
          </a:p>
        </p:txBody>
      </p:sp>
    </p:spTree>
    <p:extLst>
      <p:ext uri="{BB962C8B-B14F-4D97-AF65-F5344CB8AC3E}">
        <p14:creationId xmlns:p14="http://schemas.microsoft.com/office/powerpoint/2010/main" val="214217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0"/>
            <a:ext cx="51435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916732"/>
            <a:ext cx="34563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 </a:t>
            </a:r>
            <a:r>
              <a:rPr lang="ru-RU" sz="2000" dirty="0"/>
              <a:t>Днем народного единства!</a:t>
            </a:r>
          </a:p>
          <a:p>
            <a:r>
              <a:rPr lang="ru-RU" sz="2000" dirty="0" smtClean="0"/>
              <a:t>С датой светлой ноября! </a:t>
            </a:r>
          </a:p>
          <a:p>
            <a:r>
              <a:rPr lang="ru-RU" sz="2000" dirty="0" smtClean="0"/>
              <a:t>Пусть же будет в вашей жизни</a:t>
            </a:r>
          </a:p>
          <a:p>
            <a:r>
              <a:rPr lang="ru-RU" sz="2000" dirty="0" smtClean="0"/>
              <a:t>Место праздника, друзья, </a:t>
            </a:r>
          </a:p>
          <a:p>
            <a:r>
              <a:rPr lang="ru-RU" sz="2000" dirty="0" smtClean="0"/>
              <a:t>Поздравляем! Пусть же будет</a:t>
            </a:r>
          </a:p>
          <a:p>
            <a:r>
              <a:rPr lang="ru-RU" sz="2000" dirty="0" smtClean="0"/>
              <a:t>Радость в Мире и добро, </a:t>
            </a:r>
          </a:p>
          <a:p>
            <a:r>
              <a:rPr lang="ru-RU" sz="2000" dirty="0" smtClean="0"/>
              <a:t>А в сердцах и душах ваших</a:t>
            </a:r>
          </a:p>
          <a:p>
            <a:r>
              <a:rPr lang="ru-RU" sz="2000" dirty="0" smtClean="0"/>
              <a:t>Царит солнце и тепло!</a:t>
            </a:r>
          </a:p>
        </p:txBody>
      </p:sp>
    </p:spTree>
    <p:extLst>
      <p:ext uri="{BB962C8B-B14F-4D97-AF65-F5344CB8AC3E}">
        <p14:creationId xmlns:p14="http://schemas.microsoft.com/office/powerpoint/2010/main" val="166517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12"/>
          <a:stretch/>
        </p:blipFill>
        <p:spPr>
          <a:xfrm>
            <a:off x="-442" y="1574477"/>
            <a:ext cx="9144441" cy="3569023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63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519" y="1555306"/>
            <a:ext cx="9144001" cy="3569021"/>
          </a:xfrm>
          <a:prstGeom prst="rect">
            <a:avLst/>
          </a:prstGeom>
          <a:solidFill>
            <a:srgbClr val="FFFFFF">
              <a:alpha val="61176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95486"/>
            <a:ext cx="6678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/>
              <a:t>Почему праздник называется День народного единства?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915566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Одним из объяснений того, почему было выбрано такое название, может служить пояснительная записка к проекту закона о введении нового праздника: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38496" y="1995686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«4 </a:t>
            </a:r>
            <a:r>
              <a:rPr lang="ru-RU" b="1" dirty="0"/>
              <a:t>ноября 1612 года воины народного ополчения … продемонстрировали образец героизма и сплоченности всего народа вне зависимости от происхождения, вероисповедания и положения в </a:t>
            </a:r>
            <a:r>
              <a:rPr lang="ru-RU" b="1" dirty="0" smtClean="0"/>
              <a:t>обществе»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4409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166" y="2390673"/>
            <a:ext cx="4579370" cy="308721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30744" y="222174"/>
            <a:ext cx="7128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cs typeface="Calibri Light" panose="020F0302020204030204" pitchFamily="34" charset="0"/>
              </a:rPr>
              <a:t>Что мы отмечаем в День народного единства 2018?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5632" y="1059582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cs typeface="Calibri Light" panose="020F0302020204030204" pitchFamily="34" charset="0"/>
              </a:rPr>
              <a:t>Попытки сделать этот день праздничным предпринимались еще в 1649 году. Почти пятьсот лет назад! Тогда царь Алексей Михайлович объявил 22 октября (4 ноября по новому стилю) - день Казанской иконы Божией Матери - государственным праздником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2724" y="2206007"/>
            <a:ext cx="81918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cs typeface="Calibri Light" panose="020F0302020204030204" pitchFamily="34" charset="0"/>
              </a:rPr>
              <a:t>П</a:t>
            </a:r>
            <a:r>
              <a:rPr lang="ru-RU" sz="1600" dirty="0" smtClean="0">
                <a:cs typeface="Calibri Light" panose="020F0302020204030204" pitchFamily="34" charset="0"/>
              </a:rPr>
              <a:t>осле </a:t>
            </a:r>
            <a:r>
              <a:rPr lang="ru-RU" sz="1600" dirty="0">
                <a:cs typeface="Calibri Light" panose="020F0302020204030204" pitchFamily="34" charset="0"/>
              </a:rPr>
              <a:t>революции 1917 года традиция отмечать праздник </a:t>
            </a:r>
            <a:r>
              <a:rPr lang="ru-RU" sz="1600" dirty="0" smtClean="0">
                <a:cs typeface="Calibri Light" panose="020F0302020204030204" pitchFamily="34" charset="0"/>
              </a:rPr>
              <a:t>пресеклась.</a:t>
            </a:r>
            <a:endParaRPr lang="ru-RU" sz="1600" dirty="0">
              <a:cs typeface="Calibri Light" panose="020F03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024" y="3003798"/>
            <a:ext cx="39521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cs typeface="Calibri Light" panose="020F0302020204030204" pitchFamily="34" charset="0"/>
              </a:rPr>
              <a:t>В декабре </a:t>
            </a:r>
            <a:r>
              <a:rPr lang="ru-RU" sz="1600" dirty="0">
                <a:cs typeface="Calibri Light" panose="020F0302020204030204" pitchFamily="34" charset="0"/>
              </a:rPr>
              <a:t>2004 года Госдума приняла поправки в Федеральный закон «О днях воинской славы (Победных днях России)». Одной из правок было введение нового праздника — Дня народного единства. </a:t>
            </a:r>
          </a:p>
        </p:txBody>
      </p:sp>
    </p:spTree>
    <p:extLst>
      <p:ext uri="{BB962C8B-B14F-4D97-AF65-F5344CB8AC3E}">
        <p14:creationId xmlns:p14="http://schemas.microsoft.com/office/powerpoint/2010/main" val="214217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" t="7029" r="17625" b="32386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19" y="-3"/>
            <a:ext cx="9144001" cy="5143501"/>
          </a:xfrm>
          <a:prstGeom prst="rect">
            <a:avLst/>
          </a:prstGeom>
          <a:solidFill>
            <a:srgbClr val="FFFFFF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угольник 1"/>
          <p:cNvSpPr/>
          <p:nvPr/>
        </p:nvSpPr>
        <p:spPr>
          <a:xfrm>
            <a:off x="685087" y="1740750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+mj-lt"/>
                <a:cs typeface="Calibri Light" panose="020F0302020204030204" pitchFamily="34" charset="0"/>
              </a:rPr>
              <a:t>И</a:t>
            </a:r>
            <a:r>
              <a:rPr lang="ru-RU" sz="2800" b="1" dirty="0" smtClean="0">
                <a:latin typeface="+mj-lt"/>
                <a:cs typeface="Calibri Light" panose="020F0302020204030204" pitchFamily="34" charset="0"/>
              </a:rPr>
              <a:t>стория </a:t>
            </a:r>
            <a:r>
              <a:rPr lang="ru-RU" sz="2800" b="1" dirty="0" smtClean="0">
                <a:latin typeface="+mj-lt"/>
                <a:cs typeface="Calibri Light" panose="020F0302020204030204" pitchFamily="34" charset="0"/>
              </a:rPr>
              <a:t>праздника</a:t>
            </a:r>
          </a:p>
          <a:p>
            <a:pPr algn="ctr"/>
            <a:r>
              <a:rPr lang="ru-RU" sz="2800" b="1" dirty="0" smtClean="0">
                <a:latin typeface="+mj-lt"/>
                <a:cs typeface="Calibri Light" panose="020F0302020204030204" pitchFamily="34" charset="0"/>
              </a:rPr>
              <a:t> День </a:t>
            </a:r>
            <a:r>
              <a:rPr lang="ru-RU" sz="2800" b="1" dirty="0">
                <a:latin typeface="+mj-lt"/>
                <a:cs typeface="Calibri Light" panose="020F0302020204030204" pitchFamily="34" charset="0"/>
              </a:rPr>
              <a:t>народного </a:t>
            </a:r>
            <a:r>
              <a:rPr lang="ru-RU" sz="2800" b="1" dirty="0" smtClean="0">
                <a:latin typeface="+mj-lt"/>
                <a:cs typeface="Calibri Light" panose="020F0302020204030204" pitchFamily="34" charset="0"/>
              </a:rPr>
              <a:t>единства</a:t>
            </a:r>
            <a:endParaRPr lang="ru-RU" sz="2800" b="1" dirty="0">
              <a:latin typeface="+mj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17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5" b="16083"/>
          <a:stretch/>
        </p:blipFill>
        <p:spPr>
          <a:xfrm>
            <a:off x="2145" y="1504419"/>
            <a:ext cx="9144000" cy="36390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267494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cs typeface="Calibri Light" panose="020F0302020204030204" pitchFamily="34" charset="0"/>
              </a:rPr>
              <a:t>Все началось со смутных лет начала XVII века. </a:t>
            </a:r>
            <a:r>
              <a:rPr lang="ru-RU" sz="1600" b="1" dirty="0" smtClean="0">
                <a:cs typeface="Calibri Light" panose="020F0302020204030204" pitchFamily="34" charset="0"/>
              </a:rPr>
              <a:t>После </a:t>
            </a:r>
            <a:r>
              <a:rPr lang="ru-RU" sz="1600" b="1" dirty="0">
                <a:cs typeface="Calibri Light" panose="020F0302020204030204" pitchFamily="34" charset="0"/>
              </a:rPr>
              <a:t>смерти царя Ивана Грозного. </a:t>
            </a:r>
            <a:endParaRPr lang="ru-RU" sz="1600" b="1" dirty="0" smtClean="0">
              <a:cs typeface="Calibri Light" panose="020F0302020204030204" pitchFamily="34" charset="0"/>
            </a:endParaRPr>
          </a:p>
          <a:p>
            <a:r>
              <a:rPr lang="ru-RU" sz="1600" b="1" dirty="0" smtClean="0">
                <a:cs typeface="Calibri Light" panose="020F0302020204030204" pitchFamily="34" charset="0"/>
              </a:rPr>
              <a:t>На </a:t>
            </a:r>
            <a:r>
              <a:rPr lang="ru-RU" sz="1600" b="1" dirty="0">
                <a:cs typeface="Calibri Light" panose="020F0302020204030204" pitchFamily="34" charset="0"/>
              </a:rPr>
              <a:t>русском престоле началась настоящая </a:t>
            </a:r>
            <a:r>
              <a:rPr lang="ru-RU" sz="1600" b="1" dirty="0" smtClean="0">
                <a:cs typeface="Calibri Light" panose="020F0302020204030204" pitchFamily="34" charset="0"/>
              </a:rPr>
              <a:t>чехарда. Страна </a:t>
            </a:r>
            <a:r>
              <a:rPr lang="ru-RU" sz="1600" b="1" dirty="0">
                <a:cs typeface="Calibri Light" panose="020F0302020204030204" pitchFamily="34" charset="0"/>
              </a:rPr>
              <a:t>и народ были измучены до крайности. </a:t>
            </a:r>
            <a:r>
              <a:rPr lang="ru-RU" sz="1600" b="1" dirty="0" smtClean="0">
                <a:cs typeface="Calibri Light" panose="020F0302020204030204" pitchFamily="34" charset="0"/>
              </a:rPr>
              <a:t>Многие </a:t>
            </a:r>
            <a:r>
              <a:rPr lang="ru-RU" sz="1600" b="1" dirty="0">
                <a:cs typeface="Calibri Light" panose="020F0302020204030204" pitchFamily="34" charset="0"/>
              </a:rPr>
              <a:t>всерьез поговаривали об окончательном падении московского царства.</a:t>
            </a:r>
          </a:p>
        </p:txBody>
      </p:sp>
    </p:spTree>
    <p:extLst>
      <p:ext uri="{BB962C8B-B14F-4D97-AF65-F5344CB8AC3E}">
        <p14:creationId xmlns:p14="http://schemas.microsoft.com/office/powerpoint/2010/main" val="222816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05" b="4074"/>
          <a:stretch/>
        </p:blipFill>
        <p:spPr>
          <a:xfrm>
            <a:off x="0" y="1198179"/>
            <a:ext cx="9144000" cy="39453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3768" y="123478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cs typeface="Calibri Light" panose="020F0302020204030204" pitchFamily="34" charset="0"/>
              </a:rPr>
              <a:t>Патриарх </a:t>
            </a:r>
            <a:r>
              <a:rPr lang="ru-RU" sz="1600" b="1" dirty="0" err="1">
                <a:cs typeface="Calibri Light" panose="020F0302020204030204" pitchFamily="34" charset="0"/>
              </a:rPr>
              <a:t>Гермоген</a:t>
            </a:r>
            <a:r>
              <a:rPr lang="ru-RU" sz="1600" b="1" dirty="0">
                <a:cs typeface="Calibri Light" panose="020F0302020204030204" pitchFamily="34" charset="0"/>
              </a:rPr>
              <a:t> призвал народ встать на защиту веры и Отечества и изгнать оккупантов. </a:t>
            </a:r>
          </a:p>
          <a:p>
            <a:pPr lvl="0"/>
            <a:r>
              <a:rPr lang="ru-RU" sz="1600" b="1" dirty="0">
                <a:cs typeface="Calibri Light" panose="020F0302020204030204" pitchFamily="34" charset="0"/>
              </a:rPr>
              <a:t>В стране возникло ополчение под предводительством нижегородского земского старосты Кузьмы Минина и князя Дмитрия Пожарского.</a:t>
            </a:r>
            <a:endParaRPr lang="ru-RU" altLang="ru-RU" sz="1600" b="1" dirty="0"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05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1" r="3428" b="10157"/>
          <a:stretch/>
        </p:blipFill>
        <p:spPr>
          <a:xfrm>
            <a:off x="0" y="1324302"/>
            <a:ext cx="9144000" cy="38191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283" y="363694"/>
            <a:ext cx="9073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cs typeface="Calibri Light" panose="020F0302020204030204" pitchFamily="34" charset="0"/>
              </a:rPr>
              <a:t>22</a:t>
            </a:r>
            <a:r>
              <a:rPr lang="ru-RU" altLang="ru-RU" sz="1600" b="1" dirty="0">
                <a:cs typeface="Calibri Light" panose="020F0302020204030204" pitchFamily="34" charset="0"/>
              </a:rPr>
              <a:t> </a:t>
            </a:r>
            <a:r>
              <a:rPr lang="ru-RU" altLang="ru-RU" sz="1600" b="1" dirty="0" smtClean="0">
                <a:cs typeface="Calibri Light" panose="020F0302020204030204" pitchFamily="34" charset="0"/>
              </a:rPr>
              <a:t>октября (1</a:t>
            </a:r>
            <a:r>
              <a:rPr lang="ru-RU" altLang="ru-RU" sz="1600" b="1" dirty="0">
                <a:cs typeface="Calibri Light" panose="020F0302020204030204" pitchFamily="34" charset="0"/>
              </a:rPr>
              <a:t> </a:t>
            </a:r>
            <a:r>
              <a:rPr lang="ru-RU" altLang="ru-RU" sz="1600" b="1" dirty="0" smtClean="0">
                <a:cs typeface="Calibri Light" panose="020F0302020204030204" pitchFamily="34" charset="0"/>
              </a:rPr>
              <a:t>ноября) 1612 года бойцы </a:t>
            </a:r>
            <a:r>
              <a:rPr lang="ru-RU" altLang="ru-RU" sz="1600" b="1" dirty="0">
                <a:cs typeface="Calibri Light" panose="020F0302020204030204" pitchFamily="34" charset="0"/>
              </a:rPr>
              <a:t>народного </a:t>
            </a:r>
            <a:r>
              <a:rPr lang="ru-RU" altLang="ru-RU" sz="1600" b="1" dirty="0" smtClean="0">
                <a:cs typeface="Calibri Light" panose="020F0302020204030204" pitchFamily="34" charset="0"/>
              </a:rPr>
              <a:t>ополчения под предводительством Кузьмы Минина</a:t>
            </a:r>
            <a:r>
              <a:rPr lang="ru-RU" altLang="ru-RU" sz="1600" b="1" dirty="0">
                <a:cs typeface="Calibri Light" panose="020F0302020204030204" pitchFamily="34" charset="0"/>
              </a:rPr>
              <a:t> </a:t>
            </a:r>
            <a:r>
              <a:rPr lang="ru-RU" altLang="ru-RU" sz="1600" b="1" dirty="0" smtClean="0">
                <a:cs typeface="Calibri Light" panose="020F0302020204030204" pitchFamily="34" charset="0"/>
              </a:rPr>
              <a:t>и</a:t>
            </a:r>
            <a:r>
              <a:rPr lang="ru-RU" altLang="ru-RU" sz="1600" b="1" dirty="0">
                <a:cs typeface="Calibri Light" panose="020F0302020204030204" pitchFamily="34" charset="0"/>
              </a:rPr>
              <a:t> </a:t>
            </a:r>
            <a:r>
              <a:rPr lang="ru-RU" altLang="ru-RU" sz="1600" b="1" dirty="0" smtClean="0">
                <a:cs typeface="Calibri Light" panose="020F0302020204030204" pitchFamily="34" charset="0"/>
              </a:rPr>
              <a:t>Дмитрия Пожарского штурмом взяли Китай-город, гарнизон </a:t>
            </a:r>
            <a:r>
              <a:rPr lang="ru-RU" altLang="ru-RU" sz="1600" b="1" dirty="0">
                <a:cs typeface="Calibri Light" panose="020F0302020204030204" pitchFamily="34" charset="0"/>
              </a:rPr>
              <a:t>Речи </a:t>
            </a:r>
            <a:r>
              <a:rPr lang="ru-RU" altLang="ru-RU" sz="1600" b="1" dirty="0" err="1" smtClean="0">
                <a:cs typeface="Calibri Light" panose="020F0302020204030204" pitchFamily="34" charset="0"/>
              </a:rPr>
              <a:t>Посполитой</a:t>
            </a:r>
            <a:r>
              <a:rPr lang="ru-RU" altLang="ru-RU" sz="1600" b="1" dirty="0">
                <a:cs typeface="Calibri Light" panose="020F0302020204030204" pitchFamily="34" charset="0"/>
              </a:rPr>
              <a:t> </a:t>
            </a:r>
            <a:r>
              <a:rPr lang="ru-RU" altLang="ru-RU" sz="1600" b="1" dirty="0" smtClean="0">
                <a:cs typeface="Calibri Light" panose="020F0302020204030204" pitchFamily="34" charset="0"/>
              </a:rPr>
              <a:t>отступил в Кремль</a:t>
            </a:r>
            <a:r>
              <a:rPr lang="ru-RU" altLang="ru-RU" sz="1600" b="1" dirty="0">
                <a:cs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49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317"/>
            <a:ext cx="3312368" cy="51407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0101"/>
            <a:ext cx="3857981" cy="512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5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1"/>
          <a:stretch/>
        </p:blipFill>
        <p:spPr>
          <a:xfrm>
            <a:off x="4716017" y="-1"/>
            <a:ext cx="4427984" cy="5143501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39522" y="166590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cs typeface="Calibri Light" panose="020F0302020204030204" pitchFamily="34" charset="0"/>
              </a:rPr>
              <a:t>Князь </a:t>
            </a:r>
            <a:r>
              <a:rPr lang="ru-RU" altLang="ru-RU" sz="1600" dirty="0" smtClean="0">
                <a:cs typeface="Calibri Light" panose="020F0302020204030204" pitchFamily="34" charset="0"/>
              </a:rPr>
              <a:t>Пожарский вступил в Китай-город</a:t>
            </a:r>
            <a:r>
              <a:rPr lang="ru-RU" altLang="ru-RU" sz="1600" dirty="0">
                <a:cs typeface="Calibri Light" panose="020F0302020204030204" pitchFamily="34" charset="0"/>
              </a:rPr>
              <a:t> </a:t>
            </a:r>
            <a:r>
              <a:rPr lang="ru-RU" altLang="ru-RU" sz="1600" dirty="0" smtClean="0">
                <a:cs typeface="Calibri Light" panose="020F0302020204030204" pitchFamily="34" charset="0"/>
              </a:rPr>
              <a:t>с</a:t>
            </a:r>
            <a:r>
              <a:rPr lang="ru-RU" altLang="ru-RU" sz="1600" dirty="0">
                <a:cs typeface="Calibri Light" panose="020F0302020204030204" pitchFamily="34" charset="0"/>
              </a:rPr>
              <a:t> </a:t>
            </a:r>
            <a:r>
              <a:rPr lang="ru-RU" altLang="ru-RU" sz="1600" dirty="0" smtClean="0">
                <a:cs typeface="Calibri Light" panose="020F0302020204030204" pitchFamily="34" charset="0"/>
              </a:rPr>
              <a:t>Казанской иконой Божией Матери и</a:t>
            </a:r>
            <a:r>
              <a:rPr lang="ru-RU" altLang="ru-RU" sz="1600" dirty="0">
                <a:cs typeface="Calibri Light" panose="020F0302020204030204" pitchFamily="34" charset="0"/>
              </a:rPr>
              <a:t>, согласно гораздо более </a:t>
            </a:r>
            <a:r>
              <a:rPr lang="ru-RU" altLang="ru-RU" sz="1600" dirty="0" smtClean="0">
                <a:cs typeface="Calibri Light" panose="020F0302020204030204" pitchFamily="34" charset="0"/>
              </a:rPr>
              <a:t>позднему свидетельству,</a:t>
            </a:r>
            <a:r>
              <a:rPr lang="ru-RU" altLang="ru-RU" sz="1600" dirty="0">
                <a:cs typeface="Calibri Light" panose="020F0302020204030204" pitchFamily="34" charset="0"/>
              </a:rPr>
              <a:t> </a:t>
            </a:r>
            <a:r>
              <a:rPr lang="ru-RU" altLang="ru-RU" sz="1600" dirty="0" smtClean="0">
                <a:cs typeface="Calibri Light" panose="020F0302020204030204" pitchFamily="34" charset="0"/>
              </a:rPr>
              <a:t>поклялся</a:t>
            </a:r>
            <a:r>
              <a:rPr lang="ru-RU" altLang="ru-RU" sz="1600" dirty="0">
                <a:cs typeface="Calibri Light" panose="020F0302020204030204" pitchFamily="34" charset="0"/>
              </a:rPr>
              <a:t> </a:t>
            </a:r>
            <a:r>
              <a:rPr lang="ru-RU" altLang="ru-RU" sz="1600" dirty="0" smtClean="0">
                <a:cs typeface="Calibri Light" panose="020F0302020204030204" pitchFamily="34" charset="0"/>
              </a:rPr>
              <a:t>построить</a:t>
            </a:r>
            <a:r>
              <a:rPr lang="ru-RU" altLang="ru-RU" sz="1600" dirty="0">
                <a:cs typeface="Calibri Light" panose="020F0302020204030204" pitchFamily="34" charset="0"/>
              </a:rPr>
              <a:t> </a:t>
            </a:r>
            <a:r>
              <a:rPr lang="ru-RU" altLang="ru-RU" sz="1600" dirty="0" smtClean="0">
                <a:cs typeface="Calibri Light" panose="020F0302020204030204" pitchFamily="34" charset="0"/>
              </a:rPr>
              <a:t>храм</a:t>
            </a:r>
            <a:r>
              <a:rPr lang="ru-RU" altLang="ru-RU" sz="1600" dirty="0">
                <a:cs typeface="Calibri Light" panose="020F0302020204030204" pitchFamily="34" charset="0"/>
              </a:rPr>
              <a:t> </a:t>
            </a:r>
            <a:r>
              <a:rPr lang="ru-RU" altLang="ru-RU" sz="1600" dirty="0" smtClean="0">
                <a:cs typeface="Calibri Light" panose="020F0302020204030204" pitchFamily="34" charset="0"/>
              </a:rPr>
              <a:t>в </a:t>
            </a:r>
            <a:r>
              <a:rPr lang="ru-RU" altLang="ru-RU" sz="1600" dirty="0">
                <a:cs typeface="Calibri Light" panose="020F0302020204030204" pitchFamily="34" charset="0"/>
              </a:rPr>
              <a:t>память этой победы.</a:t>
            </a:r>
          </a:p>
        </p:txBody>
      </p:sp>
    </p:spTree>
    <p:extLst>
      <p:ext uri="{BB962C8B-B14F-4D97-AF65-F5344CB8AC3E}">
        <p14:creationId xmlns:p14="http://schemas.microsoft.com/office/powerpoint/2010/main" val="366472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466</Words>
  <Application>Microsoft Office PowerPoint</Application>
  <PresentationFormat>Экран (16:9)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SmartSpace</dc:creator>
  <cp:lastModifiedBy>Пользователь Windows</cp:lastModifiedBy>
  <cp:revision>22</cp:revision>
  <dcterms:created xsi:type="dcterms:W3CDTF">2018-10-09T11:52:30Z</dcterms:created>
  <dcterms:modified xsi:type="dcterms:W3CDTF">2018-10-17T07:38:40Z</dcterms:modified>
</cp:coreProperties>
</file>