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01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CE25ACF-D6D0-4407-A7F2-D786BF59D774}" type="datetime1">
              <a:rPr lang="ru-RU" smtClean="0"/>
              <a:t>10.08.2023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6438032-B9E0-494D-85BA-B474F0D5401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39185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C93D291-0D36-447A-AFA3-4F92709F8329}" type="datetime1">
              <a:rPr lang="ru-RU" noProof="0" smtClean="0"/>
              <a:t>10.08.2023</a:t>
            </a:fld>
            <a:endParaRPr lang="ru-RU" noProof="0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764AD8-5229-44E4-9BAC-D1182B1E95E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5958918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7764AD8-5229-44E4-9BAC-D1182B1E95E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297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7764AD8-5229-44E4-9BAC-D1182B1E95E5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8596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7764AD8-5229-44E4-9BAC-D1182B1E95E5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7054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7764AD8-5229-44E4-9BAC-D1182B1E95E5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2497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7764AD8-5229-44E4-9BAC-D1182B1E95E5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42102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7764AD8-5229-44E4-9BAC-D1182B1E95E5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35600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CC22AC3-47E6-4149-8F21-6ED856F4B56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39031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7764AD8-5229-44E4-9BAC-D1182B1E95E5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07826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7764AD8-5229-44E4-9BAC-D1182B1E95E5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7751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 userDrawn="1"/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pic>
        <p:nvPicPr>
          <p:cNvPr id="12" name="Рисунок 11" descr="Слева расположено изображение рук на клавиатуре крупным планом, а справа — крупный план трех лиц"/>
          <p:cNvPicPr>
            <a:picLocks noChangeAspect="1"/>
          </p:cNvPicPr>
          <p:nvPr userDrawn="1"/>
        </p:nvPicPr>
        <p:blipFill rotWithShape="1">
          <a:blip r:embed="rId2"/>
          <a:srcRect t="5040" b="1624"/>
          <a:stretch/>
        </p:blipFill>
        <p:spPr>
          <a:xfrm>
            <a:off x="3048" y="1"/>
            <a:ext cx="12188952" cy="6400800"/>
          </a:xfrm>
          <a:prstGeom prst="rect">
            <a:avLst/>
          </a:prstGeom>
          <a:effectLst>
            <a:innerShdw blurRad="63500" dist="50800" dir="5400000">
              <a:prstClr val="black">
                <a:alpha val="50000"/>
              </a:prstClr>
            </a:innerShdw>
          </a:effectLst>
        </p:spPr>
      </p:pic>
      <p:sp>
        <p:nvSpPr>
          <p:cNvPr id="2" name="Заголовок 1"/>
          <p:cNvSpPr>
            <a:spLocks noGrp="1"/>
          </p:cNvSpPr>
          <p:nvPr userDrawn="1">
            <p:ph type="ctrTitle"/>
          </p:nvPr>
        </p:nvSpPr>
        <p:spPr>
          <a:xfrm>
            <a:off x="76200" y="2295843"/>
            <a:ext cx="5970037" cy="2387600"/>
          </a:xfrm>
        </p:spPr>
        <p:txBody>
          <a:bodyPr rtlCol="0"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 userDrawn="1">
            <p:ph type="subTitle" idx="1"/>
          </p:nvPr>
        </p:nvSpPr>
        <p:spPr>
          <a:xfrm>
            <a:off x="76200" y="4856481"/>
            <a:ext cx="5970037" cy="1655762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10" name="Дата 3"/>
          <p:cNvSpPr>
            <a:spLocks noGrp="1"/>
          </p:cNvSpPr>
          <p:nvPr userDrawn="1"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rtl="0"/>
            <a:fld id="{CC453EE3-C822-4BD8-B091-AD8AAACDA102}" type="datetime1">
              <a:rPr lang="ru-RU" noProof="0" smtClean="0"/>
              <a:t>10.08.2023</a:t>
            </a:fld>
            <a:endParaRPr lang="ru-RU" noProof="0" dirty="0"/>
          </a:p>
        </p:txBody>
      </p:sp>
      <p:sp>
        <p:nvSpPr>
          <p:cNvPr id="14" name="Нижний колонтитул 4"/>
          <p:cNvSpPr>
            <a:spLocks noGrp="1"/>
          </p:cNvSpPr>
          <p:nvPr userDrawn="1"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15" name="Номер слайда 5"/>
          <p:cNvSpPr>
            <a:spLocks noGrp="1"/>
          </p:cNvSpPr>
          <p:nvPr userDrawn="1"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rtl="0"/>
            <a:fld id="{0C8C4CCD-1362-4CC7-BA2D-0BEF6B3ABFE9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408073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2933700"/>
            <a:ext cx="10515600" cy="3221890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700730-A500-4061-9126-B5F7689345B9}" type="datetime1">
              <a:rPr lang="ru-RU" noProof="0" smtClean="0"/>
              <a:t>10.08.2023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8C4CCD-1362-4CC7-BA2D-0BEF6B3ABFE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0455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1447799"/>
            <a:ext cx="2628900" cy="4729163"/>
          </a:xfrm>
        </p:spPr>
        <p:txBody>
          <a:bodyPr vert="eaVert"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1447799"/>
            <a:ext cx="7734300" cy="4729163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41529F-C481-4D8E-B6C5-4B1260937557}" type="datetime1">
              <a:rPr lang="ru-RU" noProof="0" smtClean="0"/>
              <a:t>10.08.2023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8C4CCD-1362-4CC7-BA2D-0BEF6B3ABFE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221037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484839-8756-4272-9540-5FE029EC6DF8}" type="datetime1">
              <a:rPr lang="ru-RU" noProof="0" smtClean="0"/>
              <a:t>10.08.2023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8C4CCD-1362-4CC7-BA2D-0BEF6B3ABFE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10068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 baseline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7A89A6-32C6-4FEF-8324-C8D8F88AD948}" type="datetime1">
              <a:rPr lang="ru-RU" noProof="0" smtClean="0"/>
              <a:t>10.08.2023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8C4CCD-1362-4CC7-BA2D-0BEF6B3ABFE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68823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933699"/>
            <a:ext cx="5181600" cy="32432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2933699"/>
            <a:ext cx="5181600" cy="32432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A152D85-1787-4E2B-B888-3B30A5797FD5}" type="datetime1">
              <a:rPr lang="ru-RU" noProof="0" smtClean="0"/>
              <a:t>10.08.2023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8C4CCD-1362-4CC7-BA2D-0BEF6B3ABFE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26841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447800"/>
            <a:ext cx="10515600" cy="1143000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2788737"/>
            <a:ext cx="515620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1850" y="3493588"/>
            <a:ext cx="5156200" cy="2678612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9663" y="2788737"/>
            <a:ext cx="5157787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89663" y="3493588"/>
            <a:ext cx="5157787" cy="2678612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5DC6C4-0E9C-4BD6-805D-8105E6357D46}" type="datetime1">
              <a:rPr lang="ru-RU" noProof="0" smtClean="0"/>
              <a:t>10.08.2023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8C4CCD-1362-4CC7-BA2D-0BEF6B3ABFE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2810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FBACB8-6FF8-4124-9BA3-5182A07E842A}" type="datetime1">
              <a:rPr lang="ru-RU" noProof="0" smtClean="0"/>
              <a:t>10.08.2023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8C4CCD-1362-4CC7-BA2D-0BEF6B3ABFE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04530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B9BD79-0A5F-49F1-BD0D-DB031326D5AA}" type="datetime1">
              <a:rPr lang="ru-RU" noProof="0" smtClean="0"/>
              <a:t>10.08.2023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8C4CCD-1362-4CC7-BA2D-0BEF6B3ABFE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0004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14478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1817649"/>
            <a:ext cx="6172200" cy="4355629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3133494"/>
            <a:ext cx="3932237" cy="3062086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942117-3105-4093-A61E-7DA452481DF1}" type="datetime1">
              <a:rPr lang="ru-RU" noProof="0" smtClean="0"/>
              <a:t>10.08.2023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8C4CCD-1362-4CC7-BA2D-0BEF6B3ABFE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25636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14478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183188" y="1447800"/>
            <a:ext cx="6172200" cy="47244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3133494"/>
            <a:ext cx="3932237" cy="3038706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ED57C9C-A795-4492-834D-74D1C025D17D}" type="datetime1">
              <a:rPr lang="ru-RU" noProof="0" smtClean="0"/>
              <a:t>10.08.2023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C8C4CCD-1362-4CC7-BA2D-0BEF6B3ABFE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78561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 userDrawn="1"/>
        </p:nvGrpSpPr>
        <p:grpSpPr>
          <a:xfrm>
            <a:off x="3048" y="-5407"/>
            <a:ext cx="12188952" cy="6863407"/>
            <a:chOff x="3048" y="-5407"/>
            <a:chExt cx="12188952" cy="6863407"/>
          </a:xfrm>
        </p:grpSpPr>
        <p:sp>
          <p:nvSpPr>
            <p:cNvPr id="12" name="Прямоугольник 11"/>
            <p:cNvSpPr/>
            <p:nvPr userDrawn="1"/>
          </p:nvSpPr>
          <p:spPr>
            <a:xfrm>
              <a:off x="3048" y="6311900"/>
              <a:ext cx="12188952" cy="5461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13" name="Прямоугольник 12"/>
            <p:cNvSpPr/>
            <p:nvPr userDrawn="1"/>
          </p:nvSpPr>
          <p:spPr>
            <a:xfrm>
              <a:off x="3048" y="-5407"/>
              <a:ext cx="12188952" cy="136730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pic>
        <p:nvPicPr>
          <p:cNvPr id="14" name="Рисунок 13" descr="Слева расположено изображение рук на клавиатуре крупным планом, а справа — крупный план трех лиц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740"/>
          <a:stretch/>
        </p:blipFill>
        <p:spPr>
          <a:xfrm>
            <a:off x="2620347" y="-7553"/>
            <a:ext cx="6964163" cy="1371600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838200" y="14478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 userDrawn="1">
            <p:ph type="body" idx="1"/>
          </p:nvPr>
        </p:nvSpPr>
        <p:spPr>
          <a:xfrm>
            <a:off x="838200" y="2955073"/>
            <a:ext cx="10515600" cy="3221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 userDrawn="1"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rtl="0"/>
            <a:fld id="{D9D40E33-61F0-42D4-915B-9B548F2F0575}" type="datetime1">
              <a:rPr lang="ru-RU" noProof="0" smtClean="0"/>
              <a:t>10.08.2023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 userDrawn="1"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rtl="0"/>
            <a:fld id="{0C8C4CCD-1362-4CC7-BA2D-0BEF6B3ABFE9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806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indent="0" algn="l" defTabSz="914400" rtl="0" eaLnBrk="1" latinLnBrk="0" hangingPunct="1">
        <a:lnSpc>
          <a:spcPct val="90000"/>
        </a:lnSpc>
        <a:spcBef>
          <a:spcPct val="30000"/>
        </a:spcBef>
        <a:buClr>
          <a:schemeClr val="accent1">
            <a:lumMod val="50000"/>
          </a:schemeClr>
        </a:buClr>
        <a:buSzPct val="80000"/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1848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912" userDrawn="1">
          <p15:clr>
            <a:srgbClr val="F26B43"/>
          </p15:clr>
        </p15:guide>
        <p15:guide id="3" orient="horz" pos="3888" userDrawn="1">
          <p15:clr>
            <a:srgbClr val="F26B43"/>
          </p15:clr>
        </p15:guide>
        <p15:guide id="4" pos="648" userDrawn="1">
          <p15:clr>
            <a:srgbClr val="F26B43"/>
          </p15:clr>
        </p15:guide>
        <p15:guide id="5" pos="7152" userDrawn="1">
          <p15:clr>
            <a:srgbClr val="F26B43"/>
          </p15:clr>
        </p15:guide>
        <p15:guide id="6" orient="horz" pos="4104" userDrawn="1">
          <p15:clr>
            <a:srgbClr val="F26B43"/>
          </p15:clr>
        </p15:guide>
        <p15:guide id="7" orient="horz" pos="422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F99040A6066FEEA8F8EA08676F6BE721252044D6D7BB9AE180DEA4AFBDAB34D7388BCBCCB31CF63DB73830CAA3953FF2B66474C49DUBq3C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consultantplus://offline/ref=170A4026455B5BDD509790BB533B4225F2FF555B06740DC3743BDF9A2CD718FE3846187A7C1936DB405625AA8236B16D04FCF3DB322D2B3CC1N0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25F5D1BBDE930D82306AD6B6A36686927670E111341B28D2D514E52C2F6B12C915CA32237E160927579737D0AA82CF7D1F847249MER2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consultantplus://offline/ref=A1AEFF3685BD55CD90D76FB28CDBB46E82409B0AA384C0F7CF0FAE9AFFB76E14680EB8EBB504345A03471D62E1943A1B617F94D9E350944256V9D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6F97366C7B04154D4F379D88F62D6F3FE96ADE609588530BDA449C9982B360B7BB6AC4FC8F9409E90EB123D071BF24903750750D0EI7P2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F431DC5724796C5291B1FEB0A655A1AC8F663A567C81BEF6A015145E76E77B563DE49A4FB6CC06ED9DC5B02B71BB48937C2D393D46lBd9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E0B914CAB096242350638681BDF81C9D7014B9A7569990BE0F305B1A0EA301ADE62AB43FFC557CB78198191A1E047CF9C50E0CF7E2iEVB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consultantplus://offline/ref=E0B914CAB096242350638681BDF81C9D771DBCA4559D90BE0F305B1A0EA301ADF42AEC37FA5469E3D7C24E171Di0VFG" TargetMode="External"/><Relationship Id="rId4" Type="http://schemas.openxmlformats.org/officeDocument/2006/relationships/hyperlink" Target="consultantplus://offline/ref=E0B914CAB096242350638681BDF81C9D7015BCA15F9A90BE0F305B1A0EA301ADE62AB439FF597CB78198191A1E047CF9C50E0CF7E2iEVB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ltGray"/>
        <p:txBody>
          <a:bodyPr rtlCol="0">
            <a:normAutofit/>
          </a:bodyPr>
          <a:lstStyle/>
          <a:p>
            <a:pPr algn="ctr">
              <a:tabLst>
                <a:tab pos="3852863" algn="l"/>
              </a:tabLst>
            </a:pPr>
            <a:r>
              <a:rPr lang="ru-RU" sz="3100" dirty="0"/>
              <a:t>Управление Роспотребнадзора по Кемеровской области – Кузбассу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ltGray"/>
        <p:txBody>
          <a:bodyPr rtlCol="0">
            <a:normAutofit/>
          </a:bodyPr>
          <a:lstStyle/>
          <a:p>
            <a:pPr algn="ctr" rtl="0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Предотвращение конфликта интересов – основные аспекты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3081" y="179148"/>
            <a:ext cx="1466335" cy="1377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1594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интересов - это ситуация, при которой личная заинтересованность государственного гражданского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служащего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служащий) влияет или может повлиять на надлежащее, объективное и беспристрастное исполнение им должностных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обязанностей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(осуществление полномочий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92500" lnSpcReduction="10000"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почве прямой или косвенной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личной заинтересованности.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Личная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заинтересованность означает возможность в сложившейся ситуации получить доходы, выгоды, преимущества: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самим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служащим;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лицами, состоящими со служащим в близком родстве или свойстве (близкими родственниками). К ним относятся его родители, супруги, дети, братья, сестры, а также братья, сестры, родители, дети супругов и супруги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детей;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организациями или гражданами, с которыми служащий и (или) его близкие родственники связаны имущественными, корпоративными или иными близкими отношениями.</a:t>
            </a:r>
          </a:p>
          <a:p>
            <a:endParaRPr lang="ru-RU" sz="1600" b="1" dirty="0"/>
          </a:p>
          <a:p>
            <a:endParaRPr lang="ru-RU" sz="1500" b="1" dirty="0"/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/>
        <p:txBody>
          <a:bodyPr rtlCol="0">
            <a:normAutofit fontScale="92500" lnSpcReduction="10000"/>
          </a:bodyPr>
          <a:lstStyle/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гражданский служащий </a:t>
            </a: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меры по предотвращению и урегулированию конфликта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</a:t>
            </a:r>
          </a:p>
          <a:p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Представитель нанимателя </a:t>
            </a: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меры по предотвращению или урегулированию конфликта интересов, если ему стало известно о возникновении у служащего личной заинтересованности, которая приводит или может привести к такому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конфликту</a:t>
            </a:r>
          </a:p>
          <a:p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Непринятие служащим мер по предотвращению или урегулированию конфликта интересов является правонарушением, влекущим увольнение.</a:t>
            </a:r>
          </a:p>
          <a:p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359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47800"/>
            <a:ext cx="10515600" cy="1015313"/>
          </a:xfrm>
        </p:spPr>
        <p:txBody>
          <a:bodyPr rtlCol="0">
            <a:normAutofit/>
          </a:bodyPr>
          <a:lstStyle/>
          <a:p>
            <a:pPr algn="ctr"/>
            <a:r>
              <a:rPr lang="ru-RU" sz="2000" b="1" i="1" dirty="0">
                <a:solidFill>
                  <a:schemeClr val="tx1"/>
                </a:solidFill>
              </a:rPr>
              <a:t>Меры, которые должен принять </a:t>
            </a:r>
            <a:r>
              <a:rPr lang="ru-RU" sz="2000" b="1" i="1" dirty="0" smtClean="0">
                <a:solidFill>
                  <a:schemeClr val="tx1"/>
                </a:solidFill>
              </a:rPr>
              <a:t>служащий </a:t>
            </a:r>
            <a:r>
              <a:rPr lang="ru-RU" sz="2000" b="1" i="1" dirty="0">
                <a:solidFill>
                  <a:schemeClr val="tx1"/>
                </a:solidFill>
              </a:rPr>
              <a:t>для предотвращения или урегулирования конфликта интересов</a:t>
            </a:r>
            <a:br>
              <a:rPr lang="ru-RU" sz="2000" b="1" i="1" dirty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(Перечень не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исчерпывающим)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63113"/>
            <a:ext cx="10515600" cy="3713850"/>
          </a:xfrm>
        </p:spPr>
        <p:txBody>
          <a:bodyPr rtlCol="0">
            <a:norm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сообщить представителю нанимателя о возникшем конфликте интересов или о возможности его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возникновения.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  <a:p>
            <a:pPr marL="0" indent="0">
              <a:buNone/>
            </a:pP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Для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этого необходимо направить представителю нанимателя 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уведомление (форма - слайд № 5)</a:t>
            </a:r>
            <a:endParaRPr lang="ru-RU" sz="1600" b="1" i="1" dirty="0"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при необходимости осуществить самоотвод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 служащий является членом конкурсной комиссии на замещение вакантной должности госоргана, при этом один из кандидатов - его родственник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отказаться от выгоды, ставшей причиной возникновения конфликта интересов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служащий получает бесплатные услуги, скидки от организаций, в отношении которых он осуществляет отдельные функции государственного управления. Служащему следует отказаться от таких выгод вне зависимости от их размера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передать принадлежащие ему ценные бумаги (доли участия, паи в уставных (складочных) капиталах организаций) в доверительное управление, если владение ими приводит или может привести к конфликту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 </a:t>
            </a:r>
          </a:p>
          <a:p>
            <a:pPr marL="0" indent="0">
              <a:buNone/>
            </a:pP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в соответствии с гражданским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законодательством РФ.</a:t>
            </a:r>
          </a:p>
          <a:p>
            <a:endParaRPr lang="ru-RU" sz="1400" dirty="0"/>
          </a:p>
          <a:p>
            <a:pPr rtl="0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4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/>
            <a:r>
              <a:rPr lang="ru-RU" sz="2200" b="1" i="1" dirty="0">
                <a:solidFill>
                  <a:schemeClr val="tx1"/>
                </a:solidFill>
              </a:rPr>
              <a:t>Меры, которые должен принять служащий для предотвращения или урегулирования конфликта интересов</a:t>
            </a:r>
            <a:br>
              <a:rPr lang="ru-RU" sz="2200" b="1" i="1" dirty="0">
                <a:solidFill>
                  <a:schemeClr val="tx1"/>
                </a:solidFill>
              </a:rPr>
            </a:b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(Перечень не является исчерпывающим)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36108"/>
            <a:ext cx="10515600" cy="3540855"/>
          </a:xfrm>
        </p:spPr>
        <p:txBody>
          <a:bodyPr rtlCol="0">
            <a:normAutofit/>
          </a:bodyPr>
          <a:lstStyle/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изменить должностное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служащего, являющегося стороной конфликта интересов, вплоть до его отстранения от исполнения должностных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обязанностей </a:t>
            </a:r>
          </a:p>
          <a:p>
            <a:pPr marL="0" indent="0" algn="just">
              <a:buNone/>
            </a:pP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Такое 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может состоять как в исключении соответствующих функций из должностных 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обязанностей 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служащего, так и в отстранении его от замещаемой должности.</a:t>
            </a:r>
          </a:p>
          <a:p>
            <a:pPr marL="0" indent="0" algn="just">
              <a:buNone/>
            </a:pP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Отстранение производится в установленном законодательством порядке. При этом служащему сохраняется денежное содержание;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направить представление о возникновении у служащего конфликта интересов или о возможности его возникновения в комиссию по соблюдению требований к служебному поведению служащих и урегулированию конфликтов интересов.</a:t>
            </a:r>
          </a:p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2884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47800"/>
            <a:ext cx="10515600" cy="413951"/>
          </a:xfrm>
        </p:spPr>
        <p:txBody>
          <a:bodyPr rtlCol="0">
            <a:normAutofit/>
          </a:bodyPr>
          <a:lstStyle/>
          <a:p>
            <a:pPr rtl="0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уведомления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61751"/>
            <a:ext cx="10515600" cy="4315212"/>
          </a:xfrm>
        </p:spPr>
        <p:txBody>
          <a:bodyPr rtlCol="0">
            <a:normAutofit fontScale="55000" lnSpcReduction="20000"/>
          </a:bodyPr>
          <a:lstStyle/>
          <a:p>
            <a:pPr algn="r"/>
            <a:r>
              <a:rPr lang="ru-RU" sz="1200" dirty="0"/>
              <a:t>Руководителю Управления Роспотребнадзора по Кемеровской области – Кузбассу </a:t>
            </a:r>
            <a:endParaRPr lang="ru-RU" sz="1200" dirty="0" smtClean="0"/>
          </a:p>
          <a:p>
            <a:pPr algn="r"/>
            <a:r>
              <a:rPr lang="ru-RU" sz="1200" dirty="0" smtClean="0"/>
              <a:t>от </a:t>
            </a:r>
            <a:r>
              <a:rPr lang="ru-RU" sz="1200" dirty="0"/>
              <a:t>_____________________________________</a:t>
            </a:r>
          </a:p>
          <a:p>
            <a:pPr algn="r"/>
            <a:r>
              <a:rPr lang="ru-RU" sz="1200" dirty="0"/>
              <a:t>(Ф.И.О. служащего, замещаемая им должность, номер телефона)</a:t>
            </a:r>
          </a:p>
          <a:p>
            <a:pPr algn="r"/>
            <a:r>
              <a:rPr lang="ru-RU" sz="1200" dirty="0"/>
              <a:t>_______________________________________</a:t>
            </a:r>
          </a:p>
          <a:p>
            <a:r>
              <a:rPr lang="ru-RU" sz="1200" dirty="0"/>
              <a:t> </a:t>
            </a:r>
          </a:p>
          <a:p>
            <a:pPr algn="ctr"/>
            <a:r>
              <a:rPr lang="ru-RU" sz="1200" b="1" dirty="0"/>
              <a:t>Уведомление</a:t>
            </a:r>
          </a:p>
          <a:p>
            <a:pPr algn="ctr"/>
            <a:r>
              <a:rPr lang="ru-RU" sz="1200" dirty="0"/>
              <a:t>о возникновении личной заинтересованности при исполнении</a:t>
            </a:r>
          </a:p>
          <a:p>
            <a:pPr algn="ctr"/>
            <a:r>
              <a:rPr lang="ru-RU" sz="1200" dirty="0"/>
              <a:t>должностных обязанностей, которая приводит или может</a:t>
            </a:r>
          </a:p>
          <a:p>
            <a:pPr algn="ctr"/>
            <a:r>
              <a:rPr lang="ru-RU" sz="1200" dirty="0"/>
              <a:t>привести к конфликту интересов</a:t>
            </a:r>
          </a:p>
          <a:p>
            <a:r>
              <a:rPr lang="ru-RU" sz="1200" dirty="0"/>
              <a:t> </a:t>
            </a:r>
          </a:p>
          <a:p>
            <a:r>
              <a:rPr lang="ru-RU" sz="1200" dirty="0" smtClean="0"/>
              <a:t>          В </a:t>
            </a:r>
            <a:r>
              <a:rPr lang="ru-RU" sz="1200" dirty="0"/>
              <a:t>соответствии с ч. 2 ст. 11 Федерального закона от 25.12.2008 № 273-ФЗ «О противодействии коррупции» уведомляю о возникновении у меня личной заинтересованности при исполнении должностных обязанностей, которая приводит или может привести к конфликту интересов (нужное подчеркнуть).</a:t>
            </a:r>
          </a:p>
          <a:p>
            <a:r>
              <a:rPr lang="ru-RU" sz="1200" dirty="0"/>
              <a:t>Обстоятельства, являющиеся основанием возникновения личной заинтересованности:</a:t>
            </a:r>
          </a:p>
          <a:p>
            <a:r>
              <a:rPr lang="ru-RU" sz="1200" dirty="0"/>
              <a:t>_____________________________________________________________________________.</a:t>
            </a:r>
          </a:p>
          <a:p>
            <a:r>
              <a:rPr lang="ru-RU" sz="1200" dirty="0"/>
              <a:t>(описание личной заинтересованности, которая приводит или может привести к возникновению конфликта интересов)</a:t>
            </a:r>
          </a:p>
          <a:p>
            <a:r>
              <a:rPr lang="ru-RU" sz="1200" dirty="0"/>
              <a:t>Должностные обязанности, на исполнение которых влияет или может повлиять личная заинтересованность:</a:t>
            </a:r>
          </a:p>
          <a:p>
            <a:r>
              <a:rPr lang="ru-RU" sz="1200" dirty="0"/>
              <a:t>_____________________________________________________________________________.</a:t>
            </a:r>
          </a:p>
          <a:p>
            <a:r>
              <a:rPr lang="ru-RU" sz="1200" dirty="0"/>
              <a:t>(описание должностных обязанностей, на исполнение которых может негативно повлиять либо негативно влияет личная </a:t>
            </a:r>
          </a:p>
          <a:p>
            <a:r>
              <a:rPr lang="ru-RU" sz="1200" dirty="0"/>
              <a:t>_____________________________________________________________________________.</a:t>
            </a:r>
          </a:p>
          <a:p>
            <a:r>
              <a:rPr lang="ru-RU" sz="1200" dirty="0"/>
              <a:t>заинтересованность)</a:t>
            </a:r>
          </a:p>
          <a:p>
            <a:r>
              <a:rPr lang="ru-RU" sz="1200" dirty="0"/>
              <a:t> </a:t>
            </a:r>
          </a:p>
          <a:p>
            <a:r>
              <a:rPr lang="ru-RU" sz="1200" dirty="0"/>
              <a:t>Предлагаемые меры по предотвращению или урегулированию конфликта интересов:</a:t>
            </a:r>
          </a:p>
          <a:p>
            <a:r>
              <a:rPr lang="ru-RU" sz="1200" dirty="0"/>
              <a:t>_____________________________________________________________________________.</a:t>
            </a:r>
          </a:p>
          <a:p>
            <a:r>
              <a:rPr lang="ru-RU" sz="1200" dirty="0"/>
              <a:t>(предложения по урегулированию конфликта интересов)</a:t>
            </a:r>
          </a:p>
          <a:p>
            <a:r>
              <a:rPr lang="ru-RU" sz="1200" dirty="0"/>
              <a:t>Намереваюсь/не намереваюсь лично присутствовать на заседании комиссии по соблюдению требований к служебному поведению служащих и урегулированию конфликта интересов при рассмотрении настоящего уведомления (нужное подчеркнуть).</a:t>
            </a:r>
          </a:p>
          <a:p>
            <a:r>
              <a:rPr lang="ru-RU" sz="1200" dirty="0"/>
              <a:t> </a:t>
            </a:r>
          </a:p>
          <a:p>
            <a:r>
              <a:rPr lang="ru-RU" sz="1200" dirty="0"/>
              <a:t>К уведомлению прилагаю _______________________________________________________</a:t>
            </a:r>
          </a:p>
          <a:p>
            <a:r>
              <a:rPr lang="ru-RU" sz="1200" dirty="0"/>
              <a:t>                                                         (материалы, подтверждающие обстоятельства возникновения личной </a:t>
            </a:r>
          </a:p>
          <a:p>
            <a:r>
              <a:rPr lang="ru-RU" sz="1200" dirty="0"/>
              <a:t>_____________________________________________________________________________</a:t>
            </a:r>
          </a:p>
          <a:p>
            <a:r>
              <a:rPr lang="ru-RU" sz="1200" dirty="0"/>
              <a:t> заинтересованности или конфликта интересов, либо иные материалы, имеющие отношение к данным обстоятельствам)</a:t>
            </a:r>
          </a:p>
          <a:p>
            <a:r>
              <a:rPr lang="ru-RU" sz="1200" dirty="0"/>
              <a:t> </a:t>
            </a:r>
          </a:p>
          <a:p>
            <a:r>
              <a:rPr lang="ru-RU" sz="1200" dirty="0"/>
              <a:t> </a:t>
            </a:r>
          </a:p>
          <a:p>
            <a:r>
              <a:rPr lang="ru-RU" sz="1200" dirty="0"/>
              <a:t>_____________ 20__ г.    ________________     ________________________________</a:t>
            </a:r>
          </a:p>
          <a:p>
            <a:r>
              <a:rPr lang="ru-RU" sz="1200" dirty="0"/>
              <a:t>             (дата)                                             (подпись)                                     (расшифровка подписи)</a:t>
            </a:r>
          </a:p>
          <a:p>
            <a:r>
              <a:rPr lang="ru-RU" sz="1200" dirty="0"/>
              <a:t>---------------------------------------------------------------------------------------------------------------------</a:t>
            </a:r>
          </a:p>
          <a:p>
            <a:r>
              <a:rPr lang="ru-RU" sz="1200" dirty="0"/>
              <a:t>(заполняется должностным лицом подразделения по профилактики коррупционных и иных правонарушений (должностным лицом, ответственным за работу по профилактике коррупционных и иных правонарушений))</a:t>
            </a:r>
          </a:p>
          <a:p>
            <a:pPr marL="0" indent="0" rtl="0">
              <a:buNone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355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47800"/>
            <a:ext cx="10515600" cy="455141"/>
          </a:xfrm>
        </p:spPr>
        <p:txBody>
          <a:bodyPr rtlCol="0">
            <a:normAutofit/>
          </a:bodyPr>
          <a:lstStyle/>
          <a:p>
            <a:pPr algn="ctr" rtl="0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предотвращению конфликта интересов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18270"/>
            <a:ext cx="10515600" cy="4158693"/>
          </a:xfrm>
        </p:spPr>
        <p:txBody>
          <a:bodyPr rtlCol="0">
            <a:normAutofit/>
          </a:bodyPr>
          <a:lstStyle/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подготовки к каждой проверке по осуществлению государственного контроля (надзора)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инструктаж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гражданских служащих территориальных отделов Управления с отметками в «Журнале инструктажа гражданских служащих в рамках подготовки к проведению проверки по вопросам обеспечения соблюдения антикоррупционного законодательства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ctr">
              <a:buNone/>
            </a:pPr>
            <a:endParaRPr lang="ru-RU" sz="1400" u="sng" dirty="0" smtClean="0"/>
          </a:p>
          <a:p>
            <a:pPr marL="0" indent="0" algn="ctr">
              <a:buNone/>
            </a:pPr>
            <a:r>
              <a:rPr lang="ru-RU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сключить личную заинтересованность при проведении проверки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проверяемой организации близкие родственники (свойственники, знакомые, бывшие супруги) не являются учредителями, не осуществляют трудовую деятельность;</a:t>
            </a:r>
          </a:p>
          <a:p>
            <a:pPr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проверяемой организации ранее не осуществляли трудовую деятельность и(или) не являлись учредителем;</a:t>
            </a:r>
          </a:p>
          <a:p>
            <a:pPr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Ранее не выполняли работы (оказывали услуги) в отношении проверяемой организации;</a:t>
            </a:r>
          </a:p>
          <a:p>
            <a:pPr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Иная заинтересованность</a:t>
            </a: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Подпись в журнале инструктажа свидетельствует, в том числе, о том что служащий свидетельствует об отсутствии личной заинтересованности при проведении проверки, контрольно-надзорного мероприятия, административного расследования, иных должностных обязанностей 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(например: рассмотрение обращений)</a:t>
            </a: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714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47800"/>
            <a:ext cx="10515600" cy="537519"/>
          </a:xfrm>
        </p:spPr>
        <p:txBody>
          <a:bodyPr rtlCol="0">
            <a:normAutofit fontScale="90000"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ситуации в соответствии с Обзорами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 правоприменения в сфере конфликта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85319"/>
            <a:ext cx="10515600" cy="4191644"/>
          </a:xfrm>
        </p:spPr>
        <p:txBody>
          <a:bodyPr rtlCol="0">
            <a:normAutofit lnSpcReduction="10000"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(Обзор № 6)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buNone/>
              <a:tabLst>
                <a:tab pos="271463" algn="l"/>
              </a:tabLst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Служащая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замещая должность заместителя руководителя департамента, рассматривала дела об административных правонарушениях в отношении трех физических лиц. Данные дела были возбуждены государственным инспектором департамента, являющимся отцом служащей. Данный государственный инспектор не находился в непосредственной подчиненности и подконтрольности.</a:t>
            </a:r>
          </a:p>
          <a:p>
            <a:pPr marL="0" indent="271463" algn="just">
              <a:buNone/>
              <a:tabLst>
                <a:tab pos="271463" algn="l"/>
              </a:tabLs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было установлено в результате проверки, государственный инспектор департамента исправил и подменил первоначальный процессуальный документ с целью изменения квалификации правонарушения и смягчения ответственности. Указанный государственный инспектор передал дела на рассмотрение дочери в обход ее непосредственного начальника с целью сокрытия своих неправомерных действий.</a:t>
            </a:r>
          </a:p>
          <a:p>
            <a:pPr marL="0" indent="271463" algn="just">
              <a:buNone/>
              <a:tabLst>
                <a:tab pos="271463" algn="l"/>
              </a:tabLs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возможности сохранения за близким родственником (отцом) служащей места работы и возможности получения отцом заработной платы и иных выгод, которые он мог бы потерять вследствие применения к нему мер юридической ответственности за такую деятельность, составляет личную заинтересованность служащей.</a:t>
            </a:r>
          </a:p>
          <a:p>
            <a:pPr marL="0" indent="271463" algn="just">
              <a:buNone/>
              <a:tabLst>
                <a:tab pos="271463" algn="l"/>
              </a:tabLs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личная заинтересованность повлияла на объективность и беспристрастность исполнения должностным лицом обязанностей при осуществлении им своих полномочий, что в соответствии со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статьей 10 Федерального закона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№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273-ФЗ свидетельствует о возникновении у него конфликта интересов.</a:t>
            </a:r>
          </a:p>
          <a:p>
            <a:pPr marL="0" indent="271463" algn="just">
              <a:buNone/>
              <a:tabLst>
                <a:tab pos="271463" algn="l"/>
              </a:tabLs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заседания комиссии признано, что служащей не исполнена обязанность по уведомлению представителя нанимателя о личной заинтересованности, которая могла привести к конфликту интересов, как только ей стало об этом известно, а также не исполнена обязанность по предотвращению и урегулированию конфликта интересов, стороной которого она является.</a:t>
            </a:r>
          </a:p>
          <a:p>
            <a:pPr marL="0" indent="271463" algn="just">
              <a:buNone/>
              <a:tabLst>
                <a:tab pos="271463" algn="l"/>
              </a:tabLs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должностному лицу применена мера ответственности в виде увольнения в связи с утратой доверия за совершение коррупционного правонарушения.</a:t>
            </a:r>
          </a:p>
          <a:p>
            <a:pPr marL="0" indent="271463" algn="just">
              <a:buNone/>
              <a:tabLst>
                <a:tab pos="271463" algn="l"/>
              </a:tabLs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проверки в отношении служащей и ее отца переданы в правоохранительные органы.</a:t>
            </a:r>
          </a:p>
          <a:p>
            <a:pPr marL="0" indent="271463" algn="just" rtl="0">
              <a:buNone/>
              <a:tabLst>
                <a:tab pos="271463" algn="l"/>
              </a:tabLs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06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371600"/>
            <a:ext cx="10515600" cy="364067"/>
          </a:xfrm>
        </p:spPr>
        <p:txBody>
          <a:bodyPr rtlCol="0">
            <a:noAutofit/>
          </a:bodyPr>
          <a:lstStyle/>
          <a:p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(обзор № 5)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00201"/>
            <a:ext cx="10515600" cy="4868332"/>
          </a:xfrm>
        </p:spPr>
        <p:txBody>
          <a:bodyPr rtlCol="0">
            <a:noAutofit/>
          </a:bodyPr>
          <a:lstStyle/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Инспектор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государственного органа, осуществляющего контрольно-надзорные функции, направлен на внеплановую проверку организации, в которой должность генерального директора занимает лицо, с которым у него есть совместная собственность, а также который совместно с ним является созаемщиком крупного кредита в банке.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только инспектору стало известно о том, что объектом внеплановой проверки является организация, в которой работает данное лицо, им было направлено уведомление о возможности возникновения конфликта интересов. При определении необходимости направления уведомления он руководствовался следующим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Совместное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имущество, а также кредит, по которому рассматриваемые лица выступают в качестве созаемщиков, свидетельствуют о наличии у данных лиц имущественных отношений.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административным регламентом результатом осуществления федерального государственного надзора являются акт проверки, а в случае выявления нарушений - обязательное для исполнения предписание об устранении нарушений, протокол об административном правонарушении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Не привлечение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административной ответственности юридического лица и, как следствие,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наложение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него административного штрафа в случае, когда такой штраф должен быть наложен, составляет материальную выгоду данного юридического лица.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учредительными документами и трудовым договором ежегодная премия генерального директора рассматриваемой организации напрямую зависит от ее финансовых показателей, таким образом, возможное наложение штрафа на организацию непосредственно скажется на доходах ее генерального директора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Возможность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указанной материальной выгоды организацией, с которой близкий родственник должностного лица связан имущественными отношениями, в результате осуществления должностным лицом своих полномочий, является основанием для его личной заинтересованности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Данная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личная заинтересованность может повлиять на объективность и беспристрастность исполнения должностным лицом своих обязанностей при осуществлении им своих полномочий, что в соответствии со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статьей 10 Федерального закона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№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273-ФЗ свидетельствует о возникновении конфликта интересов.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заседания комиссии признано, что инспектор исполнил обязанность по уведомлению представителя нанимателя о личной заинтересованности при исполнении служебных обязанностей, которая могла привести к конфликту интересов, как только ему стало об этом известно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внеплановой проверки был направлен другой инспектор.</a:t>
            </a:r>
          </a:p>
        </p:txBody>
      </p:sp>
    </p:spTree>
    <p:extLst>
      <p:ext uri="{BB962C8B-B14F-4D97-AF65-F5344CB8AC3E}">
        <p14:creationId xmlns:p14="http://schemas.microsoft.com/office/powerpoint/2010/main" val="353134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90132"/>
            <a:ext cx="10515600" cy="355601"/>
          </a:xfrm>
        </p:spPr>
        <p:txBody>
          <a:bodyPr rtlCol="0">
            <a:normAutofit fontScale="90000"/>
          </a:bodyPr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 6 (обзор № 5)</a:t>
            </a:r>
            <a:r>
              <a:rPr lang="ru-RU" sz="1400" b="1" dirty="0"/>
              <a:t/>
            </a:r>
            <a:br>
              <a:rPr lang="ru-RU" sz="1400" b="1" dirty="0"/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3333"/>
            <a:ext cx="10515600" cy="5054600"/>
          </a:xfrm>
        </p:spPr>
        <p:txBody>
          <a:bodyPr rtlCol="0">
            <a:noAutofit/>
          </a:bodyPr>
          <a:lstStyle/>
          <a:p>
            <a:pPr marL="0" indent="271463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гражданский служащий планирует приобрести через брокера акции публичных российских компаний и облигации федерального займа и направляет уведомление о возможности возникновения конфликта интересов.</a:t>
            </a:r>
          </a:p>
          <a:p>
            <a:pPr marL="0" indent="271463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рассмотрения уведомления комиссией установлено следующее.</a:t>
            </a:r>
          </a:p>
          <a:p>
            <a:pPr marL="0" indent="271463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Владение акциями компании свидетельствует о наличии у должностного лица корпоративных и имущественных отношений с данной организацией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Однако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исходя из полномочий должностного лица комиссией установлено отсутствие возможности оказания им влияния на доход организации, с которой данное лицо связано корпоративными отношениями.</a:t>
            </a:r>
          </a:p>
          <a:p>
            <a:pPr marL="0" indent="271463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вышеизложенного комиссией принято решение об отсутствии личной заинтересованности должностного лица, которая бы влияла или могла повлиять на надлежащее, объективное и беспристрастное исполнение им должностных (служебных) обязанностей (осуществление полномочий).</a:t>
            </a:r>
          </a:p>
          <a:p>
            <a:pPr marL="0" indent="271463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этой связи уведомление о возможности возникновения конфликта интересов направлять не требовалось.</a:t>
            </a:r>
          </a:p>
          <a:p>
            <a:pPr marL="0" indent="271463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частью 2 статьи 142 Гражданского кодекса Российской Федерации облигация федерального займа является ценной бумагой.</a:t>
            </a:r>
          </a:p>
          <a:p>
            <a:pPr marL="0" indent="271463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 Российской Федерации о противодействии коррупции допускает владение лицом, замещающим должность государственной службы Российской Федерации, ценными бумагами при соблюдении следующих условий:</a:t>
            </a:r>
          </a:p>
          <a:p>
            <a:pPr marL="0" indent="271463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отсутствует конфликт интересов;</a:t>
            </a:r>
          </a:p>
          <a:p>
            <a:pPr marL="0" indent="271463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служащий не участвует в управлении коммерческой или некоммерческой организацией, за исключением случаев, указанных 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пункте 3 части 1 статьи 17 Федерального закона от 27 июля 2004 г. N 79-ФЗ "О государственной гражданской службе Российской Федерации";</a:t>
            </a:r>
          </a:p>
          <a:p>
            <a:pPr marL="0" indent="271463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ценные бумаги не являются иностранными финансовыми инструментами (применимо в случае, если замещение должности федеральной государственной гражданской службы связано с запретом владеть и (или) пользоваться иностранными финансовыми инструментами, установленным Федеральным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законом от 7 мая 2013 г. N 79-ФЗ "О запрете отдельным категориям лиц открывать и иметь счета (вклады), хранить наличные денежные средства и ценности в иностранных банках, расположенных за пределами территории Российской Федерации, владеть и (или) пользоваться иностранными финансовыми инструментами").</a:t>
            </a:r>
          </a:p>
          <a:p>
            <a:pPr rtl="0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70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Презентация для новых сотрудников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ln>
          <a:solidFill>
            <a:schemeClr val="accent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  <a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a:style>
    </a:txDef>
  </a:objectDefaults>
  <a:extraClrSchemeLst/>
  <a:extLst>
    <a:ext uri="{05A4C25C-085E-4340-85A3-A5531E510DB2}">
      <thm15:themeFamily xmlns:thm15="http://schemas.microsoft.com/office/thememl/2012/main" name="Office_15303704_TF03460514" id="{8ED1632F-C44E-426F-A7D2-BB87E3151DEC}" vid="{40CB93CC-1B0C-4154-A8B5-1C25BC4BFEC2}"/>
    </a:ext>
  </a:extLst>
</a:theme>
</file>

<file path=ppt/theme/theme2.xml><?xml version="1.0" encoding="utf-8"?>
<a:theme xmlns:a="http://schemas.openxmlformats.org/drawingml/2006/main" name="Тема Offic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для новых сотрудников</Template>
  <TotalTime>275</TotalTime>
  <Words>1544</Words>
  <Application>Microsoft Office PowerPoint</Application>
  <PresentationFormat>Широкоэкранный</PresentationFormat>
  <Paragraphs>108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Презентация для новых сотрудников</vt:lpstr>
      <vt:lpstr>Управление Роспотребнадзора по Кемеровской области – Кузбассу </vt:lpstr>
      <vt:lpstr>Конфликт интересов - это ситуация, при которой личная заинтересованность государственного гражданского служащего (далее - служащий) влияет или может повлиять на надлежащее, объективное и беспристрастное исполнение им должностных обязанностей (осуществление полномочий)</vt:lpstr>
      <vt:lpstr>Меры, которые должен принять служащий для предотвращения или урегулирования конфликта интересов (Перечень не является исчерпывающим)</vt:lpstr>
      <vt:lpstr>Меры, которые должен принять служащий для предотвращения или урегулирования конфликта интересов (Перечень не является исчерпывающим)</vt:lpstr>
      <vt:lpstr>Форма уведомления</vt:lpstr>
      <vt:lpstr>Мероприятия по предотвращению конфликта интересов</vt:lpstr>
      <vt:lpstr>Типовые ситуации в соответствии с Обзорами практики правоприменения в сфере конфликта интересов </vt:lpstr>
      <vt:lpstr>Ситуация 3 (обзор № 5) </vt:lpstr>
      <vt:lpstr>Ситуация 6 (обзор № 5)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Добро пожаловать!</dc:title>
  <dc:creator>Бажанова</dc:creator>
  <cp:lastModifiedBy>Бажанова</cp:lastModifiedBy>
  <cp:revision>16</cp:revision>
  <dcterms:created xsi:type="dcterms:W3CDTF">2022-07-19T02:16:15Z</dcterms:created>
  <dcterms:modified xsi:type="dcterms:W3CDTF">2023-08-10T02:57:55Z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74063500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