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E3E54-BED3-4A80-BDD4-CA50F7FB6DD8}" type="datetimeFigureOut">
              <a:rPr lang="ru-RU" smtClean="0"/>
              <a:t>18.12.2025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5DFA6-03FF-4F81-90AA-1BCB77DE12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7554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E3E54-BED3-4A80-BDD4-CA50F7FB6DD8}" type="datetimeFigureOut">
              <a:rPr lang="ru-RU" smtClean="0"/>
              <a:t>18.12.2025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5DFA6-03FF-4F81-90AA-1BCB77DE12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5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E3E54-BED3-4A80-BDD4-CA50F7FB6DD8}" type="datetimeFigureOut">
              <a:rPr lang="ru-RU" smtClean="0"/>
              <a:t>18.12.2025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5DFA6-03FF-4F81-90AA-1BCB77DE12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4125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E3E54-BED3-4A80-BDD4-CA50F7FB6DD8}" type="datetimeFigureOut">
              <a:rPr lang="ru-RU" smtClean="0"/>
              <a:t>18.12.2025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5DFA6-03FF-4F81-90AA-1BCB77DE12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0971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E3E54-BED3-4A80-BDD4-CA50F7FB6DD8}" type="datetimeFigureOut">
              <a:rPr lang="ru-RU" smtClean="0"/>
              <a:t>18.12.2025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5DFA6-03FF-4F81-90AA-1BCB77DE12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879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E3E54-BED3-4A80-BDD4-CA50F7FB6DD8}" type="datetimeFigureOut">
              <a:rPr lang="ru-RU" smtClean="0"/>
              <a:t>18.12.2025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5DFA6-03FF-4F81-90AA-1BCB77DE12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565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E3E54-BED3-4A80-BDD4-CA50F7FB6DD8}" type="datetimeFigureOut">
              <a:rPr lang="ru-RU" smtClean="0"/>
              <a:t>18.12.2025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5DFA6-03FF-4F81-90AA-1BCB77DE12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3294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E3E54-BED3-4A80-BDD4-CA50F7FB6DD8}" type="datetimeFigureOut">
              <a:rPr lang="ru-RU" smtClean="0"/>
              <a:t>18.12.2025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5DFA6-03FF-4F81-90AA-1BCB77DE12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3914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E3E54-BED3-4A80-BDD4-CA50F7FB6DD8}" type="datetimeFigureOut">
              <a:rPr lang="ru-RU" smtClean="0"/>
              <a:t>18.12.2025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5DFA6-03FF-4F81-90AA-1BCB77DE12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2085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E3E54-BED3-4A80-BDD4-CA50F7FB6DD8}" type="datetimeFigureOut">
              <a:rPr lang="ru-RU" smtClean="0"/>
              <a:t>18.12.2025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5DFA6-03FF-4F81-90AA-1BCB77DE12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2366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E3E54-BED3-4A80-BDD4-CA50F7FB6DD8}" type="datetimeFigureOut">
              <a:rPr lang="ru-RU" smtClean="0"/>
              <a:t>18.12.2025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5DFA6-03FF-4F81-90AA-1BCB77DE12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0633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E3E54-BED3-4A80-BDD4-CA50F7FB6DD8}" type="datetimeFigureOut">
              <a:rPr lang="ru-RU" smtClean="0"/>
              <a:t>18.12.2025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95DFA6-03FF-4F81-90AA-1BCB77DE12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1978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515" y="131312"/>
            <a:ext cx="1947549" cy="190731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6401949" y="6267453"/>
            <a:ext cx="56326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Вместе защитим детей, вместе построим будущее</a:t>
            </a:r>
            <a:r>
              <a:rPr lang="ru-RU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!</a:t>
            </a:r>
            <a:endParaRPr lang="ru-RU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444664" y="2595118"/>
            <a:ext cx="7499745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i="1" dirty="0" smtClean="0">
                <a:solidFill>
                  <a:schemeClr val="accent1">
                    <a:lumMod val="75000"/>
                  </a:schemeClr>
                </a:solidFill>
              </a:rPr>
              <a:t>Безопасность детей в интернете: </a:t>
            </a:r>
          </a:p>
          <a:p>
            <a:pPr algn="ctr"/>
            <a:r>
              <a:rPr lang="ru-RU" sz="3200" b="1" i="1" dirty="0" smtClean="0">
                <a:solidFill>
                  <a:schemeClr val="accent1">
                    <a:lumMod val="75000"/>
                  </a:schemeClr>
                </a:solidFill>
              </a:rPr>
              <a:t>выбор платформ</a:t>
            </a:r>
          </a:p>
          <a:p>
            <a:pPr algn="ctr"/>
            <a:r>
              <a:rPr lang="ru-RU" sz="3200" b="1" i="1" dirty="0" smtClean="0">
                <a:solidFill>
                  <a:schemeClr val="accent1">
                    <a:lumMod val="75000"/>
                  </a:schemeClr>
                </a:solidFill>
              </a:rPr>
              <a:t>ответственность родителей и школы</a:t>
            </a:r>
            <a:endParaRPr lang="ru-RU" sz="32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6926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515" y="131312"/>
            <a:ext cx="1947549" cy="190731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6401949" y="6267453"/>
            <a:ext cx="56326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Вместе защитим детей, вместе построим будущее</a:t>
            </a:r>
            <a:r>
              <a:rPr lang="ru-RU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!</a:t>
            </a:r>
            <a:endParaRPr lang="ru-RU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20338" y="2169934"/>
            <a:ext cx="10534260" cy="28273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lnSpc>
                <a:spcPct val="107000"/>
              </a:lnSpc>
              <a:spcAft>
                <a:spcPts val="0"/>
              </a:spcAft>
            </a:pP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современном мире дети проводят значительную часть времени в интернете, используя различные цифровые ресурсы, социальные сети и мессенджеры для общения, учебы и развлечений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49580" algn="ctr">
              <a:lnSpc>
                <a:spcPct val="107000"/>
              </a:lnSpc>
              <a:spcAft>
                <a:spcPts val="0"/>
              </a:spcAft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 сожалению, эта открытость и доступность может нести в себе и определенные риски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1676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515" y="131312"/>
            <a:ext cx="1947549" cy="190731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6401949" y="6267453"/>
            <a:ext cx="56326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Вместе защитим детей, вместе построим будущее</a:t>
            </a:r>
            <a:r>
              <a:rPr lang="ru-RU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!</a:t>
            </a:r>
            <a:endParaRPr lang="ru-RU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63487" y="1579455"/>
            <a:ext cx="947057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Мы обеспокоены участившимися случаями попыток вербовки детей и подростков через различные онлайн-платформы и мессенджеры. </a:t>
            </a:r>
          </a:p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Злоумышленники, представляясь сверстниками или друзьями, могут вступать в доверие, манипулировать сознанием и подталкивать к опасным действиям, в том числе противоправным и экстремистским.</a:t>
            </a:r>
            <a:endParaRPr lang="ru-RU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9127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515" y="131312"/>
            <a:ext cx="1947549" cy="190731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6401949" y="6267453"/>
            <a:ext cx="56326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Вместе защитим детей, вместе построим будущее</a:t>
            </a:r>
            <a:r>
              <a:rPr lang="ru-RU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!</a:t>
            </a:r>
            <a:endParaRPr lang="ru-RU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76579" y="1168132"/>
            <a:ext cx="918425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Важно понимать, что вербовка может происходить через любые информационные каналы и мессенджеры, где есть возможность анонимного или скрытого общения. Мошенники умело пользуются психологическими приемами, играют на чувствах подростков, их желании быть принятыми и понятыми.</a:t>
            </a:r>
          </a:p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В связи с этим, мы хотим обратить ваше внимание на необходимость повышенной бдительности и информационной безопасности ваших детей.</a:t>
            </a:r>
            <a:endParaRPr lang="ru-RU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9279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2000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515" y="131312"/>
            <a:ext cx="1947549" cy="190731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6401949" y="6267453"/>
            <a:ext cx="56326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Вместе защитим детей, вместе построим будущее</a:t>
            </a:r>
            <a:r>
              <a:rPr lang="ru-RU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!</a:t>
            </a:r>
            <a:endParaRPr lang="ru-RU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062064" y="596383"/>
            <a:ext cx="8708571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Что вы можете сделать:</a:t>
            </a:r>
          </a:p>
          <a:p>
            <a:pPr marL="457200" indent="-457200" algn="ctr">
              <a:buFont typeface="Wingdings" panose="05000000000000000000" pitchFamily="2" charset="2"/>
              <a:buChar char="ü"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Открытый диалог: поддерживайте доверительные отношения с ребенком. Регулярно разговаривайте с ним о его онлайн-активности, о том, с кем он общается в сети. Создайте атмосферу, в которой ребенок не будет бояться поделиться с вами своими переживаниями и сомнениями.</a:t>
            </a:r>
          </a:p>
          <a:p>
            <a:pPr marL="457200" indent="-457200" algn="ctr">
              <a:buFont typeface="Wingdings" panose="05000000000000000000" pitchFamily="2" charset="2"/>
              <a:buChar char="ü"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Информированность: Объясните ребенку, какие опасности могут подстерегать его в интернете. Расскажите о вербовке, манипуляциях, дезинформации и других угрозах.</a:t>
            </a:r>
            <a:endParaRPr lang="ru-RU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0529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515" y="131312"/>
            <a:ext cx="1947549" cy="190731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6401949" y="6267453"/>
            <a:ext cx="56326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Вместе защитим детей, вместе построим будущее</a:t>
            </a:r>
            <a:r>
              <a:rPr lang="ru-RU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!</a:t>
            </a:r>
            <a:endParaRPr lang="ru-RU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336824" y="345233"/>
            <a:ext cx="990656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Что вы можете сделать:</a:t>
            </a:r>
          </a:p>
          <a:p>
            <a:pPr marL="457200" indent="-457200" algn="ctr">
              <a:buFont typeface="Wingdings" panose="05000000000000000000" pitchFamily="2" charset="2"/>
              <a:buChar char="ü"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	Контроль (с доверием): Не запрещайте ребенку пользоваться интернетом, но мягко контролируйте его онлайн-активность. Интересуйтесь, на какие сайты он заходит, с кем общается, в каких группах состоит. Используйте инструменты родительского контроля, чтобы ограничить доступ к нежелательному контенту.</a:t>
            </a:r>
          </a:p>
          <a:p>
            <a:pPr marL="457200" indent="-457200" algn="ctr">
              <a:buFont typeface="Wingdings" panose="05000000000000000000" pitchFamily="2" charset="2"/>
              <a:buChar char="ü"/>
            </a:pP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	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Совместное исследование: Проведите время вместе с ребенком, изучая интернет-пространство. Покажите безопасные и полезные ресурсы, обсудите, как распознать </a:t>
            </a:r>
            <a:r>
              <a:rPr lang="ru-RU" sz="2800" b="1" dirty="0" err="1" smtClean="0">
                <a:solidFill>
                  <a:schemeClr val="accent1">
                    <a:lumMod val="75000"/>
                  </a:schemeClr>
                </a:solidFill>
              </a:rPr>
              <a:t>фейковые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 новости и подозрительные аккаунты.</a:t>
            </a:r>
            <a:endParaRPr lang="ru-RU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4739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515" y="131312"/>
            <a:ext cx="1947549" cy="190731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6401949" y="6267453"/>
            <a:ext cx="56326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Вместе защитим детей, вместе построим будущее</a:t>
            </a:r>
            <a:r>
              <a:rPr lang="ru-RU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!</a:t>
            </a:r>
            <a:endParaRPr lang="ru-RU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08448" y="1558212"/>
            <a:ext cx="902581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Что вы можете сделать:</a:t>
            </a:r>
          </a:p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Безопасные платформы: По возможности, отдавайте предпочтение проверенным и безопасным онлайн-сервисам, которые уделяют внимание защите пользовательских данных и борются с нежелательным контентом, например, мессенджер МАХ и ИКОП «</a:t>
            </a:r>
            <a:r>
              <a:rPr lang="ru-RU" sz="2800" b="1" dirty="0" err="1" smtClean="0">
                <a:solidFill>
                  <a:schemeClr val="accent1">
                    <a:lumMod val="75000"/>
                  </a:schemeClr>
                </a:solidFill>
              </a:rPr>
              <a:t>Сферум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», интегрированный во ФГИС «Моя школа».</a:t>
            </a:r>
            <a:endParaRPr lang="ru-RU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0959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515" y="131312"/>
            <a:ext cx="1947549" cy="190731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6401949" y="6267453"/>
            <a:ext cx="56326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Вместе защитим детей, вместе построим будущее</a:t>
            </a:r>
            <a:r>
              <a:rPr lang="ru-RU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!</a:t>
            </a:r>
            <a:endParaRPr lang="ru-RU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646257" y="1215709"/>
            <a:ext cx="951138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Мы хотим заверить вас, что администрация и педагогический коллектив нашей образовательной организации предпринимает все необходимые меры для обеспечения безопасности обучающихся, в том числе в информационном пространстве.</a:t>
            </a:r>
          </a:p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Мы проводим профилактические беседы, обучаем детей правилам безопасного поведения в сети, готовим информационные материалы и взаимодействуем с правоохранительными органами.</a:t>
            </a:r>
            <a:endParaRPr lang="ru-RU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6638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515" y="131312"/>
            <a:ext cx="1947549" cy="190731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6401949" y="6267453"/>
            <a:ext cx="56326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Вместе защитим детей, вместе построим будущее</a:t>
            </a:r>
            <a:r>
              <a:rPr lang="ru-RU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!</a:t>
            </a:r>
            <a:endParaRPr lang="ru-RU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098981" y="1951758"/>
            <a:ext cx="860593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Помните, что только совместными усилиями мы сможем защитить наших детей от опасного влияния интернета и обеспечить им безопасное и счастливое будущее. </a:t>
            </a:r>
          </a:p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Будьте внимательны, бдительны и не оставайтесь равнодушными!</a:t>
            </a:r>
            <a:endParaRPr lang="ru-RU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4457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435</Words>
  <Application>Microsoft Office PowerPoint</Application>
  <PresentationFormat>Широкоэкранный</PresentationFormat>
  <Paragraphs>30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Марина Николаевна</dc:creator>
  <cp:lastModifiedBy>Марина Николаевна</cp:lastModifiedBy>
  <cp:revision>5</cp:revision>
  <dcterms:created xsi:type="dcterms:W3CDTF">2025-12-18T12:42:04Z</dcterms:created>
  <dcterms:modified xsi:type="dcterms:W3CDTF">2025-12-18T13:23:50Z</dcterms:modified>
</cp:coreProperties>
</file>