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6.xml.rels" ContentType="application/vnd.openxmlformats-package.relationships+xml"/>
  <Override PartName="/ppt/slideLayouts/slideLayout1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_rels/notesSlide4.xml.rels" ContentType="application/vnd.openxmlformats-package.relationships+xml"/>
  <Override PartName="/ppt/notesSlides/notesSlide4.xml" ContentType="application/vnd.openxmlformats-officedocument.presentationml.notesSlide+xml"/>
  <Override PartName="/ppt/_rels/presentation.xml.rels" ContentType="application/vnd.openxmlformats-package.relationships+xml"/>
  <Override PartName="/ppt/media/image96.jpeg" ContentType="image/jpeg"/>
  <Override PartName="/ppt/media/image95.jpeg" ContentType="image/jpeg"/>
  <Override PartName="/ppt/media/image94.jpeg" ContentType="image/jpeg"/>
  <Override PartName="/ppt/media/image93.jpeg" ContentType="image/jpeg"/>
  <Override PartName="/ppt/media/image85.jpeg" ContentType="image/jpeg"/>
  <Override PartName="/ppt/media/image24.jpeg" ContentType="image/jpeg"/>
  <Override PartName="/ppt/media/image84.jpeg" ContentType="image/jpeg"/>
  <Override PartName="/ppt/media/image23.jpeg" ContentType="image/jpeg"/>
  <Override PartName="/ppt/media/image82.jpeg" ContentType="image/jpeg"/>
  <Override PartName="/ppt/media/image49.jpeg" ContentType="image/jpeg"/>
  <Override PartName="/ppt/media/image21.jpeg" ContentType="image/jpeg"/>
  <Override PartName="/ppt/media/image69.jpeg" ContentType="image/jpeg"/>
  <Override PartName="/ppt/media/image41.jpeg" ContentType="image/jpeg"/>
  <Override PartName="/ppt/media/image46.jpeg" ContentType="image/jpeg"/>
  <Override PartName="/ppt/media/image89.jpeg" ContentType="image/jpeg"/>
  <Override PartName="/ppt/media/image53.png" ContentType="image/png"/>
  <Override PartName="/ppt/media/image73.jpeg" ContentType="image/jpeg"/>
  <Override PartName="/ppt/media/image17.jpeg" ContentType="image/jpeg"/>
  <Override PartName="/ppt/media/image30.jpeg" ContentType="image/jpeg"/>
  <Override PartName="/ppt/media/image16.jpeg" ContentType="image/jpeg"/>
  <Override PartName="/ppt/media/image8.png" ContentType="image/png"/>
  <Override PartName="/ppt/media/image6.jpeg" ContentType="image/jpeg"/>
  <Override PartName="/ppt/media/image9.png" ContentType="image/png"/>
  <Override PartName="/ppt/media/image101.jpeg" ContentType="image/jpeg"/>
  <Override PartName="/ppt/media/image34.jpeg" ContentType="image/jpeg"/>
  <Override PartName="/ppt/media/image77.jpeg" ContentType="image/jpeg"/>
  <Override PartName="/ppt/media/image31.jpeg" ContentType="image/jpeg"/>
  <Override PartName="/ppt/media/image51.jpeg" ContentType="image/jpeg"/>
  <Override PartName="/ppt/media/image32.jpeg" ContentType="image/jpeg"/>
  <Override PartName="/ppt/media/image75.jpeg" ContentType="image/jpeg"/>
  <Override PartName="/ppt/media/image35.jpeg" ContentType="image/jpeg"/>
  <Override PartName="/ppt/media/image3.jpeg" ContentType="image/jpeg"/>
  <Override PartName="/ppt/media/image78.jpeg" ContentType="image/jpeg"/>
  <Override PartName="/ppt/media/image100.jpeg" ContentType="image/jpeg"/>
  <Override PartName="/ppt/media/image45.jpeg" ContentType="image/jpeg"/>
  <Override PartName="/ppt/media/image12.png" ContentType="image/png"/>
  <Override PartName="/ppt/media/image104.jpeg" ContentType="image/jpeg"/>
  <Override PartName="/ppt/media/image103.jpeg" ContentType="image/jpeg"/>
  <Override PartName="/ppt/media/image52.jpeg" ContentType="image/jpeg"/>
  <Override PartName="/ppt/media/image72.jpeg" ContentType="image/jpeg"/>
  <Override PartName="/ppt/media/image39.jpeg" ContentType="image/jpeg"/>
  <Override PartName="/ppt/media/image87.jpeg" ContentType="image/jpeg"/>
  <Override PartName="/ppt/media/image26.jpeg" ContentType="image/jpeg"/>
  <Override PartName="/ppt/media/image74.jpeg" ContentType="image/jpeg"/>
  <Override PartName="/ppt/media/image109.png" ContentType="image/png"/>
  <Override PartName="/ppt/media/image107.jpeg" ContentType="image/jpeg"/>
  <Override PartName="/ppt/media/image102.jpeg" ContentType="image/jpeg"/>
  <Override PartName="/ppt/media/image106.jpeg" ContentType="image/jpeg"/>
  <Override PartName="/ppt/media/image5.png" ContentType="image/png"/>
  <Override PartName="/ppt/media/image79.jpeg" ContentType="image/jpeg"/>
  <Override PartName="/ppt/media/image36.jpeg" ContentType="image/jpeg"/>
  <Override PartName="/ppt/media/image4.jpeg" ContentType="image/jpeg"/>
  <Override PartName="/ppt/media/image59.jpeg" ContentType="image/jpeg"/>
  <Override PartName="/ppt/media/image92.jpeg" ContentType="image/jpeg"/>
  <Override PartName="/ppt/media/image105.jpeg" ContentType="image/jpeg"/>
  <Override PartName="/ppt/media/image28.jpeg" ContentType="image/jpeg"/>
  <Override PartName="/ppt/media/image54.png" ContentType="image/png"/>
  <Override PartName="/ppt/media/image108.jpeg" ContentType="image/jpeg"/>
  <Override PartName="/ppt/media/image88.jpeg" ContentType="image/jpeg"/>
  <Override PartName="/ppt/media/image27.jpeg" ContentType="image/jpeg"/>
  <Override PartName="/ppt/media/image97.jpeg" ContentType="image/jpeg"/>
  <Override PartName="/ppt/media/image37.jpeg" ContentType="image/jpeg"/>
  <Override PartName="/ppt/media/image42.jpeg" ContentType="image/jpeg"/>
  <Override PartName="/ppt/media/image18.jpeg" ContentType="image/jpeg"/>
  <Override PartName="/ppt/media/image1.jpeg" ContentType="image/jpeg"/>
  <Override PartName="/ppt/media/image33.jpeg" ContentType="image/jpeg"/>
  <Override PartName="/ppt/media/image76.jpeg" ContentType="image/jpeg"/>
  <Override PartName="/ppt/media/image43.jpeg" ContentType="image/jpeg"/>
  <Override PartName="/ppt/media/image2.jpeg" ContentType="image/jpeg"/>
  <Override PartName="/ppt/media/image19.jpeg" ContentType="image/jpeg"/>
  <Override PartName="/ppt/media/image11.png" ContentType="image/png"/>
  <Override PartName="/ppt/media/image29.jpeg" ContentType="image/jpeg"/>
  <Override PartName="/ppt/media/image44.jpeg" ContentType="image/jpeg"/>
  <Override PartName="/ppt/media/image7.png" ContentType="image/png"/>
  <Override PartName="/ppt/media/image22.jpeg" ContentType="image/jpeg"/>
  <Override PartName="/ppt/media/image83.jpeg" ContentType="image/jpeg"/>
  <Override PartName="/ppt/media/image13.png" ContentType="image/png"/>
  <Override PartName="/ppt/media/image56.jpeg" ContentType="image/jpeg"/>
  <Override PartName="/ppt/media/image15.png" ContentType="image/png"/>
  <Override PartName="/ppt/media/image60.jpeg" ContentType="image/jpeg"/>
  <Override PartName="/ppt/media/image61.jpeg" ContentType="image/jpeg"/>
  <Override PartName="/ppt/media/image62.jpeg" ContentType="image/jpeg"/>
  <Override PartName="/ppt/media/image50.jpeg" ContentType="image/jpeg"/>
  <Override PartName="/ppt/media/image86.jpeg" ContentType="image/jpeg"/>
  <Override PartName="/ppt/media/image25.jpeg" ContentType="image/jpeg"/>
  <Override PartName="/ppt/media/image55.jpeg" ContentType="image/jpeg"/>
  <Override PartName="/ppt/media/image90.jpeg" ContentType="image/jpeg"/>
  <Override PartName="/ppt/media/image57.jpeg" ContentType="image/jpeg"/>
  <Override PartName="/ppt/media/image70.jpeg" ContentType="image/jpeg"/>
  <Override PartName="/ppt/media/image98.jpeg" ContentType="image/jpeg"/>
  <Override PartName="/ppt/media/image91.jpeg" ContentType="image/jpeg"/>
  <Override PartName="/ppt/media/image58.jpeg" ContentType="image/jpeg"/>
  <Override PartName="/ppt/media/image38.jpeg" ContentType="image/jpeg"/>
  <Override PartName="/ppt/media/image10.png" ContentType="image/png"/>
  <Override PartName="/ppt/media/image71.jpeg" ContentType="image/jpeg"/>
  <Override PartName="/ppt/media/image99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14.png" ContentType="image/png"/>
  <Override PartName="/ppt/media/image66.jpeg" ContentType="image/jpeg"/>
  <Override PartName="/ppt/media/image67.jpeg" ContentType="image/jpeg"/>
  <Override PartName="/ppt/media/image47.jpeg" ContentType="image/jpeg"/>
  <Override PartName="/ppt/media/image80.jpeg" ContentType="image/jpeg"/>
  <Override PartName="/ppt/media/image40.jpeg" ContentType="image/jpeg"/>
  <Override PartName="/ppt/media/image68.jpeg" ContentType="image/jpeg"/>
  <Override PartName="/ppt/media/image48.jpeg" ContentType="image/jpeg"/>
  <Override PartName="/ppt/media/image81.jpeg" ContentType="image/jpeg"/>
  <Override PartName="/ppt/media/image20.jpeg" ContentType="image/jpeg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29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41.xml.rels" ContentType="application/vnd.openxmlformats-package.relationships+xml"/>
  <Override PartName="/ppt/slides/_rels/slide34.xml.rels" ContentType="application/vnd.openxmlformats-package.relationships+xml"/>
  <Override PartName="/ppt/slides/_rels/slide42.xml.rels" ContentType="application/vnd.openxmlformats-package.relationships+xml"/>
  <Override PartName="/ppt/slides/_rels/slide40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_rels/slide39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38.xml.rels" ContentType="application/vnd.openxmlformats-package.relationships+xml"/>
  <Override PartName="/ppt/slides/_rels/slide22.xml.rels" ContentType="application/vnd.openxmlformats-package.relationships+xml"/>
  <Override PartName="/ppt/slides/_rels/slide30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43.xml.rels" ContentType="application/vnd.openxmlformats-package.relationships+xml"/>
  <Override PartName="/ppt/slides/_rels/slide35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9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14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13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39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44.xml" ContentType="application/vnd.openxmlformats-officedocument.presentationml.slide+xml"/>
  <Override PartName="/ppt/slides/slide37.xml" ContentType="application/vnd.openxmlformats-officedocument.presentationml.slide+xml"/>
  <Override PartName="/ppt/slides/slide43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s/slide42.xml" ContentType="application/vnd.openxmlformats-officedocument.presentationml.slide+xml"/>
  <Override PartName="/ppt/slides/slide35.xml" ContentType="application/vnd.openxmlformats-officedocument.presentationml.slide+xml"/>
  <Override PartName="/ppt/slides/slide41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2BE14827-02E8-4554-A2DC-9C7BEDC97DDB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3957480" y="7401600"/>
            <a:ext cx="3028680" cy="3877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6120" rIns="96120" tIns="48240" bIns="48240" anchor="b">
            <a:noAutofit/>
          </a:bodyPr>
          <a:p>
            <a:pPr algn="r">
              <a:lnSpc>
                <a:spcPct val="100000"/>
              </a:lnSpc>
            </a:pPr>
            <a:fld id="{045C949F-0248-45C1-8EC0-690D1F8BA320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3957480" y="7401600"/>
            <a:ext cx="3028680" cy="3877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b">
            <a:noAutofit/>
          </a:bodyPr>
          <a:p>
            <a:pPr algn="r">
              <a:lnSpc>
                <a:spcPct val="100000"/>
              </a:lnSpc>
            </a:pPr>
            <a:fld id="{3D980B49-DAAB-496E-A2F5-A7C2519F5F22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sldImg"/>
          </p:nvPr>
        </p:nvSpPr>
        <p:spPr>
          <a:xfrm>
            <a:off x="1557360" y="584280"/>
            <a:ext cx="3893760" cy="2920680"/>
          </a:xfrm>
          <a:prstGeom prst="rect">
            <a:avLst/>
          </a:prstGeom>
        </p:spPr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932040" y="3700800"/>
            <a:ext cx="5124240" cy="3506400"/>
          </a:xfrm>
          <a:prstGeom prst="rect">
            <a:avLst/>
          </a:prstGeom>
        </p:spPr>
        <p:txBody>
          <a:bodyPr lIns="92160" rIns="92160" tIns="46080" bIns="46080">
            <a:noAutofit/>
          </a:bodyPr>
          <a:p>
            <a:endParaRPr b="0" lang="ru-RU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401688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93600" y="3287880"/>
            <a:ext cx="401688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65208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93600" y="328788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652080" y="328788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951880" y="73152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7309800" y="73152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93600" y="328788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5951880" y="328788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7309800" y="328788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93600" y="731520"/>
            <a:ext cx="4016880" cy="4894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4016880" cy="4894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960200" cy="4894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652080" y="731520"/>
            <a:ext cx="1960200" cy="4894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839160" y="2209680"/>
            <a:ext cx="3635640" cy="5833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652080" y="731520"/>
            <a:ext cx="1960200" cy="4894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93600" y="328788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93600" y="731520"/>
            <a:ext cx="4016880" cy="4894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960200" cy="4894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65208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652080" y="328788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65208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93600" y="3287880"/>
            <a:ext cx="401688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401688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93600" y="3287880"/>
            <a:ext cx="401688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65208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93600" y="328788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652080" y="328788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951880" y="73152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7309800" y="73152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93600" y="328788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5951880" y="328788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7309800" y="328788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4593600" y="731520"/>
            <a:ext cx="4016880" cy="4894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4016880" cy="4894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960200" cy="4894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652080" y="731520"/>
            <a:ext cx="1960200" cy="4894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4016880" cy="4894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839160" y="2209680"/>
            <a:ext cx="3635640" cy="5833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652080" y="731520"/>
            <a:ext cx="1960200" cy="4894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93600" y="328788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960200" cy="4894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65208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652080" y="328788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65208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93600" y="3287880"/>
            <a:ext cx="401688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401688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593600" y="3287880"/>
            <a:ext cx="401688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65208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593600" y="328788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652080" y="328788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5951880" y="73152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7309800" y="73152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4593600" y="328788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 type="body"/>
          </p:nvPr>
        </p:nvSpPr>
        <p:spPr>
          <a:xfrm>
            <a:off x="5951880" y="328788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 type="body"/>
          </p:nvPr>
        </p:nvSpPr>
        <p:spPr>
          <a:xfrm>
            <a:off x="7309800" y="3287880"/>
            <a:ext cx="1293120" cy="2334240"/>
          </a:xfrm>
          <a:prstGeom prst="rect">
            <a:avLst/>
          </a:prstGeom>
        </p:spPr>
        <p:txBody>
          <a:bodyPr lIns="0" rIns="0" tIns="0" bIns="0">
            <a:normAutofit fontScale="60000"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960200" cy="4894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652080" y="731520"/>
            <a:ext cx="1960200" cy="4894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839160" y="2209680"/>
            <a:ext cx="3635640" cy="5833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652080" y="731520"/>
            <a:ext cx="1960200" cy="4894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93600" y="328788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960200" cy="4894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65208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652080" y="328788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9360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652080" y="731520"/>
            <a:ext cx="196020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93600" y="3287880"/>
            <a:ext cx="4016880" cy="2334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6440"/>
            <a:ext cx="8229240" cy="123876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0" y="5105520"/>
            <a:ext cx="9143640" cy="175212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4dcf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" name="CustomShape 2"/>
          <p:cNvSpPr/>
          <p:nvPr/>
        </p:nvSpPr>
        <p:spPr>
          <a:xfrm>
            <a:off x="0" y="0"/>
            <a:ext cx="9143640" cy="510516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4dcf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" name="CustomShape 3"/>
          <p:cNvSpPr/>
          <p:nvPr/>
        </p:nvSpPr>
        <p:spPr>
          <a:xfrm>
            <a:off x="0" y="3768480"/>
            <a:ext cx="9143640" cy="2285640"/>
          </a:xfrm>
          <a:prstGeom prst="rect">
            <a:avLst/>
          </a:prstGeom>
          <a:gradFill rotWithShape="0">
            <a:gsLst>
              <a:gs pos="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" name="CustomShape 4"/>
          <p:cNvSpPr/>
          <p:nvPr/>
        </p:nvSpPr>
        <p:spPr>
          <a:xfrm>
            <a:off x="0" y="1600200"/>
            <a:ext cx="9143640" cy="510516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" name="PlaceHolder 5"/>
          <p:cNvSpPr>
            <a:spLocks noGrp="1"/>
          </p:cNvSpPr>
          <p:nvPr>
            <p:ph type="title"/>
          </p:nvPr>
        </p:nvSpPr>
        <p:spPr>
          <a:xfrm>
            <a:off x="839160" y="2209680"/>
            <a:ext cx="3635640" cy="1258200"/>
          </a:xfrm>
          <a:prstGeom prst="rect">
            <a:avLst/>
          </a:prstGeom>
        </p:spPr>
        <p:txBody>
          <a:bodyPr anchor="b">
            <a:noAutofit/>
          </a:bodyPr>
          <a:p>
            <a:pPr marL="228600" indent="-228240">
              <a:lnSpc>
                <a:spcPct val="100000"/>
              </a:lnSpc>
              <a:buClr>
                <a:srgbClr val="c3260c"/>
              </a:buClr>
              <a:buSzPct val="128000"/>
              <a:buFont typeface="Georgia"/>
              <a:buChar char="*"/>
            </a:pPr>
            <a:r>
              <a:rPr b="1" lang="ru-RU" sz="2800" spc="-1" strike="noStrike">
                <a:solidFill>
                  <a:srgbClr val="404040"/>
                </a:solidFill>
                <a:latin typeface="Trebuchet MS"/>
              </a:rPr>
              <a:t>Образец заголовка</a:t>
            </a:r>
            <a:endParaRPr b="0" lang="ru-RU" sz="2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4593600" y="731520"/>
            <a:ext cx="4016880" cy="4894200"/>
          </a:xfrm>
          <a:prstGeom prst="rect">
            <a:avLst/>
          </a:prstGeom>
        </p:spPr>
        <p:txBody>
          <a:bodyPr anchor="ctr">
            <a:noAutofit/>
          </a:bodyPr>
          <a:p>
            <a:pPr marL="228600" indent="-1825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b="0" lang="ru-RU" sz="2200" spc="-1" strike="noStrike">
                <a:solidFill>
                  <a:srgbClr val="404040"/>
                </a:solidFill>
                <a:latin typeface="Trebuchet MS"/>
              </a:rPr>
              <a:t>Образец текста</a:t>
            </a:r>
            <a:endParaRPr b="0" lang="ru-RU" sz="2200" spc="-1" strike="noStrike">
              <a:solidFill>
                <a:srgbClr val="404040"/>
              </a:solidFill>
              <a:latin typeface="Trebuchet MS"/>
            </a:endParaRPr>
          </a:p>
          <a:p>
            <a:pPr lvl="1" marL="548640" indent="-182520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b="0" lang="ru-RU" sz="2000" spc="-1" strike="noStrike">
                <a:solidFill>
                  <a:srgbClr val="404040"/>
                </a:solidFill>
                <a:latin typeface="Trebuchet MS"/>
              </a:rPr>
              <a:t>Второй уровень</a:t>
            </a:r>
            <a:endParaRPr b="0" lang="ru-RU" sz="2000" spc="-1" strike="noStrike">
              <a:solidFill>
                <a:srgbClr val="404040"/>
              </a:solidFill>
              <a:latin typeface="Trebuchet MS"/>
            </a:endParaRPr>
          </a:p>
          <a:p>
            <a:pPr lvl="2" marL="822960" indent="-182520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b="0" lang="ru-RU" sz="1800" spc="-1" strike="noStrike">
                <a:solidFill>
                  <a:srgbClr val="404040"/>
                </a:solidFill>
                <a:latin typeface="Trebuchet MS"/>
              </a:rPr>
              <a:t>Третий уровень</a:t>
            </a:r>
            <a:endParaRPr b="0" lang="ru-RU" sz="1800" spc="-1" strike="noStrike">
              <a:solidFill>
                <a:srgbClr val="404040"/>
              </a:solidFill>
              <a:latin typeface="Trebuchet MS"/>
            </a:endParaRPr>
          </a:p>
          <a:p>
            <a:pPr lvl="3" marL="1097280" indent="-182520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b="0" lang="ru-RU" sz="1600" spc="-1" strike="noStrike">
                <a:solidFill>
                  <a:srgbClr val="404040"/>
                </a:solidFill>
                <a:latin typeface="Trebuchet MS"/>
              </a:rPr>
              <a:t>Четвертый уровень</a:t>
            </a:r>
            <a:endParaRPr b="0" lang="ru-RU" sz="1600" spc="-1" strike="noStrike">
              <a:solidFill>
                <a:srgbClr val="404040"/>
              </a:solidFill>
              <a:latin typeface="Trebuchet MS"/>
            </a:endParaRPr>
          </a:p>
          <a:p>
            <a:pPr lvl="4" marL="1389960" indent="-182520">
              <a:lnSpc>
                <a:spcPct val="100000"/>
              </a:lnSpc>
              <a:spcBef>
                <a:spcPts val="281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b="0" lang="ru-RU" sz="1400" spc="-1" strike="noStrike">
                <a:solidFill>
                  <a:srgbClr val="404040"/>
                </a:solidFill>
                <a:latin typeface="Trebuchet MS"/>
              </a:rPr>
              <a:t>Пятый уровень</a:t>
            </a:r>
            <a:endParaRPr b="0" lang="ru-RU" sz="1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1075680" y="3497760"/>
            <a:ext cx="3388320" cy="21391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281"/>
              </a:spcBef>
              <a:spcAft>
                <a:spcPts val="300"/>
              </a:spcAft>
            </a:pPr>
            <a:r>
              <a:rPr b="0" lang="ru-RU" sz="1400" spc="-1" strike="noStrike">
                <a:solidFill>
                  <a:srgbClr val="404040"/>
                </a:solidFill>
                <a:latin typeface="Trebuchet MS"/>
              </a:rPr>
              <a:t>Образец текста</a:t>
            </a:r>
            <a:endParaRPr b="0" lang="ru-RU" sz="1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3" name="PlaceHolder 8"/>
          <p:cNvSpPr>
            <a:spLocks noGrp="1"/>
          </p:cNvSpPr>
          <p:nvPr>
            <p:ph type="dt"/>
          </p:nvPr>
        </p:nvSpPr>
        <p:spPr>
          <a:xfrm>
            <a:off x="6172200" y="6172200"/>
            <a:ext cx="25142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4FB214D-33DC-4674-A125-336920E291F6}" type="datetime">
              <a:rPr b="1" lang="ru-RU" sz="1100" spc="-1" strike="noStrike">
                <a:solidFill>
                  <a:srgbClr val="808080"/>
                </a:solidFill>
                <a:latin typeface="Trebuchet MS"/>
              </a:rPr>
              <a:t>20.8.21</a:t>
            </a:fld>
            <a:endParaRPr b="0" lang="ru-RU" sz="1100" spc="-1" strike="noStrike">
              <a:latin typeface="Times New Roman"/>
            </a:endParaRPr>
          </a:p>
        </p:txBody>
      </p:sp>
      <p:sp>
        <p:nvSpPr>
          <p:cNvPr id="84" name="PlaceHolder 9"/>
          <p:cNvSpPr>
            <a:spLocks noGrp="1"/>
          </p:cNvSpPr>
          <p:nvPr>
            <p:ph type="ftr"/>
          </p:nvPr>
        </p:nvSpPr>
        <p:spPr>
          <a:xfrm>
            <a:off x="457200" y="6172200"/>
            <a:ext cx="33523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85" name="PlaceHolder 10"/>
          <p:cNvSpPr>
            <a:spLocks noGrp="1"/>
          </p:cNvSpPr>
          <p:nvPr>
            <p:ph type="sldNum"/>
          </p:nvPr>
        </p:nvSpPr>
        <p:spPr>
          <a:xfrm>
            <a:off x="3809880" y="6172200"/>
            <a:ext cx="18284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824E4571-4C13-4EE3-ADC8-48EB36B8EDE5}" type="slidenum">
              <a:rPr b="1" lang="ru-RU" sz="1200" spc="-1" strike="noStrike">
                <a:solidFill>
                  <a:srgbClr val="808080"/>
                </a:solidFill>
                <a:latin typeface="Trebuchet M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6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jpeg"/><Relationship Id="rId3" Type="http://schemas.openxmlformats.org/officeDocument/2006/relationships/image" Target="../media/image68.jpeg"/><Relationship Id="rId4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jpe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image" Target="../media/image73.jpeg"/><Relationship Id="rId4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jpeg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jpeg"/><Relationship Id="rId3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jpe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garantf1://25108531.0/" TargetMode="External"/><Relationship Id="rId2" Type="http://schemas.openxmlformats.org/officeDocument/2006/relationships/slideLayout" Target="../slideLayouts/slideLayout17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image" Target="../media/image84.jpeg"/><Relationship Id="rId3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image" Target="../media/image86.jpeg"/><Relationship Id="rId3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image" Target="../media/image88.jpeg"/><Relationship Id="rId3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image" Target="../media/image90.jpeg"/><Relationship Id="rId3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image" Target="../media/image92.jpeg"/><Relationship Id="rId3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image" Target="../media/image94.jpeg"/><Relationship Id="rId3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jpeg"/><Relationship Id="rId3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image" Target="../media/image98.jpeg"/><Relationship Id="rId3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image" Target="../media/image100.jpeg"/><Relationship Id="rId3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image" Target="../media/image102.jpe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03.jpeg"/><Relationship Id="rId2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04.jpeg"/><Relationship Id="rId2" Type="http://schemas.openxmlformats.org/officeDocument/2006/relationships/image" Target="../media/image105.jpeg"/><Relationship Id="rId3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image" Target="../media/image107.jpeg"/><Relationship Id="rId3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image" Target="../media/image109.png"/><Relationship Id="rId3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0" y="1785960"/>
            <a:ext cx="8927640" cy="311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66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  безопасности  и </a:t>
            </a:r>
            <a:endParaRPr b="0" lang="ru-RU" sz="6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66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  поведения </a:t>
            </a:r>
            <a:endParaRPr b="0" lang="ru-RU" sz="6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66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  льду  </a:t>
            </a:r>
            <a:endParaRPr b="0" lang="ru-RU" sz="6600" spc="-1" strike="noStrike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1857240" y="4786200"/>
            <a:ext cx="5328720" cy="12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7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ru-RU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Отдел безопасности людей на водных объектах Главного управления МЧС России по Архангельской области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130" name="Group 3"/>
          <p:cNvGrpSpPr/>
          <p:nvPr/>
        </p:nvGrpSpPr>
        <p:grpSpPr>
          <a:xfrm>
            <a:off x="6500880" y="6072120"/>
            <a:ext cx="2453760" cy="639000"/>
            <a:chOff x="6500880" y="6072120"/>
            <a:chExt cx="2453760" cy="639000"/>
          </a:xfrm>
        </p:grpSpPr>
        <p:sp>
          <p:nvSpPr>
            <p:cNvPr id="131" name="CustomShape 4"/>
            <p:cNvSpPr/>
            <p:nvPr/>
          </p:nvSpPr>
          <p:spPr>
            <a:xfrm>
              <a:off x="6500880" y="6107040"/>
              <a:ext cx="2453760" cy="5324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360">
              <a:solidFill>
                <a:schemeClr val="tx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" name="CustomShape 5"/>
            <p:cNvSpPr/>
            <p:nvPr/>
          </p:nvSpPr>
          <p:spPr>
            <a:xfrm>
              <a:off x="6716880" y="6072120"/>
              <a:ext cx="2043720" cy="639000"/>
            </a:xfrm>
            <a:prstGeom prst="rect">
              <a:avLst/>
            </a:prstGeom>
            <a:noFill/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balanced">
                <a:rot lat="0" lon="0" rev="8700000"/>
              </a:lightRig>
            </a:scene3d>
            <a:sp3d>
              <a:bevelT w="190500" h="38100"/>
            </a:sp3d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3600" spc="-1" strike="noStrike">
                  <a:solidFill>
                    <a:srgbClr val="0066ff"/>
                  </a:solidFill>
                  <a:latin typeface="Arial Black"/>
                  <a:ea typeface="DejaVu Sans"/>
                </a:rPr>
                <a:t>2021</a:t>
              </a:r>
              <a:endParaRPr b="0" lang="ru-RU" sz="36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500040" y="1000080"/>
            <a:ext cx="8214840" cy="173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5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Arial"/>
              </a:rPr>
              <a:t>Передвигаясь  по  льду,  будьте  всегда  готовы 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Arial"/>
              </a:rPr>
              <a:t>немедленно  освободиться  от  груза!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90" name="Picture 9" descr=""/>
          <p:cNvPicPr/>
          <p:nvPr/>
        </p:nvPicPr>
        <p:blipFill>
          <a:blip r:embed="rId2">
            <a:lum contrast="36000"/>
          </a:blip>
          <a:srcRect l="2334" t="3616" r="1190" b="1854"/>
          <a:stretch/>
        </p:blipFill>
        <p:spPr>
          <a:xfrm>
            <a:off x="1643040" y="2643120"/>
            <a:ext cx="5765400" cy="3500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357120" y="785880"/>
            <a:ext cx="8357760" cy="15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Не  приближайтесь  к  тем  местам, где  происходит  сброс теплых  вод  с  промышленных  предприятий   и из  бассейнов  спортивных  комплексов.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93" name="Содержимое 3" descr="C:\Documents and Settings\Администратор\Local Settings\Temporary Internet Files\Content.Word\led_1.jpg"/>
          <p:cNvPicPr/>
          <p:nvPr/>
        </p:nvPicPr>
        <p:blipFill>
          <a:blip r:embed="rId2"/>
          <a:stretch/>
        </p:blipFill>
        <p:spPr>
          <a:xfrm>
            <a:off x="1071720" y="2000160"/>
            <a:ext cx="7000200" cy="4428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21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 additive="repl"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714240" y="714240"/>
            <a:ext cx="7500600" cy="100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Не  следует  ходить  рядом  с  трещинами  или  по  участку льда,  отделенному  от  основного  массива  трещинами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96" name="Picture 11" descr=""/>
          <p:cNvPicPr/>
          <p:nvPr/>
        </p:nvPicPr>
        <p:blipFill>
          <a:blip r:embed="rId2">
            <a:lum contrast="30000"/>
          </a:blip>
          <a:srcRect l="53451" t="35961" r="885" b="1689"/>
          <a:stretch/>
        </p:blipFill>
        <p:spPr>
          <a:xfrm>
            <a:off x="1357200" y="2000160"/>
            <a:ext cx="6603840" cy="3928680"/>
          </a:xfrm>
          <a:prstGeom prst="rect">
            <a:avLst/>
          </a:prstGeom>
          <a:ln>
            <a:noFill/>
          </a:ln>
        </p:spPr>
      </p:pic>
      <p:sp>
        <p:nvSpPr>
          <p:cNvPr id="197" name="CustomShape 3"/>
          <p:cNvSpPr/>
          <p:nvPr/>
        </p:nvSpPr>
        <p:spPr>
          <a:xfrm rot="20224800">
            <a:off x="1499760" y="4714920"/>
            <a:ext cx="2214360" cy="999720"/>
          </a:xfrm>
          <a:custGeom>
            <a:avLst/>
            <a:gdLst/>
            <a:ahLst/>
            <a:rect l="l" t="t" r="r" b="b"/>
            <a:pathLst>
              <a:path w="2214562" h="1000128">
                <a:moveTo>
                  <a:pt x="0" y="500063"/>
                </a:moveTo>
                <a:moveTo>
                  <a:pt x="59457" y="500063"/>
                </a:moveTo>
              </a:path>
            </a:pathLst>
          </a:custGeom>
          <a:solidFill>
            <a:srgbClr val="ff0000"/>
          </a:solidFill>
          <a:ln w="9360"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4"/>
          <p:cNvSpPr/>
          <p:nvPr/>
        </p:nvSpPr>
        <p:spPr>
          <a:xfrm rot="20511600">
            <a:off x="437760" y="5466960"/>
            <a:ext cx="1983960" cy="374400"/>
          </a:xfrm>
          <a:custGeom>
            <a:avLst/>
            <a:gdLst/>
            <a:ahLst/>
            <a:rect l="l" t="t" r="r" b="b"/>
            <a:pathLst>
              <a:path w="5514" h="1043">
                <a:moveTo>
                  <a:pt x="0" y="262"/>
                </a:moveTo>
                <a:lnTo>
                  <a:pt x="2923" y="260"/>
                </a:lnTo>
                <a:lnTo>
                  <a:pt x="2923" y="0"/>
                </a:lnTo>
                <a:lnTo>
                  <a:pt x="5513" y="519"/>
                </a:lnTo>
                <a:lnTo>
                  <a:pt x="2924" y="1042"/>
                </a:lnTo>
                <a:lnTo>
                  <a:pt x="2924" y="781"/>
                </a:lnTo>
                <a:lnTo>
                  <a:pt x="0" y="783"/>
                </a:lnTo>
                <a:lnTo>
                  <a:pt x="0" y="262"/>
                </a:lnTo>
              </a:path>
            </a:pathLst>
          </a:custGeom>
          <a:solidFill>
            <a:srgbClr val="ff0000"/>
          </a:solidFill>
          <a:ln w="9360">
            <a:solidFill>
              <a:srgbClr val="eeece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285840" y="785880"/>
            <a:ext cx="8071920" cy="131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НА  </a:t>
            </a:r>
            <a:r>
              <a:rPr b="1" lang="ru-RU" sz="2000" spc="-1" strike="noStrike">
                <a:solidFill>
                  <a:srgbClr val="ff0000"/>
                </a:solidFill>
                <a:latin typeface="Arial"/>
                <a:ea typeface="Arial"/>
              </a:rPr>
              <a:t>АВТОТРАНСПОРТЕ</a:t>
            </a:r>
            <a:r>
              <a:rPr b="1" lang="ru-RU" sz="2000" spc="-1" strike="noStrike">
                <a:solidFill>
                  <a:srgbClr val="ff6699"/>
                </a:solidFill>
                <a:latin typeface="Arial"/>
                <a:ea typeface="Arial"/>
              </a:rPr>
              <a:t> 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ПЕРЕПРАВЛЯТЬСЯ  ПО  ЛЬДУ 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МОЖНО  </a:t>
            </a:r>
            <a:r>
              <a:rPr b="1" lang="ru-RU" sz="20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ТОЛЬКО  В  РАЗРЕШЕННЫХ  ДЛЯ  ЭТОГО  МЕСТАХ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, А ЭТО ОФИЦИАЛЬНО ОТКРЫТЫЕ ТРАНСПОРТНЫЕ ЛЕДОВЫЕ ПЕРЕПРАВЫ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01" name="Рисунок 3" descr="led.jpg"/>
          <p:cNvPicPr/>
          <p:nvPr/>
        </p:nvPicPr>
        <p:blipFill>
          <a:blip r:embed="rId2"/>
          <a:stretch/>
        </p:blipFill>
        <p:spPr>
          <a:xfrm>
            <a:off x="214200" y="2214720"/>
            <a:ext cx="8429400" cy="421452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 rot="20224800">
            <a:off x="1499760" y="4714920"/>
            <a:ext cx="2214360" cy="999720"/>
          </a:xfrm>
          <a:custGeom>
            <a:avLst/>
            <a:gdLst/>
            <a:ahLst/>
            <a:rect l="l" t="t" r="r" b="b"/>
            <a:pathLst>
              <a:path w="2214562" h="1000128">
                <a:moveTo>
                  <a:pt x="0" y="500063"/>
                </a:moveTo>
                <a:moveTo>
                  <a:pt x="59457" y="500063"/>
                </a:moveTo>
              </a:path>
            </a:pathLst>
          </a:custGeom>
          <a:solidFill>
            <a:srgbClr val="ff0000"/>
          </a:solidFill>
          <a:ln w="9360"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04" name="Picture 2" descr=""/>
          <p:cNvPicPr/>
          <p:nvPr/>
        </p:nvPicPr>
        <p:blipFill>
          <a:blip r:embed="rId2"/>
          <a:stretch/>
        </p:blipFill>
        <p:spPr>
          <a:xfrm>
            <a:off x="142920" y="857160"/>
            <a:ext cx="8572320" cy="482868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6" name="CustomShape 2"/>
          <p:cNvSpPr/>
          <p:nvPr/>
        </p:nvSpPr>
        <p:spPr>
          <a:xfrm>
            <a:off x="285840" y="500040"/>
            <a:ext cx="8071920" cy="70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Ледовая транспортная переправа  обозначается стендом и дорожными знаками.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07" name="Picture 5" descr="\\Ugims-1\SharedDocs\обмен\9_ЗИМА 2019-2020\ледовые переправы 2019-2020\Приняты\Транспортные\Архангельск Бревенник - Хабарка\фото\IMG_20200127_124458.jpg"/>
          <p:cNvPicPr/>
          <p:nvPr/>
        </p:nvPicPr>
        <p:blipFill>
          <a:blip r:embed="rId2"/>
          <a:stretch/>
        </p:blipFill>
        <p:spPr>
          <a:xfrm>
            <a:off x="142920" y="4143240"/>
            <a:ext cx="4000320" cy="2499840"/>
          </a:xfrm>
          <a:prstGeom prst="rect">
            <a:avLst/>
          </a:prstGeom>
          <a:ln>
            <a:noFill/>
          </a:ln>
        </p:spPr>
      </p:pic>
      <p:pic>
        <p:nvPicPr>
          <p:cNvPr id="208" name="Picture 2" descr="C:\Documents and Settings\All Users\Документы\Обмен\2_ЗИМА\Зима 2018-2019\ледовые переправы 2018-19\переправы 2018-19\принятые переправы 2018-19\транспортные\Онежский Хачела\Хачела 11.01.2019\20190111_121814.jpg"/>
          <p:cNvPicPr/>
          <p:nvPr/>
        </p:nvPicPr>
        <p:blipFill>
          <a:blip r:embed="rId3"/>
          <a:stretch/>
        </p:blipFill>
        <p:spPr>
          <a:xfrm>
            <a:off x="4357800" y="4143240"/>
            <a:ext cx="4098960" cy="2571480"/>
          </a:xfrm>
          <a:prstGeom prst="rect">
            <a:avLst/>
          </a:prstGeom>
          <a:ln w="50760">
            <a:solidFill>
              <a:schemeClr val="bg1"/>
            </a:solidFill>
            <a:round/>
          </a:ln>
        </p:spPr>
      </p:pic>
      <p:pic>
        <p:nvPicPr>
          <p:cNvPr id="209" name="Picture 2" descr="\\Ugims-1\SharedDocs\обмен\9_ЗИМА 2019-2020\ледовые переправы 2019-2020\Приняты\Транспортные\Котласский  р. Вычегда 46 лз-д. Макарово\фото\3.jpg"/>
          <p:cNvPicPr/>
          <p:nvPr/>
        </p:nvPicPr>
        <p:blipFill>
          <a:blip r:embed="rId4"/>
          <a:stretch/>
        </p:blipFill>
        <p:spPr>
          <a:xfrm>
            <a:off x="214200" y="1571760"/>
            <a:ext cx="3928680" cy="2499840"/>
          </a:xfrm>
          <a:prstGeom prst="rect">
            <a:avLst/>
          </a:prstGeom>
          <a:ln>
            <a:noFill/>
          </a:ln>
        </p:spPr>
      </p:pic>
      <p:pic>
        <p:nvPicPr>
          <p:cNvPr id="210" name="Picture 4" descr="\\Ugims-1\SharedDocs\обмен\9_ЗИМА 2019-2020\ледовые переправы 2019-2020\Приняты\Транспортные\Пинежский п. Ясный\IMG-96ace8cd40672e27462c4f8145daf747-V_cr.jpg"/>
          <p:cNvPicPr/>
          <p:nvPr/>
        </p:nvPicPr>
        <p:blipFill>
          <a:blip r:embed="rId5"/>
          <a:stretch/>
        </p:blipFill>
        <p:spPr>
          <a:xfrm>
            <a:off x="4357800" y="1571760"/>
            <a:ext cx="4071600" cy="242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1428840" y="500040"/>
            <a:ext cx="6214680" cy="52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2060"/>
                </a:solidFill>
                <a:latin typeface="Impact"/>
                <a:ea typeface="DejaVu Sans"/>
              </a:rPr>
              <a:t>Необходимо строго соблюдать требования по грузоподъемности и порядку движения на переправе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13" name="Picture 10" descr=""/>
          <p:cNvPicPr/>
          <p:nvPr/>
        </p:nvPicPr>
        <p:blipFill>
          <a:blip r:embed="rId2"/>
          <a:srcRect l="0" t="17710" r="5682" b="43756"/>
          <a:stretch/>
        </p:blipFill>
        <p:spPr>
          <a:xfrm>
            <a:off x="0" y="1071720"/>
            <a:ext cx="4214520" cy="2714400"/>
          </a:xfrm>
          <a:prstGeom prst="rect">
            <a:avLst/>
          </a:prstGeom>
          <a:ln w="9360">
            <a:noFill/>
          </a:ln>
        </p:spPr>
      </p:pic>
      <p:pic>
        <p:nvPicPr>
          <p:cNvPr id="214" name="Picture 11" descr=""/>
          <p:cNvPicPr/>
          <p:nvPr/>
        </p:nvPicPr>
        <p:blipFill>
          <a:blip r:embed="rId3"/>
          <a:stretch/>
        </p:blipFill>
        <p:spPr>
          <a:xfrm>
            <a:off x="4286160" y="1070280"/>
            <a:ext cx="4857480" cy="2715480"/>
          </a:xfrm>
          <a:prstGeom prst="rect">
            <a:avLst/>
          </a:prstGeom>
          <a:ln w="9360">
            <a:noFill/>
          </a:ln>
        </p:spPr>
      </p:pic>
      <p:pic>
        <p:nvPicPr>
          <p:cNvPr id="215" name="Picture 13" descr=""/>
          <p:cNvPicPr/>
          <p:nvPr/>
        </p:nvPicPr>
        <p:blipFill>
          <a:blip r:embed="rId4"/>
          <a:stretch/>
        </p:blipFill>
        <p:spPr>
          <a:xfrm>
            <a:off x="0" y="3890520"/>
            <a:ext cx="4214520" cy="2967120"/>
          </a:xfrm>
          <a:prstGeom prst="rect">
            <a:avLst/>
          </a:prstGeom>
          <a:ln w="9360">
            <a:noFill/>
          </a:ln>
        </p:spPr>
      </p:pic>
      <p:pic>
        <p:nvPicPr>
          <p:cNvPr id="216" name="Picture 14" descr=""/>
          <p:cNvPicPr/>
          <p:nvPr/>
        </p:nvPicPr>
        <p:blipFill>
          <a:blip r:embed="rId5"/>
          <a:stretch/>
        </p:blipFill>
        <p:spPr>
          <a:xfrm>
            <a:off x="4286160" y="3890520"/>
            <a:ext cx="4857480" cy="2967120"/>
          </a:xfrm>
          <a:prstGeom prst="rect">
            <a:avLst/>
          </a:prstGeom>
          <a:ln w="9360">
            <a:noFill/>
          </a:ln>
        </p:spPr>
      </p:pic>
      <p:sp>
        <p:nvSpPr>
          <p:cNvPr id="217" name="CustomShape 3"/>
          <p:cNvSpPr/>
          <p:nvPr/>
        </p:nvSpPr>
        <p:spPr>
          <a:xfrm>
            <a:off x="2286000" y="3429000"/>
            <a:ext cx="1928520" cy="343080"/>
          </a:xfrm>
          <a:prstGeom prst="rect">
            <a:avLst/>
          </a:prstGeom>
          <a:solidFill>
            <a:srgbClr val="ffffff"/>
          </a:solidFill>
          <a:ln w="9360">
            <a:noFill/>
          </a:ln>
          <a:effectLst>
            <a:outerShdw algn="br" blurRad="50800" dir="135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sp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16.02.2020, Виноградовский МР, р. Северная Двина п. Рочегда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18" name="CustomShape 4"/>
          <p:cNvSpPr/>
          <p:nvPr/>
        </p:nvSpPr>
        <p:spPr>
          <a:xfrm>
            <a:off x="2357280" y="6512040"/>
            <a:ext cx="1928520" cy="343080"/>
          </a:xfrm>
          <a:prstGeom prst="rect">
            <a:avLst/>
          </a:prstGeom>
          <a:solidFill>
            <a:srgbClr val="ffffff"/>
          </a:solidFill>
          <a:ln w="9360">
            <a:noFill/>
          </a:ln>
          <a:effectLst>
            <a:outerShdw algn="br" blurRad="50800" dir="135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sp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11.02.2020, Пинежский МР, р. Пинега п. Сосновка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19" name="CustomShape 5"/>
          <p:cNvSpPr/>
          <p:nvPr/>
        </p:nvSpPr>
        <p:spPr>
          <a:xfrm>
            <a:off x="7215120" y="3357720"/>
            <a:ext cx="1928520" cy="480240"/>
          </a:xfrm>
          <a:prstGeom prst="rect">
            <a:avLst/>
          </a:prstGeom>
          <a:solidFill>
            <a:srgbClr val="ffffff"/>
          </a:solidFill>
          <a:ln w="9360">
            <a:noFill/>
          </a:ln>
          <a:effectLst>
            <a:outerShdw algn="br" blurRad="50800" dir="135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sp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05.03.2020, Виноградовский МР, р. Северная Двина п. Усть-Ваеньга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220" name="CustomShape 6"/>
          <p:cNvSpPr/>
          <p:nvPr/>
        </p:nvSpPr>
        <p:spPr>
          <a:xfrm>
            <a:off x="7215120" y="6373800"/>
            <a:ext cx="1928520" cy="480240"/>
          </a:xfrm>
          <a:prstGeom prst="rect">
            <a:avLst/>
          </a:prstGeom>
          <a:solidFill>
            <a:srgbClr val="ffffff"/>
          </a:solidFill>
          <a:ln w="9360">
            <a:noFill/>
          </a:ln>
          <a:effectLst>
            <a:outerShdw algn="br" blurRad="50800" dir="135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spAutoFit/>
          </a:bodyPr>
          <a:p>
            <a:pPr algn="ctr"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18.12.2019 Холмогорский МР, р. Пинега переправа «Паленьга-Светлый»</a:t>
            </a:r>
            <a:endParaRPr b="0" lang="ru-RU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3000240" y="642960"/>
            <a:ext cx="285732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2060"/>
                </a:solidFill>
                <a:latin typeface="Impact"/>
                <a:ea typeface="DejaVu Sans"/>
              </a:rPr>
              <a:t>Провалы под лед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23" name="Рисунок 5" descr=""/>
          <p:cNvPicPr/>
          <p:nvPr/>
        </p:nvPicPr>
        <p:blipFill>
          <a:blip r:embed="rId2"/>
          <a:stretch/>
        </p:blipFill>
        <p:spPr>
          <a:xfrm>
            <a:off x="4714920" y="1285920"/>
            <a:ext cx="4154040" cy="241560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224" name="Picture 9" descr=""/>
          <p:cNvPicPr/>
          <p:nvPr/>
        </p:nvPicPr>
        <p:blipFill>
          <a:blip r:embed="rId3"/>
          <a:stretch/>
        </p:blipFill>
        <p:spPr>
          <a:xfrm>
            <a:off x="357120" y="1285920"/>
            <a:ext cx="4143240" cy="2428560"/>
          </a:xfrm>
          <a:prstGeom prst="rect">
            <a:avLst/>
          </a:prstGeom>
          <a:ln w="9360">
            <a:solidFill>
              <a:srgbClr val="7f7f7f"/>
            </a:solidFill>
            <a:miter/>
          </a:ln>
        </p:spPr>
      </p:pic>
      <p:pic>
        <p:nvPicPr>
          <p:cNvPr id="225" name="Picture 5" descr=""/>
          <p:cNvPicPr/>
          <p:nvPr/>
        </p:nvPicPr>
        <p:blipFill>
          <a:blip r:embed="rId4"/>
          <a:stretch/>
        </p:blipFill>
        <p:spPr>
          <a:xfrm>
            <a:off x="357120" y="4071960"/>
            <a:ext cx="4143240" cy="24998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226" name="Picture 3" descr="\\Ugims-4\база данных\ПРОВАЛЫ ПОД ЛЕД\фото\IMG_3303.JPG"/>
          <p:cNvPicPr/>
          <p:nvPr/>
        </p:nvPicPr>
        <p:blipFill>
          <a:blip r:embed="rId5"/>
          <a:stretch/>
        </p:blipFill>
        <p:spPr>
          <a:xfrm>
            <a:off x="4786200" y="4071960"/>
            <a:ext cx="4071600" cy="2523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>
            <a:off x="571320" y="1071720"/>
            <a:ext cx="7929000" cy="57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09.12.2020 в Приморском районе оз. Лахта провалился под лед и утонул мужчина  катающийся на коньках</a:t>
            </a:r>
            <a:endParaRPr b="0" lang="ru-RU" sz="1800" spc="-1" strike="noStrike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07.12.2020 в Каргопольском районе провалился под лед и замерз лыжник</a:t>
            </a:r>
            <a:endParaRPr b="0" lang="ru-RU" sz="1800" spc="-1" strike="noStrike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06.12.2020 в Плесецком районе под лед и утонули 2 рыбаков. </a:t>
            </a:r>
            <a:endParaRPr b="0" lang="ru-RU" sz="1800" spc="-1" strike="noStrike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15.04.2020 оз. Лача провалились под лед и утонули 2 рыбаков. </a:t>
            </a:r>
            <a:endParaRPr b="0" lang="ru-RU" sz="1800" spc="-1" strike="noStrike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14.01.2020 провалились под лед р. Емца на снегоходе 2 человека;</a:t>
            </a:r>
            <a:endParaRPr b="0" lang="ru-RU" sz="1800" spc="-1" strike="noStrike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02.11.2019 провалился под лед и утонул рыбак на оз. Травное;</a:t>
            </a:r>
            <a:endParaRPr b="0" lang="ru-RU" sz="1800" spc="-1" strike="noStrike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26.03.2019г. о. Фадеевка р. Северная Двина, где при движении на мотобуксировщике через протоку при очевидных обстоятельствах провалился под лёд и утонул мужчина. </a:t>
            </a:r>
            <a:endParaRPr b="0" lang="ru-RU" sz="1800" spc="-1" strike="noStrike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20.04.2019 озеро Лача в 1 км от берега мыса Ольгский при передвижении на снегоходе провалились по лед и утонули 4 мужчины. </a:t>
            </a:r>
            <a:endParaRPr b="0" lang="ru-RU" sz="1800" spc="-1" strike="noStrike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Апрель 2018  в Ленском районе при провале под лед погибли мальчик и девочка;</a:t>
            </a:r>
            <a:endParaRPr b="0" lang="ru-RU" sz="1800" spc="-1" strike="noStrike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декабрь 2015 года в Пинежском районе на реке Пинега у д. Ваймуша провалилась под лёд и погиб мальчик 2005  г.р.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229" name="CustomShape 3"/>
          <p:cNvSpPr/>
          <p:nvPr/>
        </p:nvSpPr>
        <p:spPr>
          <a:xfrm>
            <a:off x="1000080" y="642960"/>
            <a:ext cx="671472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 Black"/>
                <a:ea typeface="DejaVu Sans"/>
              </a:rPr>
              <a:t>СЛУЧАИ ГИБЕЛИ НА ЛЬДУ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1000080" y="642960"/>
            <a:ext cx="671472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 Black"/>
                <a:ea typeface="DejaVu Sans"/>
              </a:rPr>
              <a:t>СЛУЧАИ ГИБЕЛИ НА ЛЬДУ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32" name="Picture 2" descr=""/>
          <p:cNvPicPr/>
          <p:nvPr/>
        </p:nvPicPr>
        <p:blipFill>
          <a:blip r:embed="rId2"/>
          <a:stretch/>
        </p:blipFill>
        <p:spPr>
          <a:xfrm>
            <a:off x="428760" y="1071720"/>
            <a:ext cx="4214520" cy="2491200"/>
          </a:xfrm>
          <a:prstGeom prst="rect">
            <a:avLst/>
          </a:prstGeom>
          <a:ln w="9360">
            <a:noFill/>
          </a:ln>
        </p:spPr>
      </p:pic>
      <p:pic>
        <p:nvPicPr>
          <p:cNvPr id="233" name="Picture 3" descr=""/>
          <p:cNvPicPr/>
          <p:nvPr/>
        </p:nvPicPr>
        <p:blipFill>
          <a:blip r:embed="rId3"/>
          <a:stretch/>
        </p:blipFill>
        <p:spPr>
          <a:xfrm>
            <a:off x="357120" y="3857760"/>
            <a:ext cx="4284360" cy="2818080"/>
          </a:xfrm>
          <a:prstGeom prst="rect">
            <a:avLst/>
          </a:prstGeom>
          <a:ln w="9360">
            <a:noFill/>
          </a:ln>
        </p:spPr>
      </p:pic>
      <p:pic>
        <p:nvPicPr>
          <p:cNvPr id="234" name="Picture 4" descr=""/>
          <p:cNvPicPr/>
          <p:nvPr/>
        </p:nvPicPr>
        <p:blipFill>
          <a:blip r:embed="rId4"/>
          <a:stretch/>
        </p:blipFill>
        <p:spPr>
          <a:xfrm>
            <a:off x="4786200" y="3857760"/>
            <a:ext cx="4126320" cy="2714400"/>
          </a:xfrm>
          <a:prstGeom prst="rect">
            <a:avLst/>
          </a:prstGeom>
          <a:ln w="9360">
            <a:noFill/>
          </a:ln>
        </p:spPr>
      </p:pic>
      <p:pic>
        <p:nvPicPr>
          <p:cNvPr id="235" name="Picture 5" descr=""/>
          <p:cNvPicPr/>
          <p:nvPr/>
        </p:nvPicPr>
        <p:blipFill>
          <a:blip r:embed="rId5"/>
          <a:stretch/>
        </p:blipFill>
        <p:spPr>
          <a:xfrm>
            <a:off x="4786200" y="1000080"/>
            <a:ext cx="4071600" cy="26589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428760" y="142920"/>
            <a:ext cx="8143560" cy="173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С начала ледостава и в период разрушения льда в муниципальных образованиях Архангельской области вводятся запреты выхода (выезда) на лед. </a:t>
            </a:r>
            <a:r>
              <a:rPr b="1" i="1" lang="ru-RU" sz="1800" spc="-1" strike="noStrike" u="sng">
                <a:solidFill>
                  <a:srgbClr val="ff0000"/>
                </a:solidFill>
                <a:uFillTx/>
                <a:latin typeface="Times New Roman"/>
                <a:ea typeface="Times New Roman"/>
              </a:rPr>
              <a:t>Выходить в этот период на  лед водоемов смертельно опасно.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 Соблюдение этих запретов контролирует  полиция , администрации  муниципальных образований, инспектора ГИМС при проведении совместных патрулирований.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34" name="Рисунок 4" descr="C:\Users\User\Desktop\IMG_20191206_110817_1.jpg"/>
          <p:cNvPicPr/>
          <p:nvPr/>
        </p:nvPicPr>
        <p:blipFill>
          <a:blip r:embed="rId2"/>
          <a:stretch/>
        </p:blipFill>
        <p:spPr>
          <a:xfrm>
            <a:off x="4643280" y="4214880"/>
            <a:ext cx="4357440" cy="2642760"/>
          </a:xfrm>
          <a:prstGeom prst="rect">
            <a:avLst/>
          </a:prstGeom>
          <a:ln>
            <a:noFill/>
          </a:ln>
        </p:spPr>
      </p:pic>
      <p:pic>
        <p:nvPicPr>
          <p:cNvPr id="135" name="Picture 2" descr="\\Ugims-1\SharedDocs\обмен\9_ЗИМА 2019-2020\фотоотчеты осень-зима\Декабрь\16.12\Каргопольско-Няндомский_профмероприятие\IMG_092928.jpg"/>
          <p:cNvPicPr/>
          <p:nvPr/>
        </p:nvPicPr>
        <p:blipFill>
          <a:blip r:embed="rId3"/>
          <a:stretch/>
        </p:blipFill>
        <p:spPr>
          <a:xfrm>
            <a:off x="4643280" y="1643040"/>
            <a:ext cx="4285800" cy="2491560"/>
          </a:xfrm>
          <a:prstGeom prst="rect">
            <a:avLst/>
          </a:prstGeom>
          <a:ln>
            <a:noFill/>
          </a:ln>
        </p:spPr>
      </p:pic>
      <p:pic>
        <p:nvPicPr>
          <p:cNvPr id="136" name="Picture 2" descr="C:\Documents and Settings\All Users\Документы\обмен\9_ЗИМА 2019-2020\фотоотчеты осень-зима\Ноябрь\25.11\Лешуконский ИУ\1.PNG"/>
          <p:cNvPicPr/>
          <p:nvPr/>
        </p:nvPicPr>
        <p:blipFill>
          <a:blip r:embed="rId4"/>
          <a:stretch/>
        </p:blipFill>
        <p:spPr>
          <a:xfrm>
            <a:off x="214200" y="1643040"/>
            <a:ext cx="4327920" cy="2499840"/>
          </a:xfrm>
          <a:prstGeom prst="rect">
            <a:avLst/>
          </a:prstGeom>
          <a:ln>
            <a:noFill/>
          </a:ln>
        </p:spPr>
      </p:pic>
      <p:pic>
        <p:nvPicPr>
          <p:cNvPr id="137" name="Picture 2" descr=""/>
          <p:cNvPicPr/>
          <p:nvPr/>
        </p:nvPicPr>
        <p:blipFill>
          <a:blip r:embed="rId5"/>
          <a:stretch/>
        </p:blipFill>
        <p:spPr>
          <a:xfrm>
            <a:off x="142920" y="4246200"/>
            <a:ext cx="4357440" cy="24660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571680" y="928800"/>
            <a:ext cx="8143200" cy="100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Во  время  зимней  рыбалки  думайте   прежде  всего 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о  </a:t>
            </a:r>
            <a:r>
              <a:rPr b="1" lang="ru-RU" sz="2000" spc="-1" strike="noStrike" u="sng">
                <a:solidFill>
                  <a:srgbClr val="ff0000"/>
                </a:solidFill>
                <a:uFillTx/>
                <a:latin typeface="Arial EK KZ"/>
                <a:ea typeface="DejaVu Sans"/>
              </a:rPr>
              <a:t>безопасности</a:t>
            </a: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  и  только  потом  об  улове!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38" name="Picture 10" descr=""/>
          <p:cNvPicPr/>
          <p:nvPr/>
        </p:nvPicPr>
        <p:blipFill>
          <a:blip r:embed="rId2">
            <a:lum contrast="30000"/>
          </a:blip>
          <a:srcRect l="2383" t="2022" r="2360" b="4098"/>
          <a:stretch/>
        </p:blipFill>
        <p:spPr>
          <a:xfrm>
            <a:off x="1000080" y="1714680"/>
            <a:ext cx="7499160" cy="459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428760" y="785880"/>
            <a:ext cx="8214840" cy="82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Во время занятия подлёдным ловом  рыбы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всегда имейте под рукой веревку  12-15 метров.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41" name="Picture 9" descr=""/>
          <p:cNvPicPr/>
          <p:nvPr/>
        </p:nvPicPr>
        <p:blipFill>
          <a:blip r:embed="rId2">
            <a:lum contrast="30000"/>
          </a:blip>
          <a:srcRect l="2329" t="3587" r="1188" b="2464"/>
          <a:stretch/>
        </p:blipFill>
        <p:spPr>
          <a:xfrm>
            <a:off x="857160" y="1928880"/>
            <a:ext cx="7500600" cy="4412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571680" y="857160"/>
            <a:ext cx="8214840" cy="82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Arial"/>
              </a:rPr>
              <a:t>Рядом  с  лункой  держите  доску, шест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Arial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Arial"/>
              </a:rPr>
              <a:t>или  большую  ветку.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44" name="Содержимое 3" descr="00 3.jpg"/>
          <p:cNvPicPr/>
          <p:nvPr/>
        </p:nvPicPr>
        <p:blipFill>
          <a:blip r:embed="rId2"/>
          <a:srcRect l="0" t="0" r="31716" b="0"/>
          <a:stretch/>
        </p:blipFill>
        <p:spPr>
          <a:xfrm>
            <a:off x="214200" y="2354400"/>
            <a:ext cx="3143160" cy="307440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r="2700000" dist="37674">
              <a:srgbClr val="000000">
                <a:alpha val="43000"/>
              </a:srgbClr>
            </a:outerShdw>
          </a:effectLst>
        </p:spPr>
      </p:pic>
      <p:pic>
        <p:nvPicPr>
          <p:cNvPr id="245" name="Рисунок 8" descr="2010-03-10_171518.jpg"/>
          <p:cNvPicPr/>
          <p:nvPr/>
        </p:nvPicPr>
        <p:blipFill>
          <a:blip r:embed="rId3"/>
          <a:srcRect l="2796" t="0" r="2060" b="0"/>
          <a:stretch/>
        </p:blipFill>
        <p:spPr>
          <a:xfrm>
            <a:off x="3672000" y="2357280"/>
            <a:ext cx="5222520" cy="30715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r="2700000" dist="37674">
              <a:srgbClr val="000000">
                <a:alpha val="43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857160" y="642960"/>
            <a:ext cx="785772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 Black"/>
                <a:ea typeface="DejaVu Sans"/>
              </a:rPr>
              <a:t>Если переходите водоем на лыжах: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48" name="Picture 9" descr=""/>
          <p:cNvPicPr/>
          <p:nvPr/>
        </p:nvPicPr>
        <p:blipFill>
          <a:blip r:embed="rId2">
            <a:lum contrast="30000"/>
          </a:blip>
          <a:srcRect l="10007" t="3616" r="30104" b="5452"/>
          <a:stretch/>
        </p:blipFill>
        <p:spPr>
          <a:xfrm>
            <a:off x="285840" y="1500120"/>
            <a:ext cx="3999960" cy="3927240"/>
          </a:xfrm>
          <a:prstGeom prst="rect">
            <a:avLst/>
          </a:prstGeom>
          <a:ln>
            <a:noFill/>
          </a:ln>
        </p:spPr>
      </p:pic>
      <p:sp>
        <p:nvSpPr>
          <p:cNvPr id="249" name="CustomShape 3"/>
          <p:cNvSpPr/>
          <p:nvPr/>
        </p:nvSpPr>
        <p:spPr>
          <a:xfrm>
            <a:off x="4643280" y="968760"/>
            <a:ext cx="4286160" cy="484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   </a:t>
            </a: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Крепления  лыж  отстегните  (чтобы,  в  крайнем  случае,  быстро 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от  них  избавиться);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   </a:t>
            </a: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Лыжные  палки  несите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в  руках;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   </a:t>
            </a: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Петли  палок  не  надевайте  на  кисти  рук.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51" name="Picture 2" descr=""/>
          <p:cNvPicPr/>
          <p:nvPr/>
        </p:nvPicPr>
        <p:blipFill>
          <a:blip r:embed="rId2"/>
          <a:stretch/>
        </p:blipFill>
        <p:spPr>
          <a:xfrm>
            <a:off x="0" y="3857760"/>
            <a:ext cx="4500360" cy="2999880"/>
          </a:xfrm>
          <a:prstGeom prst="rect">
            <a:avLst/>
          </a:prstGeom>
          <a:ln>
            <a:noFill/>
          </a:ln>
        </p:spPr>
      </p:pic>
      <p:pic>
        <p:nvPicPr>
          <p:cNvPr id="252" name="Picture 3" descr=""/>
          <p:cNvPicPr/>
          <p:nvPr/>
        </p:nvPicPr>
        <p:blipFill>
          <a:blip r:embed="rId3"/>
          <a:stretch/>
        </p:blipFill>
        <p:spPr>
          <a:xfrm>
            <a:off x="4572000" y="3857760"/>
            <a:ext cx="4571640" cy="2999880"/>
          </a:xfrm>
          <a:prstGeom prst="rect">
            <a:avLst/>
          </a:prstGeom>
          <a:ln>
            <a:noFill/>
          </a:ln>
        </p:spPr>
      </p:pic>
      <p:sp>
        <p:nvSpPr>
          <p:cNvPr id="253" name="CustomShape 2"/>
          <p:cNvSpPr/>
          <p:nvPr/>
        </p:nvSpPr>
        <p:spPr>
          <a:xfrm>
            <a:off x="571680" y="571680"/>
            <a:ext cx="8143200" cy="32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ru-RU" sz="2300" spc="-1" strike="noStrike">
                <a:solidFill>
                  <a:srgbClr val="000000"/>
                </a:solidFill>
                <a:latin typeface="Arial Black"/>
                <a:ea typeface="DejaVu Sans"/>
              </a:rPr>
              <a:t>10 марта 2015 года на р. Юрос, в районе ул. Дачной, катались на лыжах несколько пенсионеров. Неподалеку от группы мужчин по льду передвигалась одинокая лыжница. При попытке переехать на другой берег реки в 150 м от моста женщина попала в промоину. Мужчины пытались помочь тонущей, протягивали ей лыжные палки, но все было бесполезно – женщина ушла под воду.</a:t>
            </a:r>
            <a:endParaRPr b="0" lang="ru-RU" sz="2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642960" y="642960"/>
            <a:ext cx="8071920" cy="131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Опасные  места  проходите  только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при  крайней  необходимости  и  только  со  страховкой!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 </a:t>
            </a: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Передвигайтесь  скользящим  шагом!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56" name="Picture 9" descr=""/>
          <p:cNvPicPr/>
          <p:nvPr/>
        </p:nvPicPr>
        <p:blipFill>
          <a:blip r:embed="rId2">
            <a:lum contrast="30000"/>
          </a:blip>
          <a:srcRect l="2329" t="3565" r="3529" b="6500"/>
          <a:stretch/>
        </p:blipFill>
        <p:spPr>
          <a:xfrm>
            <a:off x="928800" y="2143080"/>
            <a:ext cx="7235280" cy="4214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58" name="Picture 9" descr=""/>
          <p:cNvPicPr/>
          <p:nvPr/>
        </p:nvPicPr>
        <p:blipFill>
          <a:blip r:embed="rId2">
            <a:lum contrast="42000"/>
          </a:blip>
          <a:srcRect l="2402" t="3565" r="2817" b="2863"/>
          <a:stretch/>
        </p:blipFill>
        <p:spPr>
          <a:xfrm>
            <a:off x="1071720" y="2000160"/>
            <a:ext cx="7046280" cy="4214520"/>
          </a:xfrm>
          <a:prstGeom prst="rect">
            <a:avLst/>
          </a:prstGeom>
          <a:ln>
            <a:noFill/>
          </a:ln>
        </p:spPr>
      </p:pic>
      <p:sp>
        <p:nvSpPr>
          <p:cNvPr id="259" name="CustomShape 2"/>
          <p:cNvSpPr/>
          <p:nvPr/>
        </p:nvSpPr>
        <p:spPr>
          <a:xfrm>
            <a:off x="571680" y="785880"/>
            <a:ext cx="8000640" cy="100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Не  прыгайте  на  оторвавшуюся  льдину.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Она  может  не  выдержать  ваш  вес  и  перевернуться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2786040" y="1000080"/>
            <a:ext cx="3428640" cy="45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ff0000"/>
                </a:solidFill>
                <a:uFillTx/>
                <a:latin typeface="Arial Black"/>
                <a:ea typeface="Times New Roman"/>
              </a:rPr>
              <a:t>П о м н и т е !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62" name="Рисунок 3" descr="529520.jpg"/>
          <p:cNvPicPr/>
          <p:nvPr/>
        </p:nvPicPr>
        <p:blipFill>
          <a:blip r:embed="rId2"/>
          <a:srcRect l="0" t="4372" r="0" b="8561"/>
          <a:stretch/>
        </p:blipFill>
        <p:spPr>
          <a:xfrm>
            <a:off x="357120" y="1857240"/>
            <a:ext cx="5122440" cy="385740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263" name="CustomShape 3"/>
          <p:cNvSpPr/>
          <p:nvPr/>
        </p:nvSpPr>
        <p:spPr>
          <a:xfrm>
            <a:off x="5643720" y="1785960"/>
            <a:ext cx="3142800" cy="475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r">
              <a:lnSpc>
                <a:spcPct val="15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Times New Roman"/>
              </a:rPr>
              <a:t>Каждая  секунда пребывания  </a:t>
            </a:r>
            <a:endParaRPr b="0" lang="ru-RU" sz="2400" spc="-1" strike="noStrike">
              <a:latin typeface="Arial"/>
            </a:endParaRPr>
          </a:p>
          <a:p>
            <a:pPr algn="r">
              <a:lnSpc>
                <a:spcPct val="15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Times New Roman"/>
              </a:rPr>
              <a:t>в ледяной воде  работает  против</a:t>
            </a: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Times New Roman"/>
              </a:rPr>
              <a:t>: </a:t>
            </a:r>
            <a:r>
              <a:rPr b="1" lang="ru-RU" sz="2000" spc="-1" strike="noStrike">
                <a:solidFill>
                  <a:srgbClr val="ff0000"/>
                </a:solidFill>
                <a:latin typeface="Arial Black"/>
                <a:ea typeface="Times New Roman"/>
              </a:rPr>
              <a:t>даже 10-15 минут нахождения в воде опасно для жизни!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857160" y="488880"/>
            <a:ext cx="7643520" cy="652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50000"/>
              </a:lnSpc>
            </a:pPr>
            <a:r>
              <a:rPr b="1" lang="ru-RU" sz="3200" spc="-1" strike="noStrike" u="sng">
                <a:solidFill>
                  <a:srgbClr val="ff0000"/>
                </a:solidFill>
                <a:uFillTx/>
                <a:latin typeface="Arial Black"/>
                <a:ea typeface="Times New Roman"/>
              </a:rPr>
              <a:t>Если вы провалились, 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ru-RU" sz="3200" spc="-1" strike="noStrike" u="sng">
                <a:solidFill>
                  <a:srgbClr val="ff0000"/>
                </a:solidFill>
                <a:uFillTx/>
                <a:latin typeface="Arial Black"/>
                <a:ea typeface="Times New Roman"/>
              </a:rPr>
              <a:t>что делать?</a:t>
            </a:r>
            <a:r>
              <a:rPr b="1" lang="ru-RU" sz="3200" spc="-1" strike="noStrike">
                <a:solidFill>
                  <a:srgbClr val="ff0000"/>
                </a:solidFill>
                <a:latin typeface="Arial Black"/>
                <a:ea typeface="Times New Roman"/>
              </a:rPr>
              <a:t> 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17375e"/>
                </a:solidFill>
                <a:uFillTx/>
                <a:latin typeface="Arial Black"/>
                <a:ea typeface="Times New Roman"/>
              </a:rPr>
              <a:t>Главное, не терять самообладание!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ru-RU" sz="2400" spc="-1" strike="noStrike" u="sng">
                <a:solidFill>
                  <a:srgbClr val="17375e"/>
                </a:solidFill>
                <a:uFillTx/>
                <a:latin typeface="Arial Black"/>
                <a:ea typeface="Times New Roman"/>
              </a:rPr>
              <a:t>Нужно помнить,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Arial EK KZ"/>
                <a:ea typeface="Times New Roman"/>
              </a:rPr>
              <a:t>что даже плохо плавающий человек способен некоторое время удержаться на поверхности за счет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Arial EK KZ"/>
                <a:ea typeface="Times New Roman"/>
              </a:rPr>
              <a:t>воздушной подушки, образовавшейся под одеждой.  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67" name="Содержимое 3" descr="00 main.jpg"/>
          <p:cNvPicPr/>
          <p:nvPr/>
        </p:nvPicPr>
        <p:blipFill>
          <a:blip r:embed="rId2"/>
          <a:srcRect l="0" t="18309" r="0" b="0"/>
          <a:stretch/>
        </p:blipFill>
        <p:spPr>
          <a:xfrm>
            <a:off x="1000080" y="2349360"/>
            <a:ext cx="7214760" cy="3927240"/>
          </a:xfrm>
          <a:prstGeom prst="rect">
            <a:avLst/>
          </a:prstGeom>
          <a:ln>
            <a:noFill/>
          </a:ln>
        </p:spPr>
      </p:pic>
      <p:sp>
        <p:nvSpPr>
          <p:cNvPr id="268" name="CustomShape 2"/>
          <p:cNvSpPr/>
          <p:nvPr/>
        </p:nvSpPr>
        <p:spPr>
          <a:xfrm>
            <a:off x="928800" y="571680"/>
            <a:ext cx="7357680" cy="146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 u="sng">
                <a:solidFill>
                  <a:srgbClr val="ff0000"/>
                </a:solidFill>
                <a:uFillTx/>
                <a:latin typeface="Arial Black"/>
                <a:ea typeface="DejaVu Sans"/>
              </a:rPr>
              <a:t>Н е   п а н и к у й т е !</a:t>
            </a:r>
            <a:r>
              <a:rPr b="0" lang="ru-RU" sz="1800" spc="-1" strike="noStrike">
                <a:solidFill>
                  <a:srgbClr val="ff0000"/>
                </a:solidFill>
                <a:latin typeface="Arial Black"/>
                <a:ea typeface="DejaVu Sans"/>
              </a:rPr>
              <a:t> 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Позовите  на  помощь.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Не  погружайтесь  под  воду  с  головой!  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0" y="370080"/>
            <a:ext cx="9143640" cy="3658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Областным законом Архангельской области предусмотрена административная ответственность за нарушение этих правил.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ff"/>
                </a:solidFill>
                <a:latin typeface="Calibri"/>
                <a:ea typeface="Times New Roman"/>
                <a:hlinkClick r:id="rId1"/>
              </a:rPr>
              <a:t>Закон Архангельской области от 3 июня 2003 г. N 172-22-ОЗ "Об административных правонарушениях"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Times New Roman"/>
              </a:rPr>
              <a:t>ст.2.1. Нарушение правил охраны жизни людей на водных объектах в Архангельской области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Times New Roman"/>
              </a:rPr>
              <a:t>6. Выход на лед в местах, где выставлены запрещающие знаки безопасности, -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Times New Roman"/>
              </a:rPr>
              <a:t>влечет предупреждение или наложение административного штрафа на граждан в размере от пятисот до одной тысячи рублей.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Times New Roman"/>
              </a:rPr>
              <a:t>7. Выезд наземных транспортных средств на лед в местах, для этого не оборудованных, за исключением снегоходов промышленного и самодельного изготовления, -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Times New Roman"/>
              </a:rPr>
              <a:t>влечет наложение административного штрафа на граждан в размере от пятисот до двух тысяч рублей.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1785960" y="4357800"/>
            <a:ext cx="592884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Родители несовершеннолетних, находящихся на льду в период действия запрета могут быть привлечены по ч.1 ст. 5.35 КоАП РФ «Неисполнение родителями и иными законными представителями несовершеннолетних обязанностей по содержанию и воспитанию несовершеннолетних»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70" name="Рисунок 9" descr="2010-03-10_171455.jpg"/>
          <p:cNvPicPr/>
          <p:nvPr/>
        </p:nvPicPr>
        <p:blipFill>
          <a:blip r:embed="rId2"/>
          <a:srcRect l="0" t="66987" r="14386" b="0"/>
          <a:stretch/>
        </p:blipFill>
        <p:spPr>
          <a:xfrm>
            <a:off x="571680" y="2571840"/>
            <a:ext cx="7959240" cy="3563640"/>
          </a:xfrm>
          <a:prstGeom prst="rect">
            <a:avLst/>
          </a:prstGeom>
          <a:ln>
            <a:noFill/>
          </a:ln>
        </p:spPr>
      </p:pic>
      <p:sp>
        <p:nvSpPr>
          <p:cNvPr id="271" name="CustomShape 2"/>
          <p:cNvSpPr/>
          <p:nvPr/>
        </p:nvSpPr>
        <p:spPr>
          <a:xfrm>
            <a:off x="642960" y="857160"/>
            <a:ext cx="7643520" cy="131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Раскиньте  руки  и  постарайтесь  избавиться 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от  лишних тяжестей.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Не  делайте  резких  движений  -  не обламывайте  кромку.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285840" y="1000080"/>
            <a:ext cx="8143560" cy="119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Постарайтесь перебраться  к  тому  краю  полыньи,   где  течение  не  унесет  вас  под  лед.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74" name="Рисунок 8" descr="00 pavodok_7235.jpg"/>
          <p:cNvPicPr/>
          <p:nvPr/>
        </p:nvPicPr>
        <p:blipFill>
          <a:blip r:embed="rId2"/>
          <a:stretch/>
        </p:blipFill>
        <p:spPr>
          <a:xfrm>
            <a:off x="928800" y="2571840"/>
            <a:ext cx="7000560" cy="3482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714240" y="857160"/>
            <a:ext cx="7929360" cy="100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Пытайтесь  опереться   грудью  на  кромку  льда 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с  выброшенными  вперед  руками,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пробуйте  выбраться  на  лёд. 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77" name="Содержимое 3" descr="mchs2.jpg"/>
          <p:cNvPicPr/>
          <p:nvPr/>
        </p:nvPicPr>
        <p:blipFill>
          <a:blip r:embed="rId2"/>
          <a:srcRect l="0" t="30786" r="31986" b="0"/>
          <a:stretch/>
        </p:blipFill>
        <p:spPr>
          <a:xfrm>
            <a:off x="1143000" y="2071800"/>
            <a:ext cx="6928920" cy="4393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428760" y="714240"/>
            <a:ext cx="8286120" cy="15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Как  только  большая  часть  тела  окажется  на льду,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перекатитесь  на  живот  и  отползайте   от  края   полыньи как   можно   дальше.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80" name="Рисунок 4" descr="80_aa19bca123101f2ab5575e962a6fac2b.jpg"/>
          <p:cNvPicPr/>
          <p:nvPr/>
        </p:nvPicPr>
        <p:blipFill>
          <a:blip r:embed="rId2"/>
          <a:srcRect l="0" t="53915" r="0" b="0"/>
          <a:stretch/>
        </p:blipFill>
        <p:spPr>
          <a:xfrm>
            <a:off x="1214280" y="2643120"/>
            <a:ext cx="6814800" cy="3142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785880" y="785880"/>
            <a:ext cx="7714800" cy="100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Выбирайтесь  в  ту  сторону,  откуда  пришли ,  т. к.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 </a:t>
            </a: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там проверенный  лёд.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83" name="Рисунок 2" descr="photo_5397.JPG"/>
          <p:cNvPicPr/>
          <p:nvPr/>
        </p:nvPicPr>
        <p:blipFill>
          <a:blip r:embed="rId2"/>
          <a:stretch/>
        </p:blipFill>
        <p:spPr>
          <a:xfrm>
            <a:off x="857160" y="2071800"/>
            <a:ext cx="7643520" cy="4254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642960" y="642960"/>
            <a:ext cx="7714800" cy="15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Приближаться  к  провалившемуся  под  лёд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нужно  лёжа  с  раскинутыми  в  сторону  руками  и  ногами.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86" name="Рисунок 7" descr="00 pavodok_7499.jpg"/>
          <p:cNvPicPr/>
          <p:nvPr/>
        </p:nvPicPr>
        <p:blipFill>
          <a:blip r:embed="rId2"/>
          <a:stretch/>
        </p:blipFill>
        <p:spPr>
          <a:xfrm>
            <a:off x="1714680" y="2143080"/>
            <a:ext cx="6166800" cy="4100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500040" y="785880"/>
            <a:ext cx="8072280" cy="100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Если  под  рукой  имеются  доски,  лестницы, шесты  или другие  предметы,  используйте  их  для  оказания  помощи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89" name="Рисунок 3" descr="photo_5398.JPG"/>
          <p:cNvPicPr/>
          <p:nvPr/>
        </p:nvPicPr>
        <p:blipFill>
          <a:blip r:embed="rId2"/>
          <a:stretch/>
        </p:blipFill>
        <p:spPr>
          <a:xfrm>
            <a:off x="1182600" y="2071800"/>
            <a:ext cx="6675120" cy="3714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428760" y="785880"/>
            <a:ext cx="8500680" cy="100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Когда нет никаких предметов для оказания помощи –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два-три человека ложатся на лёд и цепочкой продвигаются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к пострадавшему, удерживая друг друга за ноги.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92" name="Содержимое 3" descr="00 04_5-2.jpg"/>
          <p:cNvPicPr/>
          <p:nvPr/>
        </p:nvPicPr>
        <p:blipFill>
          <a:blip r:embed="rId2"/>
          <a:srcRect l="0" t="22393" r="0" b="0"/>
          <a:stretch/>
        </p:blipFill>
        <p:spPr>
          <a:xfrm>
            <a:off x="1000080" y="2071800"/>
            <a:ext cx="7786440" cy="4019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94" name="Picture 9" descr="полынья"/>
          <p:cNvPicPr/>
          <p:nvPr/>
        </p:nvPicPr>
        <p:blipFill>
          <a:blip r:embed="rId2"/>
          <a:stretch/>
        </p:blipFill>
        <p:spPr>
          <a:xfrm>
            <a:off x="928800" y="2214720"/>
            <a:ext cx="7071840" cy="3917520"/>
          </a:xfrm>
          <a:prstGeom prst="rect">
            <a:avLst/>
          </a:prstGeom>
          <a:ln>
            <a:noFill/>
          </a:ln>
        </p:spPr>
      </p:pic>
      <p:sp>
        <p:nvSpPr>
          <p:cNvPr id="295" name="CustomShape 2"/>
          <p:cNvSpPr/>
          <p:nvPr/>
        </p:nvSpPr>
        <p:spPr>
          <a:xfrm>
            <a:off x="1000080" y="785880"/>
            <a:ext cx="7357680" cy="70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А  первый  подает  пострадавшему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связанные  ремни  или  одежду.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5000760" y="1357200"/>
            <a:ext cx="3999960" cy="448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Когда есть промоины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или битый лед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необходимо использовать спасательные шлюпки.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Для продвижения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шлюпки  вперед  используются 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«кошки»  и  багры.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98" name="Содержимое 14" descr="P1020640.JPG"/>
          <p:cNvPicPr/>
          <p:nvPr/>
        </p:nvPicPr>
        <p:blipFill>
          <a:blip r:embed="rId2"/>
          <a:srcRect l="0" t="0" r="31981" b="0"/>
          <a:stretch/>
        </p:blipFill>
        <p:spPr>
          <a:xfrm>
            <a:off x="285840" y="857160"/>
            <a:ext cx="4471560" cy="4928760"/>
          </a:xfrm>
          <a:prstGeom prst="rect">
            <a:avLst/>
          </a:prstGeom>
          <a:ln>
            <a:noFill/>
          </a:ln>
        </p:spPr>
      </p:pic>
      <p:sp>
        <p:nvSpPr>
          <p:cNvPr id="299" name="CustomShape 3"/>
          <p:cNvSpPr/>
          <p:nvPr/>
        </p:nvSpPr>
        <p:spPr>
          <a:xfrm rot="19959600">
            <a:off x="4048920" y="2662200"/>
            <a:ext cx="1714320" cy="321840"/>
          </a:xfrm>
          <a:custGeom>
            <a:avLst/>
            <a:gdLst/>
            <a:ahLst/>
            <a:rect l="l" t="t" r="r" b="b"/>
            <a:pathLst>
              <a:path w="4765" h="897">
                <a:moveTo>
                  <a:pt x="4764" y="227"/>
                </a:moveTo>
                <a:lnTo>
                  <a:pt x="1493" y="223"/>
                </a:lnTo>
                <a:lnTo>
                  <a:pt x="1494" y="0"/>
                </a:lnTo>
                <a:lnTo>
                  <a:pt x="0" y="446"/>
                </a:lnTo>
                <a:lnTo>
                  <a:pt x="1493" y="896"/>
                </a:lnTo>
                <a:lnTo>
                  <a:pt x="1493" y="672"/>
                </a:lnTo>
                <a:lnTo>
                  <a:pt x="4764" y="675"/>
                </a:lnTo>
                <a:lnTo>
                  <a:pt x="4764" y="227"/>
                </a:lnTo>
              </a:path>
            </a:pathLst>
          </a:custGeom>
          <a:solidFill>
            <a:srgbClr val="ff6699"/>
          </a:solidFill>
          <a:ln w="9360">
            <a:solidFill>
              <a:srgbClr val="eeece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3" descr=""/>
          <p:cNvPicPr/>
          <p:nvPr/>
        </p:nvPicPr>
        <p:blipFill>
          <a:blip r:embed="rId1"/>
          <a:srcRect l="9571" t="10936" r="9571" b="8589"/>
          <a:stretch/>
        </p:blipFill>
        <p:spPr>
          <a:xfrm>
            <a:off x="0" y="3524400"/>
            <a:ext cx="3071520" cy="2666520"/>
          </a:xfrm>
          <a:prstGeom prst="rect">
            <a:avLst/>
          </a:prstGeom>
          <a:ln w="9360">
            <a:noFill/>
          </a:ln>
        </p:spPr>
      </p:pic>
      <p:pic>
        <p:nvPicPr>
          <p:cNvPr id="141" name="Picture 2" descr=""/>
          <p:cNvPicPr/>
          <p:nvPr/>
        </p:nvPicPr>
        <p:blipFill>
          <a:blip r:embed="rId2"/>
          <a:srcRect l="0" t="9376" r="6254" b="12496"/>
          <a:stretch/>
        </p:blipFill>
        <p:spPr>
          <a:xfrm>
            <a:off x="3071880" y="952560"/>
            <a:ext cx="3071520" cy="2571480"/>
          </a:xfrm>
          <a:prstGeom prst="rect">
            <a:avLst/>
          </a:prstGeom>
          <a:ln w="9360">
            <a:noFill/>
          </a:ln>
        </p:spPr>
      </p:pic>
      <p:pic>
        <p:nvPicPr>
          <p:cNvPr id="142" name="Picture 2" descr=""/>
          <p:cNvPicPr/>
          <p:nvPr/>
        </p:nvPicPr>
        <p:blipFill>
          <a:blip r:embed="rId3"/>
          <a:srcRect l="26371" t="25004" r="27933" b="15626"/>
          <a:stretch/>
        </p:blipFill>
        <p:spPr>
          <a:xfrm>
            <a:off x="6143760" y="1047600"/>
            <a:ext cx="2999880" cy="2571480"/>
          </a:xfrm>
          <a:prstGeom prst="rect">
            <a:avLst/>
          </a:prstGeom>
          <a:ln w="9360">
            <a:noFill/>
          </a:ln>
        </p:spPr>
      </p:pic>
      <p:pic>
        <p:nvPicPr>
          <p:cNvPr id="143" name="Picture 8" descr=""/>
          <p:cNvPicPr/>
          <p:nvPr/>
        </p:nvPicPr>
        <p:blipFill>
          <a:blip r:embed="rId4"/>
          <a:srcRect l="26566" t="28909" r="28910" b="15626"/>
          <a:stretch/>
        </p:blipFill>
        <p:spPr>
          <a:xfrm>
            <a:off x="6143760" y="3524400"/>
            <a:ext cx="2999880" cy="2666520"/>
          </a:xfrm>
          <a:prstGeom prst="rect">
            <a:avLst/>
          </a:prstGeom>
          <a:ln w="9360">
            <a:noFill/>
          </a:ln>
        </p:spPr>
      </p:pic>
      <p:pic>
        <p:nvPicPr>
          <p:cNvPr id="144" name="Picture 5" descr=""/>
          <p:cNvPicPr/>
          <p:nvPr/>
        </p:nvPicPr>
        <p:blipFill>
          <a:blip r:embed="rId5"/>
          <a:srcRect l="12502" t="21878" r="26566" b="17189"/>
          <a:stretch/>
        </p:blipFill>
        <p:spPr>
          <a:xfrm>
            <a:off x="0" y="952560"/>
            <a:ext cx="3071520" cy="2571480"/>
          </a:xfrm>
          <a:prstGeom prst="rect">
            <a:avLst/>
          </a:prstGeom>
          <a:ln w="9360">
            <a:noFill/>
          </a:ln>
        </p:spPr>
      </p:pic>
      <p:pic>
        <p:nvPicPr>
          <p:cNvPr id="145" name="Picture 3" descr=""/>
          <p:cNvPicPr/>
          <p:nvPr/>
        </p:nvPicPr>
        <p:blipFill>
          <a:blip r:embed="rId6"/>
          <a:srcRect l="782" t="11711" r="20701" b="10932"/>
          <a:stretch/>
        </p:blipFill>
        <p:spPr>
          <a:xfrm>
            <a:off x="3071880" y="3524400"/>
            <a:ext cx="3071520" cy="2666520"/>
          </a:xfrm>
          <a:prstGeom prst="rect">
            <a:avLst/>
          </a:prstGeom>
          <a:ln w="9360">
            <a:noFill/>
          </a:ln>
        </p:spPr>
      </p:pic>
      <p:sp>
        <p:nvSpPr>
          <p:cNvPr id="146" name="CustomShape 1"/>
          <p:cNvSpPr/>
          <p:nvPr/>
        </p:nvSpPr>
        <p:spPr>
          <a:xfrm>
            <a:off x="1143000" y="5905440"/>
            <a:ext cx="1919880" cy="175320"/>
          </a:xfrm>
          <a:prstGeom prst="rect">
            <a:avLst/>
          </a:prstGeom>
          <a:solidFill>
            <a:srgbClr val="ffffff"/>
          </a:solidFill>
          <a:ln w="9360">
            <a:noFill/>
          </a:ln>
          <a:effectLst>
            <a:outerShdw algn="br" blurRad="50800" dir="135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spAutoFit/>
          </a:bodyPr>
          <a:p>
            <a:pPr algn="ctr"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09.</a:t>
            </a: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12.2020  </a:t>
            </a:r>
            <a:r>
              <a:rPr b="0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г. Архангельск</a:t>
            </a:r>
            <a:endParaRPr b="0" lang="ru-RU" sz="700" spc="-1" strike="noStrike"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3240" y="6177240"/>
            <a:ext cx="9140400" cy="294840"/>
          </a:xfrm>
          <a:prstGeom prst="rect">
            <a:avLst/>
          </a:prstGeom>
          <a:solidFill>
            <a:srgbClr val="4f81bd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3"/>
          <p:cNvSpPr/>
          <p:nvPr/>
        </p:nvSpPr>
        <p:spPr>
          <a:xfrm>
            <a:off x="649440" y="3568680"/>
            <a:ext cx="2386800" cy="431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4360" rIns="54360" tIns="27000" bIns="2700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Проведение  профилактической работы Соломбальское ИО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49" name="Line 4"/>
          <p:cNvSpPr/>
          <p:nvPr/>
        </p:nvSpPr>
        <p:spPr>
          <a:xfrm>
            <a:off x="6116040" y="990000"/>
            <a:ext cx="13320" cy="5199120"/>
          </a:xfrm>
          <a:prstGeom prst="line">
            <a:avLst/>
          </a:prstGeom>
          <a:ln w="57240">
            <a:solidFill>
              <a:srgbClr val="95b3d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Line 5"/>
          <p:cNvSpPr/>
          <p:nvPr/>
        </p:nvSpPr>
        <p:spPr>
          <a:xfrm flipV="1">
            <a:off x="0" y="3524040"/>
            <a:ext cx="9173880" cy="8640"/>
          </a:xfrm>
          <a:prstGeom prst="line">
            <a:avLst/>
          </a:prstGeom>
          <a:ln w="57240">
            <a:solidFill>
              <a:srgbClr val="95b3d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Line 6"/>
          <p:cNvSpPr/>
          <p:nvPr/>
        </p:nvSpPr>
        <p:spPr>
          <a:xfrm flipH="1">
            <a:off x="3043080" y="990000"/>
            <a:ext cx="14760" cy="5199120"/>
          </a:xfrm>
          <a:prstGeom prst="line">
            <a:avLst/>
          </a:prstGeom>
          <a:ln w="57240">
            <a:solidFill>
              <a:srgbClr val="95b3d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7"/>
          <p:cNvSpPr/>
          <p:nvPr/>
        </p:nvSpPr>
        <p:spPr>
          <a:xfrm>
            <a:off x="0" y="954720"/>
            <a:ext cx="9140400" cy="5894640"/>
          </a:xfrm>
          <a:prstGeom prst="rect">
            <a:avLst/>
          </a:prstGeom>
          <a:noFill/>
          <a:ln w="57240">
            <a:solidFill>
              <a:srgbClr val="95b3d7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53" name="Рисунок 29" descr=""/>
          <p:cNvPicPr/>
          <p:nvPr/>
        </p:nvPicPr>
        <p:blipFill>
          <a:blip r:embed="rId7"/>
          <a:stretch/>
        </p:blipFill>
        <p:spPr>
          <a:xfrm>
            <a:off x="7731720" y="190440"/>
            <a:ext cx="1411920" cy="714240"/>
          </a:xfrm>
          <a:prstGeom prst="rect">
            <a:avLst/>
          </a:prstGeom>
          <a:ln>
            <a:noFill/>
          </a:ln>
        </p:spPr>
      </p:pic>
      <p:pic>
        <p:nvPicPr>
          <p:cNvPr id="154" name="Рисунок 30" descr=""/>
          <p:cNvPicPr/>
          <p:nvPr/>
        </p:nvPicPr>
        <p:blipFill>
          <a:blip r:embed="rId8"/>
          <a:stretch/>
        </p:blipFill>
        <p:spPr>
          <a:xfrm>
            <a:off x="68040" y="142920"/>
            <a:ext cx="896760" cy="658440"/>
          </a:xfrm>
          <a:prstGeom prst="rect">
            <a:avLst/>
          </a:prstGeom>
          <a:ln>
            <a:noFill/>
          </a:ln>
        </p:spPr>
      </p:pic>
      <p:sp>
        <p:nvSpPr>
          <p:cNvPr id="155" name="CustomShape 8"/>
          <p:cNvSpPr/>
          <p:nvPr/>
        </p:nvSpPr>
        <p:spPr>
          <a:xfrm>
            <a:off x="642960" y="1047600"/>
            <a:ext cx="2416680" cy="571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4360" rIns="54360" tIns="27000" bIns="27000" anchor="ctr">
            <a:noAutofit/>
          </a:bodyPr>
          <a:p>
            <a:pPr algn="ctr">
              <a:lnSpc>
                <a:spcPct val="85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Проведение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патрулирований  совместно с полицией Октябрьско-Ломоносовское  ИО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85000"/>
              </a:lnSpc>
            </a:pPr>
            <a:endParaRPr b="0" lang="ru-RU" sz="1000" spc="-1" strike="noStrike">
              <a:latin typeface="Arial"/>
            </a:endParaRPr>
          </a:p>
        </p:txBody>
      </p:sp>
      <p:sp>
        <p:nvSpPr>
          <p:cNvPr id="156" name="CustomShape 9"/>
          <p:cNvSpPr/>
          <p:nvPr/>
        </p:nvSpPr>
        <p:spPr>
          <a:xfrm>
            <a:off x="857160" y="3238560"/>
            <a:ext cx="2142720" cy="175320"/>
          </a:xfrm>
          <a:prstGeom prst="rect">
            <a:avLst/>
          </a:prstGeom>
          <a:solidFill>
            <a:srgbClr val="ffffff"/>
          </a:solidFill>
          <a:ln w="9360">
            <a:noFill/>
          </a:ln>
          <a:effectLst>
            <a:outerShdw algn="br" blurRad="50800" dir="135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spAutoFit/>
          </a:bodyPr>
          <a:p>
            <a:pPr algn="ctr"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07.12.2020,  г. Архангельск. р. Северная Двина</a:t>
            </a:r>
            <a:endParaRPr b="0" lang="ru-RU" sz="700" spc="-1" strike="noStrike">
              <a:latin typeface="Arial"/>
            </a:endParaRPr>
          </a:p>
        </p:txBody>
      </p:sp>
      <p:sp>
        <p:nvSpPr>
          <p:cNvPr id="157" name="CustomShape 10"/>
          <p:cNvSpPr/>
          <p:nvPr/>
        </p:nvSpPr>
        <p:spPr>
          <a:xfrm>
            <a:off x="3732120" y="3568680"/>
            <a:ext cx="2365200" cy="527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4360" rIns="54360" tIns="27000" bIns="2700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Проведение совместных патрулирований с представителями администрации района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Лешуконско-Койнасский  ИУ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58" name="CustomShape 11"/>
          <p:cNvSpPr/>
          <p:nvPr/>
        </p:nvSpPr>
        <p:spPr>
          <a:xfrm>
            <a:off x="4357800" y="5905440"/>
            <a:ext cx="1714320" cy="175320"/>
          </a:xfrm>
          <a:prstGeom prst="rect">
            <a:avLst/>
          </a:prstGeom>
          <a:solidFill>
            <a:srgbClr val="ffffff"/>
          </a:solidFill>
          <a:ln w="9360">
            <a:noFill/>
          </a:ln>
          <a:effectLst>
            <a:outerShdw algn="br" blurRad="50800" dir="135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spAutoFit/>
          </a:bodyPr>
          <a:p>
            <a:pPr algn="ctr"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07</a:t>
            </a: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.12.2020  </a:t>
            </a:r>
            <a:r>
              <a:rPr b="0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Лешуконский </a:t>
            </a: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МР р.Мезень</a:t>
            </a:r>
            <a:endParaRPr b="0" lang="ru-RU" sz="700" spc="-1" strike="noStrike">
              <a:latin typeface="Arial"/>
            </a:endParaRPr>
          </a:p>
        </p:txBody>
      </p:sp>
      <p:sp>
        <p:nvSpPr>
          <p:cNvPr id="159" name="CustomShape 12"/>
          <p:cNvSpPr/>
          <p:nvPr/>
        </p:nvSpPr>
        <p:spPr>
          <a:xfrm>
            <a:off x="4068000" y="979920"/>
            <a:ext cx="2043000" cy="44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4360" rIns="54360" tIns="27000" bIns="2700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Публикация статей на сайте Главного управления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160" name="CustomShape 13"/>
          <p:cNvSpPr/>
          <p:nvPr/>
        </p:nvSpPr>
        <p:spPr>
          <a:xfrm>
            <a:off x="4857840" y="3282480"/>
            <a:ext cx="1231560" cy="175320"/>
          </a:xfrm>
          <a:prstGeom prst="rect">
            <a:avLst/>
          </a:prstGeom>
          <a:solidFill>
            <a:srgbClr val="ffffff"/>
          </a:solidFill>
          <a:ln w="9360">
            <a:noFill/>
          </a:ln>
          <a:effectLst>
            <a:outerShdw algn="br" blurRad="50800" dir="135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spAutoFit/>
          </a:bodyPr>
          <a:p>
            <a:pPr algn="ctr"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09.12.2020  г.Архангельск</a:t>
            </a:r>
            <a:endParaRPr b="0" lang="ru-RU" sz="700" spc="-1" strike="noStrike">
              <a:latin typeface="Arial"/>
            </a:endParaRPr>
          </a:p>
        </p:txBody>
      </p:sp>
      <p:sp>
        <p:nvSpPr>
          <p:cNvPr id="161" name="CustomShape 14"/>
          <p:cNvSpPr/>
          <p:nvPr/>
        </p:nvSpPr>
        <p:spPr>
          <a:xfrm>
            <a:off x="6929280" y="3238560"/>
            <a:ext cx="2214360" cy="175320"/>
          </a:xfrm>
          <a:prstGeom prst="rect">
            <a:avLst/>
          </a:prstGeom>
          <a:solidFill>
            <a:srgbClr val="ffffff"/>
          </a:solidFill>
          <a:ln w="9360">
            <a:noFill/>
          </a:ln>
          <a:effectLst>
            <a:outerShdw algn="br" blurRad="50800" dir="135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spAutoFit/>
          </a:bodyPr>
          <a:p>
            <a:pPr algn="ctr"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08.12.2020  Приморский МР  р. Северная Двина</a:t>
            </a:r>
            <a:endParaRPr b="0" lang="ru-RU" sz="700" spc="-1" strike="noStrike">
              <a:latin typeface="Arial"/>
            </a:endParaRPr>
          </a:p>
        </p:txBody>
      </p:sp>
      <p:sp>
        <p:nvSpPr>
          <p:cNvPr id="162" name="CustomShape 15"/>
          <p:cNvSpPr/>
          <p:nvPr/>
        </p:nvSpPr>
        <p:spPr>
          <a:xfrm>
            <a:off x="6812280" y="1047600"/>
            <a:ext cx="2331360" cy="380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4360" rIns="54360" tIns="27000" bIns="2700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Проведение профилактической работы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Группа патрульной службы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63" name="CustomShape 16"/>
          <p:cNvSpPr/>
          <p:nvPr/>
        </p:nvSpPr>
        <p:spPr>
          <a:xfrm>
            <a:off x="6778440" y="3619440"/>
            <a:ext cx="2365200" cy="380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4360" rIns="54360" tIns="27000" bIns="2700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Размещение информации на сайтах муниципальных образований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64" name="CustomShape 17"/>
          <p:cNvSpPr/>
          <p:nvPr/>
        </p:nvSpPr>
        <p:spPr>
          <a:xfrm>
            <a:off x="7858080" y="5905440"/>
            <a:ext cx="1285560" cy="175320"/>
          </a:xfrm>
          <a:prstGeom prst="rect">
            <a:avLst/>
          </a:prstGeom>
          <a:solidFill>
            <a:srgbClr val="ffffff"/>
          </a:solidFill>
          <a:ln w="9360">
            <a:noFill/>
          </a:ln>
          <a:effectLst>
            <a:outerShdw algn="br" blurRad="50800" dir="135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spAutoFit/>
          </a:bodyPr>
          <a:p>
            <a:pPr algn="ctr">
              <a:lnSpc>
                <a:spcPct val="100000"/>
              </a:lnSpc>
            </a:pPr>
            <a:r>
              <a:rPr b="0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07</a:t>
            </a: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.12.2020</a:t>
            </a:r>
            <a:r>
              <a:rPr b="0" lang="ru-RU" sz="7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г. Котлас</a:t>
            </a:r>
            <a:endParaRPr b="0" lang="ru-RU" sz="700" spc="-1" strike="noStrike">
              <a:latin typeface="Arial"/>
            </a:endParaRPr>
          </a:p>
        </p:txBody>
      </p:sp>
      <p:pic>
        <p:nvPicPr>
          <p:cNvPr id="165" name="Picture 8" descr=""/>
          <p:cNvPicPr/>
          <p:nvPr/>
        </p:nvPicPr>
        <p:blipFill>
          <a:blip r:embed="rId9"/>
          <a:stretch/>
        </p:blipFill>
        <p:spPr>
          <a:xfrm>
            <a:off x="-41577120" y="-4857840"/>
            <a:ext cx="6476760" cy="4857480"/>
          </a:xfrm>
          <a:prstGeom prst="rect">
            <a:avLst/>
          </a:prstGeom>
          <a:ln w="9360">
            <a:noFill/>
          </a:ln>
        </p:spPr>
      </p:pic>
      <p:sp>
        <p:nvSpPr>
          <p:cNvPr id="166" name="CustomShape 18"/>
          <p:cNvSpPr/>
          <p:nvPr/>
        </p:nvSpPr>
        <p:spPr>
          <a:xfrm>
            <a:off x="-11160" y="-4320"/>
            <a:ext cx="9154800" cy="958320"/>
          </a:xfrm>
          <a:prstGeom prst="rect">
            <a:avLst/>
          </a:prstGeom>
          <a:solidFill>
            <a:srgbClr val="25406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66240" rIns="66240" tIns="33120" bIns="33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Профилактическая работа, проводимая по предупреждению  гибели на воде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1" name="CustomShape 2"/>
          <p:cNvSpPr/>
          <p:nvPr/>
        </p:nvSpPr>
        <p:spPr>
          <a:xfrm>
            <a:off x="1714680" y="714240"/>
            <a:ext cx="5857200" cy="39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 Black"/>
                <a:ea typeface="Arial"/>
              </a:rPr>
              <a:t>УВАЖАЕМЫЕ ДЕТИ   И   ВЗРОСЛЫЕ!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02" name="CustomShape 3"/>
          <p:cNvSpPr/>
          <p:nvPr/>
        </p:nvSpPr>
        <p:spPr>
          <a:xfrm>
            <a:off x="2785680" y="1214280"/>
            <a:ext cx="428688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 Black"/>
                <a:ea typeface="Arial"/>
              </a:rPr>
              <a:t>П Р Е Д У П Р Е Ж Д А Е М ВАС!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3" name="CustomShape 4"/>
          <p:cNvSpPr/>
          <p:nvPr/>
        </p:nvSpPr>
        <p:spPr>
          <a:xfrm>
            <a:off x="250920" y="1500120"/>
            <a:ext cx="8892720" cy="661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0070c0"/>
                </a:solidFill>
                <a:uFillTx/>
                <a:latin typeface="Arial Black"/>
                <a:ea typeface="DejaVu Sans"/>
              </a:rPr>
              <a:t>ВО   ИЗБЕЖАНИЕ   ТРАГИЧЕСКИХ   СЛУЧАЕВ: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Arial EK KZ"/>
              <a:buAutoNum type="arabicPeriod"/>
            </a:pPr>
            <a:r>
              <a:rPr b="0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 </a:t>
            </a: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Коллективные  выезды  на  лед  для  отдыха  и  рыбалки необходимо согласовать  с  подразделениями  МЧС России;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2. Руководителям  организаций  необходимо  назначить  приказом  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ответственных  за  обеспечение  порядка  в  пути  следования  и  на  водоемах ;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3. Ответственные  лица  должны  пройти  инструктаж  в подразделениях  МЧС России;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4. Соблюдайте  элементарные  правила  безопасности  на  льду;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5. Помните, безопасным для пешеходов лёд считается  при толщине  </a:t>
            </a:r>
            <a:r>
              <a:rPr b="1" lang="ru-RU" sz="2000" spc="-1" strike="noStrike" u="sng">
                <a:solidFill>
                  <a:srgbClr val="ff0000"/>
                </a:solidFill>
                <a:uFillTx/>
                <a:latin typeface="Arial EK KZ"/>
                <a:ea typeface="DejaVu Sans"/>
              </a:rPr>
              <a:t>не  менее  12 см, </a:t>
            </a: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выходить на лед можно только после снятия запрета, вводимого местными властями.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6. Передвижение по льду водоемов </a:t>
            </a:r>
            <a:r>
              <a:rPr b="1" lang="ru-RU" sz="2000" spc="-1" strike="noStrike">
                <a:solidFill>
                  <a:srgbClr val="ff0000"/>
                </a:solidFill>
                <a:latin typeface="Arial EK KZ"/>
                <a:ea typeface="DejaVu Sans"/>
              </a:rPr>
              <a:t>на автотранспорте </a:t>
            </a: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разрешено </a:t>
            </a:r>
            <a:r>
              <a:rPr b="1" lang="ru-RU" sz="2000" spc="-1" strike="noStrike">
                <a:solidFill>
                  <a:srgbClr val="ff0000"/>
                </a:solidFill>
                <a:latin typeface="Arial EK KZ"/>
                <a:ea typeface="DejaVu Sans"/>
              </a:rPr>
              <a:t>только на официально открытых ледовых переправах</a:t>
            </a:r>
            <a:r>
              <a:rPr b="1" lang="ru-RU" sz="2000" spc="-1" strike="noStrike">
                <a:solidFill>
                  <a:srgbClr val="000000"/>
                </a:solidFill>
                <a:latin typeface="Arial EK KZ"/>
                <a:ea typeface="DejaVu Sans"/>
              </a:rPr>
              <a:t>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5357880" y="1071720"/>
            <a:ext cx="3642840" cy="429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50000"/>
              </a:lnSpc>
            </a:pPr>
            <a:r>
              <a:rPr b="1" lang="ru-RU" sz="3600" spc="-1" strike="noStrike">
                <a:solidFill>
                  <a:srgbClr val="ff0000"/>
                </a:solidFill>
                <a:latin typeface="Arial Black"/>
                <a:ea typeface="DejaVu Sans"/>
              </a:rPr>
              <a:t>РОДИТЕЛИ! 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ru-RU" sz="3600" spc="-1" strike="noStrike">
                <a:solidFill>
                  <a:srgbClr val="ff0000"/>
                </a:solidFill>
                <a:latin typeface="Arial Black"/>
                <a:ea typeface="DejaVu Sans"/>
              </a:rPr>
              <a:t>Н</a:t>
            </a:r>
            <a:r>
              <a:rPr b="1" lang="ru-RU" sz="2800" spc="-1" strike="noStrike">
                <a:solidFill>
                  <a:srgbClr val="ff0000"/>
                </a:solidFill>
                <a:latin typeface="Arial Black"/>
                <a:ea typeface="DejaVu Sans"/>
              </a:rPr>
              <a:t>Е  ОСТАВЛЯЙТЕ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ru-RU" sz="2800" spc="-1" strike="noStrike">
                <a:solidFill>
                  <a:srgbClr val="ff0000"/>
                </a:solidFill>
                <a:latin typeface="Arial Black"/>
                <a:ea typeface="DejaVu Sans"/>
              </a:rPr>
              <a:t> </a:t>
            </a:r>
            <a:r>
              <a:rPr b="1" lang="ru-RU" sz="2800" spc="-1" strike="noStrike">
                <a:solidFill>
                  <a:srgbClr val="ff0000"/>
                </a:solidFill>
                <a:latin typeface="Arial Black"/>
                <a:ea typeface="DejaVu Sans"/>
              </a:rPr>
              <a:t>ДЕТЕЙ 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ru-RU" sz="2800" spc="-1" strike="noStrike">
                <a:solidFill>
                  <a:srgbClr val="ff0000"/>
                </a:solidFill>
                <a:latin typeface="Arial Black"/>
                <a:ea typeface="DejaVu Sans"/>
              </a:rPr>
              <a:t>БЕЗ  ПРИСМОТРА !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306" name="Рисунок 3" descr="nd17b.jpg"/>
          <p:cNvPicPr/>
          <p:nvPr/>
        </p:nvPicPr>
        <p:blipFill>
          <a:blip r:embed="rId2"/>
          <a:stretch/>
        </p:blipFill>
        <p:spPr>
          <a:xfrm>
            <a:off x="500040" y="1071720"/>
            <a:ext cx="4733640" cy="4428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8" name="CustomShape 2"/>
          <p:cNvSpPr/>
          <p:nvPr/>
        </p:nvSpPr>
        <p:spPr>
          <a:xfrm>
            <a:off x="4429080" y="1071720"/>
            <a:ext cx="4571640" cy="448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ff0000"/>
                </a:solidFill>
                <a:latin typeface="Arial Black"/>
                <a:ea typeface="DejaVu Sans"/>
              </a:rPr>
              <a:t>Будьте внимательны к себе и своему здоровью, ведь, сэкономленные 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ff0000"/>
                </a:solidFill>
                <a:latin typeface="Arial Black"/>
                <a:ea typeface="DejaVu Sans"/>
              </a:rPr>
              <a:t>пять минут 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ff0000"/>
                </a:solidFill>
                <a:latin typeface="Arial Black"/>
                <a:ea typeface="DejaVu Sans"/>
              </a:rPr>
              <a:t>не смогут заменить Вам всю жизнь!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309" name="Содержимое 9" descr="165069983.jpg"/>
          <p:cNvPicPr/>
          <p:nvPr/>
        </p:nvPicPr>
        <p:blipFill>
          <a:blip r:embed="rId2"/>
          <a:srcRect l="33654" t="0" r="6323" b="0"/>
          <a:stretch/>
        </p:blipFill>
        <p:spPr>
          <a:xfrm>
            <a:off x="285840" y="928800"/>
            <a:ext cx="4030200" cy="4785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357120" y="714240"/>
            <a:ext cx="8206920" cy="670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ff0000"/>
                </a:solidFill>
                <a:latin typeface="Arial Black"/>
                <a:ea typeface="DejaVu Sans"/>
              </a:rPr>
              <a:t>Будьте  внимательны к  окружающим!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       </a:t>
            </a:r>
            <a:r>
              <a:rPr b="1" lang="ru-RU" sz="2800" spc="-1" strike="noStrike">
                <a:solidFill>
                  <a:srgbClr val="000000"/>
                </a:solidFill>
                <a:latin typeface="Arial EK KZ"/>
                <a:ea typeface="DejaVu Sans"/>
              </a:rPr>
              <a:t>Если  вы  стали  свидетелем  чрезвычайного происшествия,  немедленно  сообщите  об  этом по  телефону 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Arial EK KZ"/>
                <a:ea typeface="DejaVu Sans"/>
              </a:rPr>
              <a:t>службы  спасения: </a:t>
            </a:r>
            <a:endParaRPr b="0" lang="ru-RU" sz="2800" spc="-1" strike="noStrike">
              <a:latin typeface="Arial"/>
            </a:endParaRPr>
          </a:p>
          <a:p>
            <a:pPr indent="-216000" algn="ctr">
              <a:lnSpc>
                <a:spcPct val="150000"/>
              </a:lnSpc>
              <a:buClr>
                <a:srgbClr val="ff0000"/>
              </a:buClr>
              <a:buFont typeface="Arial EK KZ"/>
              <a:buAutoNum type="arabicPlain" startAt="112"/>
            </a:pPr>
            <a:r>
              <a:rPr b="1" lang="ru-RU" sz="2800" spc="-1" strike="noStrike">
                <a:solidFill>
                  <a:srgbClr val="ff0000"/>
                </a:solidFill>
                <a:latin typeface="Arial EK KZ"/>
                <a:ea typeface="DejaVu Sans"/>
              </a:rPr>
              <a:t>(</a:t>
            </a:r>
            <a:r>
              <a:rPr b="1" lang="ru-RU" sz="2800" spc="-1" strike="noStrike" u="sng">
                <a:solidFill>
                  <a:srgbClr val="ff0000"/>
                </a:solidFill>
                <a:uFillTx/>
                <a:latin typeface="Arial EK KZ"/>
                <a:ea typeface="DejaVu Sans"/>
              </a:rPr>
              <a:t>звонок  бесплатный</a:t>
            </a:r>
            <a:r>
              <a:rPr b="1" lang="ru-RU" sz="2800" spc="-1" strike="noStrike">
                <a:solidFill>
                  <a:srgbClr val="ff0000"/>
                </a:solidFill>
                <a:latin typeface="Arial EK KZ"/>
                <a:ea typeface="DejaVu Sans"/>
              </a:rPr>
              <a:t>)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Arial EK KZ"/>
                <a:ea typeface="DejaVu Sans"/>
              </a:rPr>
              <a:t>По  возможности 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Arial EK KZ"/>
                <a:ea typeface="DejaVu Sans"/>
              </a:rPr>
              <a:t>окажите  пострадавшему  первую  помощь  и  ждите  прибытия  спасателей. 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312" name="Picture 4" descr="D:\Рабочий стол\Telephone Clipart.png"/>
          <p:cNvPicPr/>
          <p:nvPr/>
        </p:nvPicPr>
        <p:blipFill>
          <a:blip r:embed="rId2"/>
          <a:stretch/>
        </p:blipFill>
        <p:spPr>
          <a:xfrm>
            <a:off x="714240" y="3857760"/>
            <a:ext cx="1599840" cy="1380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1428840" y="3728520"/>
            <a:ext cx="6286320" cy="2803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1" lang="ru-RU" sz="3200" spc="-1" strike="noStrike">
                <a:solidFill>
                  <a:srgbClr val="d85c00"/>
                </a:solidFill>
                <a:latin typeface="Times New Roman"/>
                <a:ea typeface="Times New Roman"/>
              </a:rPr>
              <a:t>«Центр ГИМС Главного управления  МЧС России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d85c00"/>
                </a:solidFill>
                <a:latin typeface="Times New Roman"/>
                <a:ea typeface="Times New Roman"/>
              </a:rPr>
              <a:t>по Архангельской области»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d85c00"/>
                </a:solidFill>
                <a:latin typeface="Times New Roman"/>
                <a:ea typeface="Times New Roman"/>
              </a:rPr>
              <a:t>тел. 20-46-53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d85c00"/>
                </a:solidFill>
                <a:latin typeface="Times New Roman"/>
                <a:ea typeface="Times New Roman"/>
              </a:rPr>
              <a:t>Миронов Андрей Михайлович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14" name="CustomShape 2"/>
          <p:cNvSpPr/>
          <p:nvPr/>
        </p:nvSpPr>
        <p:spPr>
          <a:xfrm>
            <a:off x="642960" y="18720"/>
            <a:ext cx="7500600" cy="37785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d79ca"/>
                </a:solidFill>
                <a:latin typeface="Times New Roman"/>
                <a:ea typeface="Times New Roman"/>
              </a:rPr>
              <a:t>Отдел безопасности людей на водных объектах Главного управления  МЧС России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d79ca"/>
                </a:solidFill>
                <a:latin typeface="Times New Roman"/>
                <a:ea typeface="Times New Roman"/>
              </a:rPr>
              <a:t>по Архангельской области»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d79ca"/>
                </a:solidFill>
                <a:latin typeface="Times New Roman"/>
                <a:ea typeface="Times New Roman"/>
              </a:rPr>
              <a:t>тел. 65-37-31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d79ca"/>
                </a:solidFill>
                <a:latin typeface="Times New Roman"/>
                <a:ea typeface="Times New Roman"/>
              </a:rPr>
              <a:t>Мухорин Дмитрий Анатольевич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0" y="636480"/>
            <a:ext cx="9143640" cy="365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marL="266400" indent="-26604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Black"/>
                <a:ea typeface="Arial"/>
              </a:rPr>
              <a:t>Прочность льда </a:t>
            </a:r>
            <a:endParaRPr b="0" lang="ru-RU" sz="2000" spc="-1" strike="noStrike">
              <a:latin typeface="Arial"/>
            </a:endParaRPr>
          </a:p>
          <a:p>
            <a:pPr marL="266400" indent="-26604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 Black"/>
                <a:ea typeface="Arial"/>
              </a:rPr>
              <a:t>можно определить визуально: </a:t>
            </a:r>
            <a:endParaRPr b="0" lang="ru-RU" sz="2000" spc="-1" strike="noStrike">
              <a:latin typeface="Arial"/>
            </a:endParaRPr>
          </a:p>
          <a:p>
            <a:pPr marL="266400" indent="-26604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66400" indent="-266040" algn="ctr">
              <a:lnSpc>
                <a:spcPct val="150000"/>
              </a:lnSpc>
              <a:buClr>
                <a:srgbClr val="558ed5"/>
              </a:buClr>
              <a:buFont typeface="Arial Black"/>
              <a:buAutoNum type="arabicPeriod"/>
            </a:pPr>
            <a:r>
              <a:rPr b="1" lang="ru-RU" sz="1800" spc="-1" strike="noStrike" u="sng">
                <a:solidFill>
                  <a:srgbClr val="558ed5"/>
                </a:solidFill>
                <a:uFillTx/>
                <a:latin typeface="Arial Black"/>
                <a:ea typeface="Arial"/>
              </a:rPr>
              <a:t>Лёд  голубого  цвета </a:t>
            </a:r>
            <a:r>
              <a:rPr b="1" lang="ru-RU" sz="1800" spc="-1" strike="noStrike">
                <a:solidFill>
                  <a:srgbClr val="60cabd"/>
                </a:solidFill>
                <a:latin typeface="Arial Black"/>
                <a:ea typeface="Arial"/>
              </a:rPr>
              <a:t>– </a:t>
            </a:r>
            <a:r>
              <a:rPr b="1" lang="ru-RU" sz="2000" spc="-1" strike="noStrike">
                <a:solidFill>
                  <a:srgbClr val="60cabd"/>
                </a:solidFill>
                <a:latin typeface="Arial Black"/>
                <a:ea typeface="Arial"/>
              </a:rPr>
              <a:t>прочный</a:t>
            </a:r>
            <a:r>
              <a:rPr b="1" lang="ru-RU" sz="1800" spc="-1" strike="noStrike">
                <a:solidFill>
                  <a:srgbClr val="60cabd"/>
                </a:solidFill>
                <a:latin typeface="Arial Black"/>
                <a:ea typeface="Arial"/>
              </a:rPr>
              <a:t>, </a:t>
            </a:r>
            <a:endParaRPr b="0" lang="ru-RU" sz="1800" spc="-1" strike="noStrike">
              <a:latin typeface="Arial"/>
            </a:endParaRPr>
          </a:p>
          <a:p>
            <a:pPr marL="266400" indent="-266040">
              <a:lnSpc>
                <a:spcPct val="150000"/>
              </a:lnSpc>
            </a:pPr>
            <a:endParaRPr b="0" lang="ru-RU" sz="1800" spc="-1" strike="noStrike">
              <a:latin typeface="Arial"/>
            </a:endParaRPr>
          </a:p>
          <a:p>
            <a:pPr marL="266400" indent="-266040" algn="ctr">
              <a:lnSpc>
                <a:spcPct val="15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Arial Black"/>
                <a:ea typeface="Arial"/>
              </a:rPr>
              <a:t>2. </a:t>
            </a:r>
            <a:r>
              <a:rPr b="1" lang="ru-RU" sz="1800" spc="-1" strike="noStrike" u="sng">
                <a:solidFill>
                  <a:srgbClr val="ffffff"/>
                </a:solidFill>
                <a:uFillTx/>
                <a:latin typeface="Arial Black"/>
                <a:ea typeface="Arial"/>
              </a:rPr>
              <a:t>Лёд  белого  цвета  </a:t>
            </a:r>
            <a:r>
              <a:rPr b="1" lang="ru-RU" sz="1800" spc="-1" strike="noStrike">
                <a:solidFill>
                  <a:srgbClr val="ff9966"/>
                </a:solidFill>
                <a:latin typeface="Arial Black"/>
                <a:ea typeface="Arial"/>
              </a:rPr>
              <a:t>– </a:t>
            </a:r>
            <a:r>
              <a:rPr b="1" lang="ru-RU" sz="2000" spc="-1" strike="noStrike">
                <a:solidFill>
                  <a:srgbClr val="ff9966"/>
                </a:solidFill>
                <a:latin typeface="Arial Black"/>
                <a:ea typeface="Arial"/>
              </a:rPr>
              <a:t>прочность    в 2 раза меньше</a:t>
            </a:r>
            <a:endParaRPr b="0" lang="ru-RU" sz="2000" spc="-1" strike="noStrike">
              <a:latin typeface="Arial"/>
            </a:endParaRPr>
          </a:p>
          <a:p>
            <a:pPr marL="266400" indent="-266040">
              <a:lnSpc>
                <a:spcPct val="150000"/>
              </a:lnSpc>
            </a:pPr>
            <a:endParaRPr b="0" lang="ru-RU" sz="2000" spc="-1" strike="noStrike">
              <a:latin typeface="Arial"/>
            </a:endParaRPr>
          </a:p>
          <a:p>
            <a:pPr marL="266400" indent="-266040" algn="ctr">
              <a:lnSpc>
                <a:spcPct val="150000"/>
              </a:lnSpc>
            </a:pPr>
            <a:r>
              <a:rPr b="1" lang="ru-RU" sz="1800" spc="-1" strike="noStrike" u="sng">
                <a:solidFill>
                  <a:srgbClr val="a6a6a6"/>
                </a:solidFill>
                <a:uFillTx/>
                <a:latin typeface="Arial Black"/>
                <a:ea typeface="Arial"/>
              </a:rPr>
              <a:t>3. Лёд  серый,  матово-белый</a:t>
            </a:r>
            <a:r>
              <a:rPr b="1" lang="ru-RU" sz="1800" spc="-1" strike="noStrike">
                <a:solidFill>
                  <a:srgbClr val="ffff66"/>
                </a:solidFill>
                <a:latin typeface="Arial Black"/>
                <a:ea typeface="Arial"/>
              </a:rPr>
              <a:t> </a:t>
            </a:r>
            <a:r>
              <a:rPr b="1" lang="ru-RU" sz="1800" spc="-1" strike="noStrike" u="sng">
                <a:solidFill>
                  <a:srgbClr val="ffff66"/>
                </a:solidFill>
                <a:uFillTx/>
                <a:latin typeface="Arial Black"/>
                <a:ea typeface="Arial"/>
              </a:rPr>
              <a:t>или  с  желтоватым  оттенком </a:t>
            </a:r>
            <a:r>
              <a:rPr b="1" lang="ru-RU" sz="1800" spc="-1" strike="noStrike">
                <a:solidFill>
                  <a:srgbClr val="ffff66"/>
                </a:solidFill>
                <a:latin typeface="Arial Black"/>
                <a:ea typeface="Arial"/>
              </a:rPr>
              <a:t>    </a:t>
            </a:r>
            <a:endParaRPr b="0" lang="ru-RU" sz="1800" spc="-1" strike="noStrike">
              <a:latin typeface="Arial"/>
            </a:endParaRPr>
          </a:p>
          <a:p>
            <a:pPr marL="266400" indent="-266040" algn="ctr">
              <a:lnSpc>
                <a:spcPct val="15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 Black"/>
                <a:ea typeface="Arial"/>
              </a:rPr>
              <a:t>– </a:t>
            </a:r>
            <a:r>
              <a:rPr b="1" lang="ru-RU" sz="2000" spc="-1" strike="noStrike">
                <a:solidFill>
                  <a:srgbClr val="ff0000"/>
                </a:solidFill>
                <a:latin typeface="Arial Black"/>
                <a:ea typeface="Arial"/>
              </a:rPr>
              <a:t>о п а с е н.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68" name="Содержимое 4" descr="post-3-12664703503950.jpg"/>
          <p:cNvPicPr/>
          <p:nvPr/>
        </p:nvPicPr>
        <p:blipFill>
          <a:blip r:embed="rId2"/>
          <a:srcRect l="0" t="12750" r="0" b="16210"/>
          <a:stretch/>
        </p:blipFill>
        <p:spPr>
          <a:xfrm>
            <a:off x="1643040" y="3786120"/>
            <a:ext cx="5881320" cy="2787480"/>
          </a:xfrm>
          <a:prstGeom prst="rect">
            <a:avLst/>
          </a:prstGeom>
          <a:ln>
            <a:noFill/>
          </a:ln>
        </p:spPr>
      </p:pic>
      <p:sp>
        <p:nvSpPr>
          <p:cNvPr id="169" name="CustomShape 2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285840" y="1050840"/>
            <a:ext cx="8713440" cy="76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52280" bIns="38160" anchor="ctr">
            <a:spAutoFit/>
          </a:bodyPr>
          <a:p>
            <a:pPr marL="342720" indent="-34236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b0f0"/>
                </a:solidFill>
                <a:latin typeface="Arial Black"/>
                <a:ea typeface="Arial"/>
              </a:rPr>
              <a:t>ВЫХОДЯ НА ЛЁД, </a:t>
            </a:r>
            <a:endParaRPr b="0" lang="ru-RU" sz="2000" spc="-1" strike="noStrike">
              <a:latin typeface="Arial"/>
            </a:endParaRPr>
          </a:p>
          <a:p>
            <a:pPr marL="342720" indent="-342360"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b0f0"/>
                </a:solidFill>
                <a:latin typeface="Arial Black"/>
                <a:ea typeface="Arial"/>
              </a:rPr>
              <a:t>НЕОБХОДИМО ВЗЯТЬ С СОБОЙ СНАРЯЖЕНИЕ:</a:t>
            </a:r>
            <a:endParaRPr b="0" lang="ru-RU" sz="20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1)  Легкая и теплая одежда, не стесняющая движение, а также   обувь, без особых усилий снимающуюся с ног.</a:t>
            </a:r>
            <a:endParaRPr b="0" lang="ru-RU" sz="20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  <a:buClr>
                <a:srgbClr val="000000"/>
              </a:buClr>
              <a:buFont typeface="Arial"/>
              <a:buAutoNum type="arabicParenR" startAt="2"/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Спасательные ножи (продаются в специализированных рыболовных магазинах). Их следует носить зачехленными на груди;</a:t>
            </a:r>
            <a:endParaRPr b="0" lang="ru-RU" sz="20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3) Веревка (не менее 10 м) с «живой» петлей;</a:t>
            </a:r>
            <a:endParaRPr b="0" lang="ru-RU" sz="20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4) Шест  длиной  2 - 3 метра; </a:t>
            </a:r>
            <a:endParaRPr b="0" lang="ru-RU" sz="20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Arial"/>
              </a:rPr>
              <a:t>5)  Пешня (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состоит из  металлического  четырехгранного </a:t>
            </a:r>
            <a:endParaRPr b="0" lang="ru-RU" sz="14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 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Arial"/>
              </a:rPr>
              <a:t>заостренного стержня с  деревянной рукояткой).</a:t>
            </a:r>
            <a:endParaRPr b="0" lang="ru-RU" sz="14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 marL="342720" indent="-342360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pic>
        <p:nvPicPr>
          <p:cNvPr id="172" name="Содержимое 18" descr="003b.jpg"/>
          <p:cNvPicPr/>
          <p:nvPr/>
        </p:nvPicPr>
        <p:blipFill>
          <a:blip r:embed="rId2"/>
          <a:srcRect l="53264" t="39093" r="28405" b="24643"/>
          <a:stretch/>
        </p:blipFill>
        <p:spPr>
          <a:xfrm>
            <a:off x="6572160" y="4000680"/>
            <a:ext cx="1785600" cy="2561760"/>
          </a:xfrm>
          <a:prstGeom prst="rect">
            <a:avLst/>
          </a:prstGeom>
          <a:ln w="38160">
            <a:solidFill>
              <a:srgbClr val="ffccff"/>
            </a:solidFill>
            <a:miter/>
          </a:ln>
        </p:spPr>
      </p:pic>
      <p:pic>
        <p:nvPicPr>
          <p:cNvPr id="173" name="Содержимое 4" descr="00 4.jpg"/>
          <p:cNvPicPr/>
          <p:nvPr/>
        </p:nvPicPr>
        <p:blipFill>
          <a:blip r:embed="rId3"/>
          <a:srcRect l="7166" t="0" r="5457" b="0"/>
          <a:stretch/>
        </p:blipFill>
        <p:spPr>
          <a:xfrm>
            <a:off x="500040" y="5143680"/>
            <a:ext cx="2474640" cy="1428120"/>
          </a:xfrm>
          <a:prstGeom prst="rect">
            <a:avLst/>
          </a:prstGeom>
          <a:ln>
            <a:noFill/>
          </a:ln>
        </p:spPr>
      </p:pic>
      <p:pic>
        <p:nvPicPr>
          <p:cNvPr id="174" name="Содержимое 3" descr="00 1.jpg"/>
          <p:cNvPicPr/>
          <p:nvPr/>
        </p:nvPicPr>
        <p:blipFill>
          <a:blip r:embed="rId4"/>
          <a:stretch/>
        </p:blipFill>
        <p:spPr>
          <a:xfrm>
            <a:off x="3214800" y="5072040"/>
            <a:ext cx="2561760" cy="1504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76" name="Picture 10" descr=""/>
          <p:cNvPicPr/>
          <p:nvPr/>
        </p:nvPicPr>
        <p:blipFill>
          <a:blip r:embed="rId2">
            <a:lum contrast="48000"/>
          </a:blip>
          <a:srcRect l="2402" t="3655" r="2817" b="2863"/>
          <a:stretch/>
        </p:blipFill>
        <p:spPr>
          <a:xfrm>
            <a:off x="1643040" y="3000240"/>
            <a:ext cx="5690880" cy="3387600"/>
          </a:xfrm>
          <a:prstGeom prst="rect">
            <a:avLst/>
          </a:prstGeom>
          <a:ln>
            <a:noFill/>
          </a:ln>
        </p:spPr>
      </p:pic>
      <p:sp>
        <p:nvSpPr>
          <p:cNvPr id="177" name="CustomShape 2"/>
          <p:cNvSpPr/>
          <p:nvPr/>
        </p:nvSpPr>
        <p:spPr>
          <a:xfrm>
            <a:off x="3714840" y="3000240"/>
            <a:ext cx="1928520" cy="519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eeece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c00000"/>
                </a:solidFill>
                <a:latin typeface="Arial"/>
                <a:ea typeface="Arial"/>
              </a:rPr>
              <a:t>Переход по льду разрешен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357120" y="571680"/>
            <a:ext cx="8357760" cy="210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Arial Black"/>
                <a:ea typeface="Arial"/>
              </a:rPr>
              <a:t>П О М Н И Т Е !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МЕСТА   ДЛЯ   ПЕРЕХОДА   ВОДОЁМОВ  ПО  ЛЬДУ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Arial"/>
              </a:rPr>
              <a:t>СПЕЦИАЛЬНО   ОБОЗНАЧАЮТСЯ   И   ПОСТОЯННО КОНТРОЛИРУЮТСЯ! 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0" name="CustomShape 2"/>
          <p:cNvSpPr/>
          <p:nvPr/>
        </p:nvSpPr>
        <p:spPr>
          <a:xfrm>
            <a:off x="357120" y="571680"/>
            <a:ext cx="8357760" cy="14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Arial Black"/>
                <a:ea typeface="Arial"/>
              </a:rPr>
              <a:t>П О М Н И Т Е !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Переправы через судовой ход на особом контроле,  так как он не замерзает всю зиму и переход возможен ТОЛЬКО в обозначенных местах, после установки работниками переправы мосткового перехода.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81" name="Picture 2" descr="\\Ugims-1\SharedDocs\обмен\9_ЗИМА 2019-2020\ледовые переправы 2019-2020\Приняты\Пешеходные\Архангельск Пур Наволок - о. Кего\Фото переправы Мыс Пурнаволок - о. Кего\IMG_20200131_144734.jpg"/>
          <p:cNvPicPr/>
          <p:nvPr/>
        </p:nvPicPr>
        <p:blipFill>
          <a:blip r:embed="rId2"/>
          <a:stretch/>
        </p:blipFill>
        <p:spPr>
          <a:xfrm>
            <a:off x="4357800" y="4286160"/>
            <a:ext cx="3785760" cy="2410560"/>
          </a:xfrm>
          <a:prstGeom prst="rect">
            <a:avLst/>
          </a:prstGeom>
          <a:ln>
            <a:noFill/>
          </a:ln>
        </p:spPr>
      </p:pic>
      <p:pic>
        <p:nvPicPr>
          <p:cNvPr id="182" name="Picture 2" descr="\\Ugims-1\SharedDocs\обмен\9_ЗИМА 2019-2020\ледовые переправы 2019-2020\Приняты\Пешеходные\Архангельск 24 лз - 26 лз\фото\IMG_20200131_140407.jpg"/>
          <p:cNvPicPr/>
          <p:nvPr/>
        </p:nvPicPr>
        <p:blipFill>
          <a:blip r:embed="rId3"/>
          <a:srcRect l="14458" t="32997" r="14458" b="27709"/>
          <a:stretch/>
        </p:blipFill>
        <p:spPr>
          <a:xfrm>
            <a:off x="285840" y="4286160"/>
            <a:ext cx="3928680" cy="2428560"/>
          </a:xfrm>
          <a:prstGeom prst="rect">
            <a:avLst/>
          </a:prstGeom>
          <a:ln>
            <a:noFill/>
          </a:ln>
        </p:spPr>
      </p:pic>
      <p:pic>
        <p:nvPicPr>
          <p:cNvPr id="183" name="Picture 3" descr="\\Ugims-1\SharedDocs\обмен\9_ЗИМА 2019-2020\ледовые переправы 2019-2020\Приняты\Пешеходные\Архангельск 24 лз - 26 лз\фото\IMG_20200131_141048.jpg"/>
          <p:cNvPicPr/>
          <p:nvPr/>
        </p:nvPicPr>
        <p:blipFill>
          <a:blip r:embed="rId4"/>
          <a:srcRect l="0" t="15072" r="19058" b="45174"/>
          <a:stretch/>
        </p:blipFill>
        <p:spPr>
          <a:xfrm>
            <a:off x="357120" y="1928880"/>
            <a:ext cx="3857400" cy="2285640"/>
          </a:xfrm>
          <a:prstGeom prst="rect">
            <a:avLst/>
          </a:prstGeom>
          <a:ln>
            <a:noFill/>
          </a:ln>
        </p:spPr>
      </p:pic>
      <p:pic>
        <p:nvPicPr>
          <p:cNvPr id="184" name="Picture 3" descr="C:\Documents and Settings\All Users\Документы\Обмен\2_ЗИМА\Зима 2018-2019\ледовые переправы 2018-19\переправы 2018-19\принятые переправы 2018-19\пешеходные\Архангельск 22-23 лесозавод\DSCN1098.JPG"/>
          <p:cNvPicPr/>
          <p:nvPr/>
        </p:nvPicPr>
        <p:blipFill>
          <a:blip r:embed="rId5"/>
          <a:stretch/>
        </p:blipFill>
        <p:spPr>
          <a:xfrm>
            <a:off x="4357800" y="1928880"/>
            <a:ext cx="3714480" cy="2215440"/>
          </a:xfrm>
          <a:prstGeom prst="rect">
            <a:avLst/>
          </a:prstGeom>
          <a:ln w="50760">
            <a:solidFill>
              <a:schemeClr val="bg1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428760" y="142920"/>
            <a:ext cx="8143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b="1" i="1" lang="ru-RU" sz="1800" spc="-1" strike="noStrike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86" name="Picture 9" descr=""/>
          <p:cNvPicPr/>
          <p:nvPr/>
        </p:nvPicPr>
        <p:blipFill>
          <a:blip r:embed="rId2">
            <a:lum contrast="24000"/>
          </a:blip>
          <a:srcRect l="1102" t="36021" r="53234" b="1641"/>
          <a:stretch/>
        </p:blipFill>
        <p:spPr>
          <a:xfrm>
            <a:off x="1714680" y="2928960"/>
            <a:ext cx="5596920" cy="3412800"/>
          </a:xfrm>
          <a:prstGeom prst="rect">
            <a:avLst/>
          </a:prstGeom>
          <a:ln>
            <a:noFill/>
          </a:ln>
        </p:spPr>
      </p:pic>
      <p:sp>
        <p:nvSpPr>
          <p:cNvPr id="187" name="CustomShape 2"/>
          <p:cNvSpPr/>
          <p:nvPr/>
        </p:nvSpPr>
        <p:spPr>
          <a:xfrm>
            <a:off x="500040" y="785880"/>
            <a:ext cx="8000640" cy="228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5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НЕ   ПРОВЕРЯЙТЕ   ПРОЧНОСТЬ   ЛЬДА   НОГОЙ!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 EK KZ"/>
                <a:ea typeface="DejaVu Sans"/>
              </a:rPr>
              <a:t>ДИСТАНЦИЯ   МЕЖДУ   ПЕШЕХОДАМИ   ДОЛЖНА   БЫТЬ   5 – 6   МЕТРОВ!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</TotalTime>
  <Application>LibreOffice/6.3.5.2$Linux_X86_64 LibreOffice_project/30$Build-2</Application>
  <Words>1655</Words>
  <Paragraphs>237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2021-08-20T14:17:05Z</dcterms:modified>
  <cp:revision>80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44</vt:i4>
  </property>
</Properties>
</file>