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sldIdLst>
    <p:sldId id="256" r:id="rId3"/>
    <p:sldId id="257" r:id="rId4"/>
    <p:sldId id="296" r:id="rId5"/>
    <p:sldId id="294" r:id="rId6"/>
    <p:sldId id="293" r:id="rId7"/>
    <p:sldId id="258" r:id="rId8"/>
    <p:sldId id="259" r:id="rId9"/>
    <p:sldId id="298" r:id="rId10"/>
    <p:sldId id="260" r:id="rId11"/>
    <p:sldId id="261" r:id="rId12"/>
    <p:sldId id="262" r:id="rId13"/>
    <p:sldId id="263" r:id="rId14"/>
    <p:sldId id="264" r:id="rId15"/>
    <p:sldId id="299" r:id="rId16"/>
    <p:sldId id="265" r:id="rId17"/>
    <p:sldId id="297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0" r:id="rId42"/>
    <p:sldId id="289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45BE-081F-4834-92F1-2A281E88940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9F33-7F1B-40F8-93A0-4096318B4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 txBox="1">
            <a:spLocks noGrp="1" noChangeArrowheads="1"/>
          </p:cNvSpPr>
          <p:nvPr/>
        </p:nvSpPr>
        <p:spPr bwMode="auto">
          <a:xfrm>
            <a:off x="3957638" y="7401591"/>
            <a:ext cx="3028950" cy="3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2" tIns="48131" rIns="96262" bIns="48131" anchor="b"/>
          <a:lstStyle/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73C75-BE12-41A4-9751-B2E0DFEAED7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957638" y="7401591"/>
            <a:ext cx="3028950" cy="3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4" rIns="92135" bIns="46064" anchor="b"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A19B4-9A0C-44C6-A4C8-1FA1FBE1944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7338" y="584200"/>
            <a:ext cx="3894137" cy="2921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3700796"/>
            <a:ext cx="5124450" cy="3506708"/>
          </a:xfrm>
          <a:ln/>
          <a:extLst/>
        </p:spPr>
        <p:txBody>
          <a:bodyPr lIns="92135" tIns="46064" rIns="92135" bIns="46064"/>
          <a:lstStyle/>
          <a:p>
            <a:pPr eaLnBrk="1" hangingPunct="1">
              <a:defRPr/>
            </a:pPr>
            <a:endParaRPr lang="ru-RU" altLang="ru-RU" sz="771" dirty="0" smtClean="0"/>
          </a:p>
        </p:txBody>
      </p:sp>
    </p:spTree>
    <p:extLst>
      <p:ext uri="{BB962C8B-B14F-4D97-AF65-F5344CB8AC3E}">
        <p14:creationId xmlns="" xmlns:p14="http://schemas.microsoft.com/office/powerpoint/2010/main" val="98955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84765E70-78BC-42FD-88BE-4EE8E20D3388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garantf1://25108531.0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1785926"/>
            <a:ext cx="8928000" cy="31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 </a:t>
            </a:r>
            <a:r>
              <a:rPr lang="en-US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</a:t>
            </a:r>
            <a:r>
              <a:rPr lang="en-US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и </a:t>
            </a:r>
            <a:endParaRPr lang="en-US" sz="6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 </a:t>
            </a:r>
            <a:r>
              <a:rPr lang="en-US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поведения </a:t>
            </a:r>
            <a:endParaRPr lang="en-US" sz="6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en-US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66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льду  </a:t>
            </a:r>
            <a:endParaRPr lang="en-US" sz="6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857356" y="4786322"/>
            <a:ext cx="532923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Отдел безопасности людей на водных объектах Главного управления МЧС России по Архангельской области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6500826" y="6072206"/>
            <a:ext cx="2454275" cy="646331"/>
            <a:chOff x="4632960" y="7792276"/>
            <a:chExt cx="4120896" cy="1996283"/>
          </a:xfrm>
        </p:grpSpPr>
        <p:sp>
          <p:nvSpPr>
            <p:cNvPr id="6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4632960" y="7900416"/>
              <a:ext cx="4120896" cy="16459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5572" y="7792276"/>
              <a:ext cx="3432048" cy="199628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defTabSz="9129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rgbClr val="0066FF"/>
                  </a:solidFill>
                  <a:latin typeface="Arial Black" pitchFamily="34" charset="0"/>
                  <a:cs typeface="Times New Roman" pitchFamily="18" charset="0"/>
                </a:rPr>
                <a:t>2020</a:t>
              </a:r>
              <a:endParaRPr lang="ru-RU" sz="3600" b="1" baseline="30000" dirty="0">
                <a:solidFill>
                  <a:srgbClr val="0066FF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500040" y="1000080"/>
            <a:ext cx="8215200" cy="17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  <a:ea typeface="Arial"/>
              </a:rPr>
              <a:t>Передвигаясь  по  льду,  будьте  всегда  готовы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  <a:ea typeface="Arial"/>
              </a:rPr>
              <a:t>немедленно  освободиться  от  груза!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Picture 9"/>
          <p:cNvPicPr/>
          <p:nvPr/>
        </p:nvPicPr>
        <p:blipFill>
          <a:blip r:embed="rId3" cstate="print">
            <a:lum contrast="36000"/>
          </a:blip>
          <a:srcRect l="2334" t="3616" r="1190" b="1854"/>
          <a:stretch/>
        </p:blipFill>
        <p:spPr>
          <a:xfrm>
            <a:off x="1643040" y="2643120"/>
            <a:ext cx="5765760" cy="350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357120" y="785880"/>
            <a:ext cx="8358120" cy="15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Не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приближайтесь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к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тем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местам, где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происходит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сброс теплых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вод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с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промышленных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предприятий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и из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бассейнов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спортивных </a:t>
            </a:r>
            <a:r>
              <a:rPr lang="en-US" sz="2400" b="1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комплексов.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Содержимое 3" descr="C:\Documents and Settings\Администратор\Local Settings\Temporary Internet Files\Content.Word\led_1.jpg"/>
          <p:cNvPicPr/>
          <p:nvPr/>
        </p:nvPicPr>
        <p:blipFill>
          <a:blip r:embed="rId3" cstate="print"/>
          <a:stretch/>
        </p:blipFill>
        <p:spPr>
          <a:xfrm>
            <a:off x="1071720" y="2000160"/>
            <a:ext cx="7000560" cy="442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714240" y="714240"/>
            <a:ext cx="750096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Не  следует  ходить  рядом  с  трещинами  или  по  участку льда,  отделенному  от  основного  массива  трещинами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11"/>
          <p:cNvPicPr/>
          <p:nvPr/>
        </p:nvPicPr>
        <p:blipFill>
          <a:blip r:embed="rId3" cstate="print">
            <a:lum contrast="30000"/>
          </a:blip>
          <a:srcRect l="53451" t="35961" r="885" b="1689"/>
          <a:stretch/>
        </p:blipFill>
        <p:spPr>
          <a:xfrm>
            <a:off x="1357200" y="2000160"/>
            <a:ext cx="6604200" cy="392904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 rot="20224800">
            <a:off x="1500120" y="4714920"/>
            <a:ext cx="2214720" cy="1000080"/>
          </a:xfrm>
          <a:custGeom>
            <a:avLst/>
            <a:gdLst/>
            <a:ahLst/>
            <a:cxnLst/>
            <a:rect l="l" t="t" r="r" b="b"/>
            <a:pathLst>
              <a:path w="2214562" h="1000128">
                <a:moveTo>
                  <a:pt x="0" y="500063"/>
                </a:moveTo>
                <a:close/>
                <a:moveTo>
                  <a:pt x="59457" y="500063"/>
                </a:move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4"/>
          <p:cNvSpPr/>
          <p:nvPr/>
        </p:nvSpPr>
        <p:spPr>
          <a:xfrm rot="20511600">
            <a:off x="438120" y="5466960"/>
            <a:ext cx="1984320" cy="374760"/>
          </a:xfrm>
          <a:custGeom>
            <a:avLst/>
            <a:gdLst/>
            <a:ahLst/>
            <a:cxnLst/>
            <a:rect l="0" t="0" r="r" b="b"/>
            <a:pathLst>
              <a:path w="5514" h="1043">
                <a:moveTo>
                  <a:pt x="0" y="262"/>
                </a:moveTo>
                <a:lnTo>
                  <a:pt x="2923" y="260"/>
                </a:lnTo>
                <a:lnTo>
                  <a:pt x="2923" y="0"/>
                </a:lnTo>
                <a:lnTo>
                  <a:pt x="5513" y="519"/>
                </a:lnTo>
                <a:lnTo>
                  <a:pt x="2924" y="1042"/>
                </a:lnTo>
                <a:lnTo>
                  <a:pt x="2924" y="781"/>
                </a:lnTo>
                <a:lnTo>
                  <a:pt x="0" y="783"/>
                </a:lnTo>
                <a:lnTo>
                  <a:pt x="0" y="262"/>
                </a:lnTo>
              </a:path>
            </a:pathLst>
          </a:custGeom>
          <a:solidFill>
            <a:srgbClr val="FF0000"/>
          </a:solidFill>
          <a:ln w="93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285840" y="785880"/>
            <a:ext cx="8072280" cy="132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НА  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Arial"/>
              </a:rPr>
              <a:t>АВТОТРАНСПОРТЕ</a:t>
            </a:r>
            <a:r>
              <a:rPr lang="ru-RU" sz="2000" b="1" strike="noStrike" spc="-1" dirty="0">
                <a:solidFill>
                  <a:srgbClr val="FF6699"/>
                </a:solidFill>
                <a:latin typeface="Arial"/>
                <a:ea typeface="Arial"/>
              </a:rPr>
              <a:t> 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ПЕРЕПРАВЛЯТЬСЯ  ПО  ЛЬДУ 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МОЖНО  </a:t>
            </a:r>
            <a:r>
              <a:rPr lang="ru-RU" sz="2000" b="1" u="sng" strike="noStrike" spc="-1" dirty="0">
                <a:solidFill>
                  <a:srgbClr val="000000"/>
                </a:solidFill>
                <a:latin typeface="Arial"/>
                <a:ea typeface="Arial"/>
              </a:rPr>
              <a:t>ТОЛЬКО  В  РАЗРЕШЕННЫХ  ДЛЯ  ЭТОГО  </a:t>
            </a:r>
            <a:r>
              <a:rPr lang="ru-RU" sz="2000" b="1" u="sng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МЕСТАХ</a:t>
            </a:r>
            <a:r>
              <a:rPr lang="ru-RU" sz="2000" b="1" spc="-1" dirty="0" smtClean="0">
                <a:solidFill>
                  <a:srgbClr val="000000"/>
                </a:solidFill>
                <a:latin typeface="Arial"/>
                <a:ea typeface="Arial"/>
              </a:rPr>
              <a:t>, А ЭТО ОФИЦИАЛЬНО ОТКРЫТЫЕ ТРАНСПОРТНЫЕ ЛЕДОВЫЕ ПЕРЕПРАВЫ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Рисунок 3" descr="led.jpg"/>
          <p:cNvPicPr/>
          <p:nvPr/>
        </p:nvPicPr>
        <p:blipFill>
          <a:blip r:embed="rId3" cstate="print"/>
          <a:stretch/>
        </p:blipFill>
        <p:spPr>
          <a:xfrm>
            <a:off x="214282" y="2214554"/>
            <a:ext cx="8429684" cy="4214842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285720" y="500042"/>
            <a:ext cx="8072280" cy="7100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000000"/>
                </a:solidFill>
                <a:latin typeface="Arial"/>
              </a:rPr>
              <a:t>Ледовая транспортная переправа  обозначается стендом и дорожными знаками.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\\Ugims-1\SharedDocs\обмен\9_ЗИМА 2019-2020\ледовые переправы 2019-2020\Приняты\Транспортные\Архангельск Бревенник - Хабарка\фото\IMG_20200127_124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4000528" cy="2500330"/>
          </a:xfrm>
          <a:prstGeom prst="rect">
            <a:avLst/>
          </a:prstGeom>
          <a:noFill/>
        </p:spPr>
      </p:pic>
      <p:pic>
        <p:nvPicPr>
          <p:cNvPr id="7" name="Picture 2" descr="C:\Documents and Settings\All Users\Документы\Обмен\2_ЗИМА\Зима 2018-2019\ледовые переправы 2018-19\переправы 2018-19\принятые переправы 2018-19\транспортные\Онежский Хачела\Хачела 11.01.2019\20190111_121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43380"/>
            <a:ext cx="4099152" cy="257176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8" name="Picture 2" descr="\\Ugims-1\SharedDocs\обмен\9_ЗИМА 2019-2020\ледовые переправы 2019-2020\Приняты\Транспортные\Котласский  р. Вычегда 46 лз-д. Макарово\фото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71612"/>
            <a:ext cx="3929090" cy="2500297"/>
          </a:xfrm>
          <a:prstGeom prst="rect">
            <a:avLst/>
          </a:prstGeom>
          <a:noFill/>
        </p:spPr>
      </p:pic>
      <p:pic>
        <p:nvPicPr>
          <p:cNvPr id="9" name="Picture 4" descr="\\Ugims-1\SharedDocs\обмен\9_ЗИМА 2019-2020\ледовые переправы 2019-2020\Приняты\Транспортные\Пинежский п. Ясный\IMG-96ace8cd40672e27462c4f8145daf747-V_c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571613"/>
            <a:ext cx="4071966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1428728" y="500042"/>
            <a:ext cx="6215106" cy="525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2060"/>
                </a:solidFill>
                <a:latin typeface="Impact"/>
              </a:rPr>
              <a:t>Необходимо строго соблюдать требования по грузоподъемности и порядку движения на переправе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t="17709" r="5682" b="43750"/>
          <a:stretch>
            <a:fillRect/>
          </a:stretch>
        </p:blipFill>
        <p:spPr bwMode="auto">
          <a:xfrm>
            <a:off x="0" y="1071546"/>
            <a:ext cx="42148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070202"/>
            <a:ext cx="4857750" cy="27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90578"/>
            <a:ext cx="4214810" cy="29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3890578"/>
            <a:ext cx="4857750" cy="29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4"/>
          <p:cNvSpPr>
            <a:spLocks noChangeArrowheads="1"/>
          </p:cNvSpPr>
          <p:nvPr/>
        </p:nvSpPr>
        <p:spPr bwMode="auto">
          <a:xfrm>
            <a:off x="2285984" y="3429000"/>
            <a:ext cx="1928812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algn="ctr" defTabSz="912813" eaLnBrk="0" hangingPunct="0">
              <a:defRPr/>
            </a:pPr>
            <a:r>
              <a:rPr lang="ru-RU" altLang="ru-RU" sz="900" dirty="0">
                <a:solidFill>
                  <a:srgbClr val="000000"/>
                </a:solidFill>
              </a:rPr>
              <a:t>16.02.2020, </a:t>
            </a:r>
            <a:r>
              <a:rPr lang="ru-RU" altLang="ru-RU" sz="900" dirty="0" err="1">
                <a:solidFill>
                  <a:srgbClr val="000000"/>
                </a:solidFill>
              </a:rPr>
              <a:t>Виноградовский</a:t>
            </a:r>
            <a:r>
              <a:rPr lang="ru-RU" altLang="ru-RU" sz="900" dirty="0">
                <a:solidFill>
                  <a:srgbClr val="000000"/>
                </a:solidFill>
              </a:rPr>
              <a:t> МР, р. Северная Двина п. Рочегда</a:t>
            </a:r>
          </a:p>
        </p:txBody>
      </p:sp>
      <p:sp>
        <p:nvSpPr>
          <p:cNvPr id="13" name="Прямоугольник 24"/>
          <p:cNvSpPr>
            <a:spLocks noChangeArrowheads="1"/>
          </p:cNvSpPr>
          <p:nvPr/>
        </p:nvSpPr>
        <p:spPr bwMode="auto">
          <a:xfrm>
            <a:off x="2357438" y="6511925"/>
            <a:ext cx="1928812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algn="ctr" defTabSz="912813" eaLnBrk="0" hangingPunct="0">
              <a:defRPr/>
            </a:pPr>
            <a:r>
              <a:rPr lang="ru-RU" altLang="ru-RU" sz="900" dirty="0">
                <a:solidFill>
                  <a:srgbClr val="000000"/>
                </a:solidFill>
              </a:rPr>
              <a:t>11.02.2020, </a:t>
            </a:r>
            <a:r>
              <a:rPr lang="ru-RU" altLang="ru-RU" sz="900" dirty="0" err="1">
                <a:solidFill>
                  <a:srgbClr val="000000"/>
                </a:solidFill>
              </a:rPr>
              <a:t>Пинежский</a:t>
            </a:r>
            <a:r>
              <a:rPr lang="ru-RU" altLang="ru-RU" sz="900" dirty="0">
                <a:solidFill>
                  <a:srgbClr val="000000"/>
                </a:solidFill>
              </a:rPr>
              <a:t> МР, р. Пинега п. Сосновка</a:t>
            </a:r>
          </a:p>
        </p:txBody>
      </p:sp>
      <p:sp>
        <p:nvSpPr>
          <p:cNvPr id="14" name="Прямоугольник 24"/>
          <p:cNvSpPr>
            <a:spLocks noChangeArrowheads="1"/>
          </p:cNvSpPr>
          <p:nvPr/>
        </p:nvSpPr>
        <p:spPr bwMode="auto">
          <a:xfrm>
            <a:off x="7215188" y="3357562"/>
            <a:ext cx="1928812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912813" eaLnBrk="0" hangingPunct="0">
              <a:defRPr/>
            </a:pPr>
            <a:r>
              <a:rPr lang="ru-RU" altLang="ru-RU" sz="900" dirty="0">
                <a:solidFill>
                  <a:srgbClr val="000000"/>
                </a:solidFill>
              </a:rPr>
              <a:t>05.03.2020, </a:t>
            </a:r>
            <a:r>
              <a:rPr lang="ru-RU" altLang="ru-RU" sz="900" dirty="0" err="1">
                <a:solidFill>
                  <a:srgbClr val="000000"/>
                </a:solidFill>
              </a:rPr>
              <a:t>Виноградовский</a:t>
            </a:r>
            <a:r>
              <a:rPr lang="ru-RU" altLang="ru-RU" sz="900" dirty="0">
                <a:solidFill>
                  <a:srgbClr val="000000"/>
                </a:solidFill>
              </a:rPr>
              <a:t> МР, р. Северная Двина п. Усть-Ваеньга</a:t>
            </a:r>
          </a:p>
        </p:txBody>
      </p:sp>
      <p:sp>
        <p:nvSpPr>
          <p:cNvPr id="15" name="Прямоугольник 24"/>
          <p:cNvSpPr>
            <a:spLocks noChangeArrowheads="1"/>
          </p:cNvSpPr>
          <p:nvPr/>
        </p:nvSpPr>
        <p:spPr bwMode="auto">
          <a:xfrm>
            <a:off x="7215188" y="6373813"/>
            <a:ext cx="1928812" cy="484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algn="ctr" defTabSz="912813" eaLnBrk="0" hangingPunct="0">
              <a:defRPr/>
            </a:pPr>
            <a:r>
              <a:rPr lang="ru-RU" altLang="ru-RU" sz="900" dirty="0">
                <a:solidFill>
                  <a:srgbClr val="000000"/>
                </a:solidFill>
              </a:rPr>
              <a:t>18.12.2019 Холмогорский МР, р. Пинега переправа «</a:t>
            </a:r>
            <a:r>
              <a:rPr lang="ru-RU" altLang="ru-RU" sz="900" dirty="0" err="1">
                <a:solidFill>
                  <a:srgbClr val="000000"/>
                </a:solidFill>
              </a:rPr>
              <a:t>Паленьга-Светлый</a:t>
            </a:r>
            <a:r>
              <a:rPr lang="ru-RU" altLang="ru-RU" sz="900" dirty="0">
                <a:solidFill>
                  <a:srgbClr val="000000"/>
                </a:solidFill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3000240" y="642960"/>
            <a:ext cx="28576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2060"/>
                </a:solidFill>
                <a:latin typeface="Impact"/>
              </a:rPr>
              <a:t>Провалы под лед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5"/>
          <p:cNvPicPr/>
          <p:nvPr/>
        </p:nvPicPr>
        <p:blipFill>
          <a:blip r:embed="rId3" cstate="print"/>
          <a:stretch/>
        </p:blipFill>
        <p:spPr>
          <a:xfrm>
            <a:off x="4714920" y="1285920"/>
            <a:ext cx="4154400" cy="24159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76" name="Picture 9"/>
          <p:cNvPicPr/>
          <p:nvPr/>
        </p:nvPicPr>
        <p:blipFill>
          <a:blip r:embed="rId4" cstate="print"/>
          <a:stretch/>
        </p:blipFill>
        <p:spPr>
          <a:xfrm>
            <a:off x="357120" y="1285920"/>
            <a:ext cx="4143600" cy="2428920"/>
          </a:xfrm>
          <a:prstGeom prst="rect">
            <a:avLst/>
          </a:prstGeom>
          <a:ln w="9360">
            <a:solidFill>
              <a:srgbClr val="7F7F7F"/>
            </a:solidFill>
            <a:miter/>
          </a:ln>
        </p:spPr>
      </p:pic>
      <p:pic>
        <p:nvPicPr>
          <p:cNvPr id="77" name="Picture 5"/>
          <p:cNvPicPr/>
          <p:nvPr/>
        </p:nvPicPr>
        <p:blipFill>
          <a:blip r:embed="rId5" cstate="print"/>
          <a:stretch/>
        </p:blipFill>
        <p:spPr>
          <a:xfrm>
            <a:off x="357120" y="4071960"/>
            <a:ext cx="4143600" cy="25002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78" name="Picture 3" descr="\\Ugims-4\база данных\ПРОВАЛЫ ПОД ЛЕД\фото\IMG_3303.JPG"/>
          <p:cNvPicPr/>
          <p:nvPr/>
        </p:nvPicPr>
        <p:blipFill>
          <a:blip r:embed="rId6" cstate="print"/>
          <a:stretch/>
        </p:blipFill>
        <p:spPr>
          <a:xfrm>
            <a:off x="4786200" y="4071960"/>
            <a:ext cx="4071960" cy="252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71472" y="1071546"/>
            <a:ext cx="7929360" cy="6034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15.04.2020 оз. </a:t>
            </a:r>
            <a:r>
              <a:rPr lang="ru-RU" spc="-1" dirty="0" err="1" smtClean="0">
                <a:solidFill>
                  <a:srgbClr val="000000"/>
                </a:solidFill>
                <a:latin typeface="Calibri"/>
              </a:rPr>
              <a:t>Лача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 провалились под лед и утонули 2 рыбаков. 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14.01.2020 провалились под лед р. Емца на снегоходе 2 человека;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02.11.2019 провалился под лед и утонул рыбак на оз. Травное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;</a:t>
            </a:r>
            <a:endParaRPr lang="ru-RU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just">
              <a:buClr>
                <a:srgbClr val="000000"/>
              </a:buClr>
              <a:buFont typeface="Wingdings" charset="2"/>
              <a:buChar char=""/>
            </a:pP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26.03.2019г. о. </a:t>
            </a:r>
            <a:r>
              <a:rPr lang="ru-RU" spc="-1" dirty="0" err="1" smtClean="0">
                <a:solidFill>
                  <a:srgbClr val="000000"/>
                </a:solidFill>
                <a:latin typeface="Calibri"/>
              </a:rPr>
              <a:t>Фадеевка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 р. Северная Двина, где при движении на </a:t>
            </a:r>
            <a:r>
              <a:rPr lang="ru-RU" spc="-1" dirty="0" err="1" smtClean="0">
                <a:solidFill>
                  <a:srgbClr val="000000"/>
                </a:solidFill>
                <a:latin typeface="Calibri"/>
              </a:rPr>
              <a:t>мотобуксировщике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 через протоку при очевидных обстоятельствах провалился под лёд и утонул мужчина.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20.04.2019 озеро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Лача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в 1 км от берега мыса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Ольгский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при передвижении на снегоходе провалились по лед и утонули 4 мужчины.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Апрель 2018  в Ленском районе при провале под лед погибли мальчик и девочка;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декабрь 2015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года в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Пинежском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районе на реке Пинега у д. </a:t>
            </a:r>
            <a:r>
              <a:rPr lang="ru-RU" b="0" strike="noStrike" spc="-1" dirty="0" err="1" smtClean="0">
                <a:solidFill>
                  <a:srgbClr val="000000"/>
                </a:solidFill>
                <a:latin typeface="Calibri"/>
              </a:rPr>
              <a:t>Ваймуша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 провалилась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под лёд 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и погиб мальчик 2005 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г.р. </a:t>
            </a:r>
            <a:endParaRPr lang="ru-RU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ru-RU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 сентябрь 2015 года </a:t>
            </a:r>
            <a:r>
              <a:rPr lang="ru-RU" b="0" strike="noStrike" spc="-1" dirty="0" err="1" smtClean="0">
                <a:solidFill>
                  <a:srgbClr val="000000"/>
                </a:solidFill>
                <a:latin typeface="Calibri"/>
              </a:rPr>
              <a:t>Плесецкий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 район р. </a:t>
            </a:r>
            <a:r>
              <a:rPr lang="ru-RU" b="0" strike="noStrike" spc="-1" dirty="0" err="1" smtClean="0">
                <a:solidFill>
                  <a:srgbClr val="000000"/>
                </a:solidFill>
                <a:latin typeface="Calibri"/>
              </a:rPr>
              <a:t>Ваймуга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 девочка 2013 гр. утонула оставшись 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без присмотра взрослых - </a:t>
            </a:r>
            <a:r>
              <a:rPr lang="ru-RU" b="0" strike="noStrike" spc="-1" dirty="0" smtClean="0">
                <a:solidFill>
                  <a:srgbClr val="000000"/>
                </a:solidFill>
                <a:latin typeface="Calibri"/>
              </a:rPr>
              <a:t>упав </a:t>
            </a:r>
            <a:r>
              <a:rPr lang="ru-RU" spc="-1" dirty="0" smtClean="0">
                <a:solidFill>
                  <a:srgbClr val="000000"/>
                </a:solidFill>
                <a:latin typeface="Calibri"/>
              </a:rPr>
              <a:t>в реку. </a:t>
            </a:r>
            <a:endParaRPr lang="ru-RU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ru-RU" sz="20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1000080" y="642960"/>
            <a:ext cx="67150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СЛУЧАИ ГИБЕЛИ</a:t>
            </a:r>
            <a:r>
              <a:rPr lang="en-US" sz="1800" b="1" strike="noStrike" spc="-1">
                <a:solidFill>
                  <a:srgbClr val="FF0000"/>
                </a:solidFill>
                <a:latin typeface="Arial Black"/>
              </a:rPr>
              <a:t> 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</a:rPr>
              <a:t>НА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71680" y="928800"/>
            <a:ext cx="814356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Во  время  зимней  рыбалки  думайте   прежде  всего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о  </a:t>
            </a:r>
            <a:r>
              <a:rPr lang="ru-RU" sz="2000" b="1" u="sng" strike="noStrike" spc="-1">
                <a:solidFill>
                  <a:srgbClr val="FF0000"/>
                </a:solidFill>
                <a:uFillTx/>
                <a:latin typeface="Arial EK KZ"/>
              </a:rPr>
              <a:t>безопасности</a:t>
            </a: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  и  только  потом  об  улове!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10"/>
          <p:cNvPicPr/>
          <p:nvPr/>
        </p:nvPicPr>
        <p:blipFill>
          <a:blip r:embed="rId3" cstate="print">
            <a:lum contrast="30000"/>
          </a:blip>
          <a:srcRect l="2383" t="2022" r="2360" b="4098"/>
          <a:stretch/>
        </p:blipFill>
        <p:spPr>
          <a:xfrm>
            <a:off x="1000080" y="1714680"/>
            <a:ext cx="7499520" cy="459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28760" y="785880"/>
            <a:ext cx="82152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Во время занятия подлёдным ловом  рыбы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всегда имейте под рукой веревку  12-15 метров.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9"/>
          <p:cNvPicPr/>
          <p:nvPr/>
        </p:nvPicPr>
        <p:blipFill>
          <a:blip r:embed="rId3" cstate="print">
            <a:lum contrast="30000"/>
          </a:blip>
          <a:srcRect l="2329" t="3587" r="1188" b="2464"/>
          <a:stretch/>
        </p:blipFill>
        <p:spPr>
          <a:xfrm>
            <a:off x="857160" y="1928880"/>
            <a:ext cx="7500960" cy="441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2"/>
          <p:cNvSpPr/>
          <p:nvPr/>
        </p:nvSpPr>
        <p:spPr>
          <a:xfrm>
            <a:off x="428760" y="142920"/>
            <a:ext cx="8143920" cy="1479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 начала ледостава в муниципальных образованиях Архангельской области вводятся запреты выхода (выезда) на лед. </a:t>
            </a:r>
            <a:r>
              <a:rPr lang="ru-RU" sz="1800" b="1" i="1" u="sng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Выходить в этот период на  лед водоемов смертельно опасно.</a:t>
            </a:r>
            <a:r>
              <a:rPr lang="ru-RU" sz="1800" b="1" i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Соблюдение этих запретов контролирует  полиция , администрации  муниципальных образований, инспектора ГИМС при проведении совместных патрулирований.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 descr="C:\Users\User\Desktop\IMG_20191206_110817_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14818"/>
            <a:ext cx="4357686" cy="264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Ugims-1\SharedDocs\обмен\9_ЗИМА 2019-2020\фотоотчеты осень-зима\Декабрь\16.12\Каргопольско-Няндомский_профмероприятие\IMG_092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4286280" cy="2492023"/>
          </a:xfrm>
          <a:prstGeom prst="rect">
            <a:avLst/>
          </a:prstGeom>
          <a:noFill/>
        </p:spPr>
      </p:pic>
      <p:pic>
        <p:nvPicPr>
          <p:cNvPr id="7" name="Picture 2" descr="C:\Documents and Settings\All Users\Документы\обмен\9_ЗИМА 2019-2020\фотоотчеты осень-зима\Ноябрь\25.11\Лешуконский ИУ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643050"/>
            <a:ext cx="4328448" cy="250033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46366"/>
            <a:ext cx="4357718" cy="24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71680" y="857160"/>
            <a:ext cx="82152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  <a:ea typeface="Arial"/>
              </a:rPr>
              <a:t>Рядом  с  лункой  держите  доску, шест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  <a:ea typeface="Arial"/>
              </a:rPr>
              <a:t> или  большую  ветку.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Содержимое 3" descr="00 3.jpg"/>
          <p:cNvPicPr/>
          <p:nvPr/>
        </p:nvPicPr>
        <p:blipFill>
          <a:blip r:embed="rId3" cstate="print"/>
          <a:srcRect r="31716"/>
          <a:stretch/>
        </p:blipFill>
        <p:spPr>
          <a:xfrm>
            <a:off x="214200" y="2354400"/>
            <a:ext cx="3143520" cy="3074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dist="38183" dir="2700000">
              <a:srgbClr val="000000">
                <a:alpha val="43000"/>
              </a:srgbClr>
            </a:outerShdw>
          </a:effectLst>
        </p:spPr>
      </p:pic>
      <p:pic>
        <p:nvPicPr>
          <p:cNvPr id="91" name="Рисунок 8" descr="2010-03-10_171518.jpg"/>
          <p:cNvPicPr/>
          <p:nvPr/>
        </p:nvPicPr>
        <p:blipFill>
          <a:blip r:embed="rId4" cstate="print"/>
          <a:srcRect l="2796" r="2060"/>
          <a:stretch/>
        </p:blipFill>
        <p:spPr>
          <a:xfrm>
            <a:off x="3672000" y="2357280"/>
            <a:ext cx="5222880" cy="3071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dist="38183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57160" y="642960"/>
            <a:ext cx="78580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Если переходите водоем на лыжах: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9"/>
          <p:cNvPicPr/>
          <p:nvPr/>
        </p:nvPicPr>
        <p:blipFill>
          <a:blip r:embed="rId3" cstate="print">
            <a:lum contrast="30000"/>
          </a:blip>
          <a:srcRect l="10007" t="3616" r="30104" b="5452"/>
          <a:stretch/>
        </p:blipFill>
        <p:spPr>
          <a:xfrm>
            <a:off x="285840" y="1500120"/>
            <a:ext cx="4000320" cy="392760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4643280" y="968760"/>
            <a:ext cx="4286520" cy="48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  Крепления  лыж  отстегните  (чтобы,  в  крайнем  случае,  быстро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от  них  избавиться);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  Лыжные  палки  несите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в  руках;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   Петли  палок  не  надевайте  на  кисти  рук.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3" cstate="print"/>
          <a:stretch/>
        </p:blipFill>
        <p:spPr>
          <a:xfrm>
            <a:off x="0" y="3857760"/>
            <a:ext cx="4500720" cy="3000240"/>
          </a:xfrm>
          <a:prstGeom prst="rect">
            <a:avLst/>
          </a:prstGeom>
          <a:ln>
            <a:noFill/>
          </a:ln>
        </p:spPr>
      </p:pic>
      <p:pic>
        <p:nvPicPr>
          <p:cNvPr id="98" name="Picture 3"/>
          <p:cNvPicPr/>
          <p:nvPr/>
        </p:nvPicPr>
        <p:blipFill>
          <a:blip r:embed="rId4" cstate="print"/>
          <a:stretch/>
        </p:blipFill>
        <p:spPr>
          <a:xfrm>
            <a:off x="4572000" y="3857760"/>
            <a:ext cx="4572000" cy="30002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571680" y="571680"/>
            <a:ext cx="814356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300" b="0" strike="noStrike" spc="-1">
                <a:solidFill>
                  <a:srgbClr val="000000"/>
                </a:solidFill>
                <a:latin typeface="Arial Black"/>
              </a:rPr>
              <a:t>10 марта 2015 года на р. Юрос, в районе ул. Дачной, катались на лыжах несколько пенсионеров. Неподалеку от группы мужчин по льду передвигалась одинокая лыжница. При попытке переехать на другой берег реки в 150 м от моста женщина попала в промоину. Мужчины пытались помочь тонущей, протягивали ей лыжные палки, но все было бесполезно – женщина ушла под воду.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42960" y="642960"/>
            <a:ext cx="807228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Опасные  места  проходите  только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при  крайней  необходимости  и  только  со  страховкой!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 Передвигайтесь  скользящим  шагом!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Picture 9"/>
          <p:cNvPicPr/>
          <p:nvPr/>
        </p:nvPicPr>
        <p:blipFill>
          <a:blip r:embed="rId3" cstate="print">
            <a:lum contrast="30000"/>
          </a:blip>
          <a:srcRect l="2329" t="3565" r="3529" b="6500"/>
          <a:stretch/>
        </p:blipFill>
        <p:spPr>
          <a:xfrm>
            <a:off x="928800" y="2143080"/>
            <a:ext cx="7235640" cy="421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Picture 9"/>
          <p:cNvPicPr/>
          <p:nvPr/>
        </p:nvPicPr>
        <p:blipFill>
          <a:blip r:embed="rId3" cstate="print">
            <a:lum contrast="42000"/>
          </a:blip>
          <a:srcRect l="2402" t="3565" r="2817" b="2863"/>
          <a:stretch/>
        </p:blipFill>
        <p:spPr>
          <a:xfrm>
            <a:off x="1071720" y="2000160"/>
            <a:ext cx="7046640" cy="42148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571680" y="785880"/>
            <a:ext cx="800100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Не  прыгайте  на  оторвавшуюся  льдину.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Она  может  не  выдержать  ваш  вес  и  перевернуться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786040" y="1000080"/>
            <a:ext cx="3429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FF0000"/>
                </a:solidFill>
                <a:uFillTx/>
                <a:latin typeface="Arial Black"/>
                <a:ea typeface="Times New Roman"/>
              </a:rPr>
              <a:t>П о м н и т е 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Рисунок 3" descr="529520.jpg"/>
          <p:cNvPicPr/>
          <p:nvPr/>
        </p:nvPicPr>
        <p:blipFill>
          <a:blip r:embed="rId3" cstate="print"/>
          <a:srcRect t="4372" b="8561"/>
          <a:stretch/>
        </p:blipFill>
        <p:spPr>
          <a:xfrm>
            <a:off x="357120" y="1857240"/>
            <a:ext cx="5122800" cy="38577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109" name="CustomShape 3"/>
          <p:cNvSpPr/>
          <p:nvPr/>
        </p:nvSpPr>
        <p:spPr>
          <a:xfrm>
            <a:off x="5643720" y="1785960"/>
            <a:ext cx="3143160" cy="47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  <a:ea typeface="Times New Roman"/>
              </a:rPr>
              <a:t>Каждая  секунда пребывания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  <a:ea typeface="Times New Roman"/>
              </a:rPr>
              <a:t>в ледяной воде  работает  против</a:t>
            </a:r>
            <a:r>
              <a:rPr lang="ru-RU" sz="2000" b="1" strike="noStrike" spc="-1">
                <a:solidFill>
                  <a:srgbClr val="000000"/>
                </a:solidFill>
                <a:latin typeface="Arial EK KZ"/>
                <a:ea typeface="Times New Roman"/>
              </a:rPr>
              <a:t>: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даже 10-15 минут нахождения в воде опасно для жизни!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857160" y="488880"/>
            <a:ext cx="7643880" cy="60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strike="noStrike" spc="-1">
                <a:solidFill>
                  <a:srgbClr val="FF0000"/>
                </a:solidFill>
                <a:uFillTx/>
                <a:latin typeface="Arial Black"/>
                <a:ea typeface="Times New Roman"/>
              </a:rPr>
              <a:t>Если вы провалились,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3200" b="1" u="sng" strike="noStrike" spc="-1">
                <a:solidFill>
                  <a:srgbClr val="FF0000"/>
                </a:solidFill>
                <a:uFillTx/>
                <a:latin typeface="Arial Black"/>
                <a:ea typeface="Times New Roman"/>
              </a:rPr>
              <a:t>что делать?</a:t>
            </a:r>
            <a:r>
              <a:rPr lang="ru-RU" sz="3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17375E"/>
                </a:solidFill>
                <a:uFillTx/>
                <a:latin typeface="Arial Black"/>
                <a:ea typeface="Times New Roman"/>
              </a:rPr>
              <a:t>Главное, не терять самообладание!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400" b="1" u="sng" strike="noStrike" spc="-1">
                <a:solidFill>
                  <a:srgbClr val="17375E"/>
                </a:solidFill>
                <a:uFillTx/>
                <a:latin typeface="Arial Black"/>
                <a:ea typeface="Times New Roman"/>
              </a:rPr>
              <a:t>Нужно помнить,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 EK KZ"/>
                <a:ea typeface="Times New Roman"/>
              </a:rPr>
              <a:t>что даже плохо плавающий человек способен некоторое время удержаться на поверхности за счет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 EK KZ"/>
                <a:ea typeface="Times New Roman"/>
              </a:rPr>
              <a:t>воздушной подушки, образовавшейся под одеждой.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Содержимое 3" descr="00 main.jpg"/>
          <p:cNvPicPr/>
          <p:nvPr/>
        </p:nvPicPr>
        <p:blipFill>
          <a:blip r:embed="rId3" cstate="print"/>
          <a:srcRect t="18309"/>
          <a:stretch/>
        </p:blipFill>
        <p:spPr>
          <a:xfrm>
            <a:off x="1000080" y="2349360"/>
            <a:ext cx="7215120" cy="392760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928800" y="571680"/>
            <a:ext cx="7358040" cy="14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FF0000"/>
                </a:solidFill>
                <a:uFillTx/>
                <a:latin typeface="Arial Black"/>
              </a:rPr>
              <a:t>Н е   п а н и к у й т е !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</a:rPr>
              <a:t>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Позовите  на  помощь.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Не  погружайтесь  под  воду  с  головой!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Рисунок 9" descr="2010-03-10_171455.jpg"/>
          <p:cNvPicPr/>
          <p:nvPr/>
        </p:nvPicPr>
        <p:blipFill>
          <a:blip r:embed="rId3" cstate="print"/>
          <a:srcRect t="66987" r="14386"/>
          <a:stretch/>
        </p:blipFill>
        <p:spPr>
          <a:xfrm>
            <a:off x="571680" y="2571840"/>
            <a:ext cx="7959600" cy="35640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642960" y="857160"/>
            <a:ext cx="764388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Раскиньте  руки  и  постарайтесь  избавиться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от  лишних тяжестей.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Не  делайте  резких  движений  -  не обламывайте  кромку.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85840" y="1000080"/>
            <a:ext cx="814392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Постарайтесь перебраться  к  тому  краю  полыньи,   где  течение  не  унесет  вас  под  лед.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8" descr="00 pavodok_7235.jpg"/>
          <p:cNvPicPr/>
          <p:nvPr/>
        </p:nvPicPr>
        <p:blipFill>
          <a:blip r:embed="rId3" cstate="print"/>
          <a:stretch/>
        </p:blipFill>
        <p:spPr>
          <a:xfrm>
            <a:off x="928800" y="2571840"/>
            <a:ext cx="7000920" cy="348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Областным законом Архангельской области предусмотрена административная ответственность за нарушение этих правил.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Закон Архангельской области от 3 июня 2003 г. N 172-22-ОЗ "Об административных правонарушениях"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ст.2.1. Нарушение правил охраны жизни людей на водных объектах в Архангельской области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Выход на лед в местах, где выставлены запрещающие знаки безопасности, -</a:t>
            </a:r>
            <a:endParaRPr kumimoji="0" lang="ru-RU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влечет предупреждение или наложение административного штрафа на граждан в размере от пятисот до одной тысячи рублей.</a:t>
            </a:r>
            <a:endParaRPr kumimoji="0" lang="ru-RU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Выезд наземных транспортных средств на лед в местах, для этого не оборудованных, за исключением снегоходов промышленного и самодельного изготовления, 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влечет наложение административного штрафа на граждан в размере от пятисот до двух тысяч рублей.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435769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несовершеннолетних, находящихся на льду в период действия запрета могут быть привлечены по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ч.1 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5.35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РФ «Неисполнение родителями и иными законными представителями несовершеннолетних обязанностей по содержанию и воспитанию несовершеннолетних»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714240" y="857160"/>
            <a:ext cx="792972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Пытайтесь  опереться   грудью  на  кромку  льда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с  выброшенными  вперед  руками,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пробуйте  выбраться  на  лёд.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Содержимое 3" descr="mchs2.jpg"/>
          <p:cNvPicPr/>
          <p:nvPr/>
        </p:nvPicPr>
        <p:blipFill>
          <a:blip r:embed="rId3" cstate="print"/>
          <a:srcRect t="30786" r="31977"/>
          <a:stretch/>
        </p:blipFill>
        <p:spPr>
          <a:xfrm>
            <a:off x="1143000" y="2071800"/>
            <a:ext cx="6929280" cy="439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28760" y="714240"/>
            <a:ext cx="8286480" cy="15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Как  только  большая  часть  тела  окажется  на льду,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перекатитесь  на  живот  и  отползайте   от  края   полыньи как   можно   дальше.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Рисунок 4" descr="80_aa19bca123101f2ab5575e962a6fac2b.jpg"/>
          <p:cNvPicPr/>
          <p:nvPr/>
        </p:nvPicPr>
        <p:blipFill>
          <a:blip r:embed="rId3" cstate="print"/>
          <a:srcRect t="53888"/>
          <a:stretch/>
        </p:blipFill>
        <p:spPr>
          <a:xfrm>
            <a:off x="1214280" y="2643120"/>
            <a:ext cx="6815160" cy="314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85880" y="785880"/>
            <a:ext cx="771516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Выбирайтесь  в  ту  сторону,  откуда  пришли ,  т. к.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 там проверенный  лёд.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Рисунок 2" descr="photo_5397.JPG"/>
          <p:cNvPicPr/>
          <p:nvPr/>
        </p:nvPicPr>
        <p:blipFill>
          <a:blip r:embed="rId3" cstate="print"/>
          <a:stretch/>
        </p:blipFill>
        <p:spPr>
          <a:xfrm>
            <a:off x="857160" y="2071800"/>
            <a:ext cx="7643880" cy="425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642960" y="642960"/>
            <a:ext cx="7715160" cy="15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Приближаться  к  провалившемуся  под  лёд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нужно  лёжа  с  раскинутыми  в  сторону  руками  и  ногами.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7" descr="00 pavodok_7499.jpg"/>
          <p:cNvPicPr/>
          <p:nvPr/>
        </p:nvPicPr>
        <p:blipFill>
          <a:blip r:embed="rId3" cstate="print"/>
          <a:stretch/>
        </p:blipFill>
        <p:spPr>
          <a:xfrm>
            <a:off x="1714680" y="2143080"/>
            <a:ext cx="6167160" cy="41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00040" y="785880"/>
            <a:ext cx="807264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Если  под  рукой  имеются  доски,  лестницы, шесты  или другие  предметы,  используйте  их  для  оказания  помощи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Рисунок 3" descr="photo_5398.JPG"/>
          <p:cNvPicPr/>
          <p:nvPr/>
        </p:nvPicPr>
        <p:blipFill>
          <a:blip r:embed="rId3" cstate="print"/>
          <a:stretch/>
        </p:blipFill>
        <p:spPr>
          <a:xfrm>
            <a:off x="1182600" y="2071800"/>
            <a:ext cx="6675480" cy="371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28760" y="785880"/>
            <a:ext cx="850104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Когда нет никаких предметов для оказания помощи –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два-три человека ложатся на лёд и цепочкой продвигаются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к пострадавшему, удерживая друг друга за ноги.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Содержимое 3" descr="00 04_5-2.jpg"/>
          <p:cNvPicPr/>
          <p:nvPr/>
        </p:nvPicPr>
        <p:blipFill>
          <a:blip r:embed="rId3" cstate="print"/>
          <a:srcRect t="22393"/>
          <a:stretch/>
        </p:blipFill>
        <p:spPr>
          <a:xfrm>
            <a:off x="1000080" y="2071800"/>
            <a:ext cx="7786800" cy="40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9" descr="полынья"/>
          <p:cNvPicPr/>
          <p:nvPr/>
        </p:nvPicPr>
        <p:blipFill>
          <a:blip r:embed="rId3" cstate="print"/>
          <a:stretch/>
        </p:blipFill>
        <p:spPr>
          <a:xfrm>
            <a:off x="928800" y="2214720"/>
            <a:ext cx="7072200" cy="391788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000080" y="785880"/>
            <a:ext cx="735804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А  первый  подает  пострадавшему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strike="noStrike" spc="-1">
                <a:solidFill>
                  <a:srgbClr val="000000"/>
                </a:solidFill>
                <a:latin typeface="Arial"/>
                <a:ea typeface="Arial"/>
              </a:rPr>
              <a:t>связанные  ремни  или  одежду.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000760" y="1357200"/>
            <a:ext cx="4000320" cy="44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Когда есть промоины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или битый лед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необходимо использовать спасательные шлюпки.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Для продвижения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шлюпки  вперед  используются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«кошки»  и  багры.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Содержимое 14" descr="P1020640.JPG"/>
          <p:cNvPicPr/>
          <p:nvPr/>
        </p:nvPicPr>
        <p:blipFill>
          <a:blip r:embed="rId3" cstate="print"/>
          <a:srcRect r="31981"/>
          <a:stretch/>
        </p:blipFill>
        <p:spPr>
          <a:xfrm>
            <a:off x="285840" y="857160"/>
            <a:ext cx="4471920" cy="492912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 rot="19959600">
            <a:off x="4049280" y="2662200"/>
            <a:ext cx="1714680" cy="322200"/>
          </a:xfrm>
          <a:custGeom>
            <a:avLst/>
            <a:gdLst/>
            <a:ahLst/>
            <a:cxnLst/>
            <a:rect l="0" t="0" r="r" b="b"/>
            <a:pathLst>
              <a:path w="4765" h="897">
                <a:moveTo>
                  <a:pt x="4764" y="227"/>
                </a:moveTo>
                <a:lnTo>
                  <a:pt x="1493" y="223"/>
                </a:lnTo>
                <a:lnTo>
                  <a:pt x="1494" y="0"/>
                </a:lnTo>
                <a:lnTo>
                  <a:pt x="0" y="446"/>
                </a:lnTo>
                <a:lnTo>
                  <a:pt x="1493" y="896"/>
                </a:lnTo>
                <a:lnTo>
                  <a:pt x="1493" y="672"/>
                </a:lnTo>
                <a:lnTo>
                  <a:pt x="4764" y="675"/>
                </a:lnTo>
                <a:lnTo>
                  <a:pt x="4764" y="227"/>
                </a:lnTo>
              </a:path>
            </a:pathLst>
          </a:custGeom>
          <a:solidFill>
            <a:srgbClr val="FF6699"/>
          </a:solidFill>
          <a:ln w="936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714680" y="714240"/>
            <a:ext cx="58575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Arial"/>
              </a:rPr>
              <a:t>УВАЖАЕМЫЕ ДЕТИ   И   ВЗРОСЛЫЕ!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2845440" y="1214280"/>
            <a:ext cx="4167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Arial"/>
              </a:rPr>
              <a:t>П Р Е Д У П Р Е Ж Д А Е М ВАС!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250920" y="1500120"/>
            <a:ext cx="8893080" cy="63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0070C0"/>
                </a:solidFill>
                <a:uFillTx/>
                <a:latin typeface="Arial Black"/>
              </a:rPr>
              <a:t>ВО </a:t>
            </a:r>
            <a:r>
              <a:rPr lang="en-US" sz="2400" b="1" u="sng" strike="noStrike" spc="-1">
                <a:solidFill>
                  <a:srgbClr val="0070C0"/>
                </a:solidFill>
                <a:uFillTx/>
                <a:latin typeface="Arial Black"/>
              </a:rPr>
              <a:t> </a:t>
            </a:r>
            <a:r>
              <a:rPr lang="ru-RU" sz="2400" b="1" u="sng" strike="noStrike" spc="-1">
                <a:solidFill>
                  <a:srgbClr val="0070C0"/>
                </a:solidFill>
                <a:uFillTx/>
                <a:latin typeface="Arial Black"/>
              </a:rPr>
              <a:t> ИЗБЕЖАНИЕ   ТРАГИЧЕСКИХ   СЛУЧАЕВ: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 EK KZ"/>
              <a:buAutoNum type="arabicPeriod"/>
            </a:pPr>
            <a:r>
              <a:rPr lang="ru-RU" sz="2000" b="0" strike="noStrike" spc="-1">
                <a:solidFill>
                  <a:srgbClr val="000000"/>
                </a:solidFill>
                <a:latin typeface="Arial EK KZ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Коллективные  выезды  на  лед  для  отдыха  и  рыбалки необходимо согласовать  с  подразделениями  МЧС России;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2. Руководителям  организаций  необходимо  назначить  приказом 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ответственных  за  обеспечение  порядка  в  пути  следования  и  на  водоемах ;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3. Ответственные  лица  должны  пройти  инструктаж  в подразделениях  МЧС России;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4. Соблюдайте  элементарные  правила  безопасности  на  льду;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5. Помните, безопасным для пешеходов лёд считается  при толщине  </a:t>
            </a:r>
            <a:r>
              <a:rPr lang="ru-RU" sz="2000" b="1" u="sng" strike="noStrike" spc="-1">
                <a:solidFill>
                  <a:srgbClr val="FF0000"/>
                </a:solidFill>
                <a:uFillTx/>
                <a:latin typeface="Arial EK KZ"/>
              </a:rPr>
              <a:t>не  менее  12 см, </a:t>
            </a: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выходить на лед можно только после снятия запрета, вводимого местными властями.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6. Передвижение по льду водоемов </a:t>
            </a:r>
            <a:r>
              <a:rPr lang="ru-RU" sz="2000" b="1" strike="noStrike" spc="-1">
                <a:solidFill>
                  <a:srgbClr val="FF0000"/>
                </a:solidFill>
                <a:latin typeface="Arial EK KZ"/>
              </a:rPr>
              <a:t>на автотранспорте </a:t>
            </a: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разрешено </a:t>
            </a:r>
            <a:r>
              <a:rPr lang="ru-RU" sz="2000" b="1" strike="noStrike" spc="-1">
                <a:solidFill>
                  <a:srgbClr val="FF0000"/>
                </a:solidFill>
                <a:latin typeface="Arial EK KZ"/>
              </a:rPr>
              <a:t>только на официально открытых ледовых переправах</a:t>
            </a:r>
            <a:r>
              <a:rPr lang="ru-RU" sz="2000" b="1" strike="noStrike" spc="-1">
                <a:solidFill>
                  <a:srgbClr val="000000"/>
                </a:solidFill>
                <a:latin typeface="Arial EK KZ"/>
              </a:rPr>
              <a:t>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5357880" y="1071720"/>
            <a:ext cx="3643200" cy="42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 Black"/>
              </a:rPr>
              <a:t>РОДИТЕЛИ!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 Black"/>
              </a:rPr>
              <a:t>Н</a:t>
            </a:r>
            <a:r>
              <a:rPr lang="ru-RU" sz="2800" b="1" strike="noStrike" spc="-1">
                <a:solidFill>
                  <a:srgbClr val="FF0000"/>
                </a:solidFill>
                <a:latin typeface="Arial Black"/>
              </a:rPr>
              <a:t>Е  ОСТАВЛЯЙТЕ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</a:rPr>
              <a:t> ДЕТЕЙ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</a:rPr>
              <a:t>БЕЗ  ПРИСМОТРА 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3" descr="nd17b.jpg"/>
          <p:cNvPicPr/>
          <p:nvPr/>
        </p:nvPicPr>
        <p:blipFill>
          <a:blip r:embed="rId3" cstate="print"/>
          <a:stretch/>
        </p:blipFill>
        <p:spPr>
          <a:xfrm>
            <a:off x="500040" y="1071720"/>
            <a:ext cx="4734000" cy="442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 t="12695" r="8447" b="6250"/>
          <a:stretch>
            <a:fillRect/>
          </a:stretch>
        </p:blipFill>
        <p:spPr bwMode="auto">
          <a:xfrm>
            <a:off x="6143636" y="1377306"/>
            <a:ext cx="3000396" cy="209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 descr="C:\Documents and Settings\All Users\Документы\обмен\9_ЗИМА 2019-2020\фотоотчеты осень-зима\Ноябрь\25.11\DSCN4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2446" y="3905253"/>
            <a:ext cx="2991555" cy="2286016"/>
          </a:xfrm>
          <a:prstGeom prst="rect">
            <a:avLst/>
          </a:prstGeom>
          <a:noFill/>
        </p:spPr>
      </p:pic>
      <p:pic>
        <p:nvPicPr>
          <p:cNvPr id="39" name="Picture 3" descr="C:\Documents and Settings\All Users\Документы\обмен\9_ЗИМА 2019-2020\фотоотчеты осень-зима\Ноябрь\18.11\Луда\IMG-4bd000cc31b875c22752d503dd9b6dfb-V.jpg"/>
          <p:cNvPicPr>
            <a:picLocks noChangeAspect="1" noChangeArrowheads="1"/>
          </p:cNvPicPr>
          <p:nvPr/>
        </p:nvPicPr>
        <p:blipFill>
          <a:blip r:embed="rId5" cstate="print"/>
          <a:srcRect t="28906" r="11250" b="9922"/>
          <a:stretch>
            <a:fillRect/>
          </a:stretch>
        </p:blipFill>
        <p:spPr bwMode="auto">
          <a:xfrm>
            <a:off x="3071803" y="3912939"/>
            <a:ext cx="3071834" cy="2278331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t="19531" r="2588" b="3320"/>
          <a:stretch>
            <a:fillRect/>
          </a:stretch>
        </p:blipFill>
        <p:spPr bwMode="auto">
          <a:xfrm>
            <a:off x="3071803" y="1375240"/>
            <a:ext cx="3015917" cy="20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 t="12695" r="26528" b="6250"/>
          <a:stretch>
            <a:fillRect/>
          </a:stretch>
        </p:blipFill>
        <p:spPr bwMode="auto">
          <a:xfrm>
            <a:off x="0" y="3839410"/>
            <a:ext cx="3031958" cy="233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 descr="C:\Documents and Settings\All Users\Документы\обмен\9_ЗИМА 2019-2020\фотоотчеты осень-зима\Ноябрь\18.11\Карпогоры-Пинега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18056"/>
            <a:ext cx="3031958" cy="2169296"/>
          </a:xfrm>
          <a:prstGeom prst="rect">
            <a:avLst/>
          </a:prstGeom>
          <a:noFill/>
        </p:spPr>
      </p:pic>
      <p:sp>
        <p:nvSpPr>
          <p:cNvPr id="29" name="Прямоугольник 30"/>
          <p:cNvSpPr>
            <a:spLocks noChangeArrowheads="1"/>
          </p:cNvSpPr>
          <p:nvPr/>
        </p:nvSpPr>
        <p:spPr bwMode="auto">
          <a:xfrm>
            <a:off x="3176" y="6177280"/>
            <a:ext cx="9140825" cy="29509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 type="stealth" w="med" len="med"/>
            <a:tailEnd/>
          </a:ln>
          <a:effectLst/>
        </p:spPr>
        <p:txBody>
          <a:bodyPr wrap="square" lIns="36000" tIns="39441" rIns="0" bIns="39441">
            <a:spAutoFit/>
          </a:bodyPr>
          <a:lstStyle/>
          <a:p>
            <a:pPr algn="ctr" defTabSz="913050"/>
            <a:endParaRPr lang="ru-RU" altLang="ru-RU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29"/>
          <p:cNvSpPr>
            <a:spLocks noChangeArrowheads="1"/>
          </p:cNvSpPr>
          <p:nvPr/>
        </p:nvSpPr>
        <p:spPr bwMode="auto">
          <a:xfrm>
            <a:off x="6084000" y="980017"/>
            <a:ext cx="3060000" cy="4398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algn="ctr" defTabSz="912813"/>
            <a:r>
              <a:rPr lang="ru-RU" altLang="ru-RU" sz="900" dirty="0" smtClean="0">
                <a:solidFill>
                  <a:srgbClr val="000000"/>
                </a:solidFill>
              </a:rPr>
              <a:t>МО «Северодвинск» публикация профилактических материалов на официальном сайте</a:t>
            </a:r>
            <a:endParaRPr lang="ru-RU" alt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Прямоугольник 24"/>
          <p:cNvSpPr>
            <a:spLocks noChangeArrowheads="1"/>
          </p:cNvSpPr>
          <p:nvPr/>
        </p:nvSpPr>
        <p:spPr bwMode="auto">
          <a:xfrm>
            <a:off x="3051367" y="980018"/>
            <a:ext cx="3060000" cy="4047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lvl="0" algn="ctr" defTabSz="912813">
              <a:defRPr/>
            </a:pPr>
            <a:r>
              <a:rPr lang="ru-RU" altLang="ru-RU" sz="900" dirty="0" smtClean="0">
                <a:solidFill>
                  <a:srgbClr val="000000"/>
                </a:solidFill>
                <a:cs typeface="Arial" charset="0"/>
              </a:rPr>
              <a:t>Публикация статей на сайте Главного управления</a:t>
            </a:r>
            <a:endParaRPr 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Прямоугольник 24"/>
          <p:cNvSpPr>
            <a:spLocks noChangeArrowheads="1"/>
          </p:cNvSpPr>
          <p:nvPr/>
        </p:nvSpPr>
        <p:spPr bwMode="auto">
          <a:xfrm>
            <a:off x="-8890" y="980018"/>
            <a:ext cx="3060000" cy="4487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algn="ctr" defTabSz="912813"/>
            <a:r>
              <a:rPr lang="ru-RU" altLang="ru-RU" sz="900" dirty="0" smtClean="0">
                <a:solidFill>
                  <a:srgbClr val="000000"/>
                </a:solidFill>
                <a:cs typeface="Arial" charset="0"/>
              </a:rPr>
              <a:t>Проведение профилактических мероприятий с детьми </a:t>
            </a:r>
          </a:p>
          <a:p>
            <a:pPr algn="ctr" defTabSz="912813"/>
            <a:r>
              <a:rPr lang="ru-RU" altLang="ru-RU" sz="900" dirty="0" err="1" smtClean="0">
                <a:solidFill>
                  <a:srgbClr val="000000"/>
                </a:solidFill>
                <a:cs typeface="Arial" charset="0"/>
              </a:rPr>
              <a:t>Карпогорско-Пинежский</a:t>
            </a:r>
            <a:r>
              <a:rPr lang="ru-RU" altLang="ru-RU" sz="900" dirty="0" smtClean="0">
                <a:solidFill>
                  <a:srgbClr val="000000"/>
                </a:solidFill>
                <a:cs typeface="Arial" charset="0"/>
              </a:rPr>
              <a:t>  ИУ</a:t>
            </a:r>
            <a:endParaRPr lang="ru-RU" alt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Прямоугольник 30"/>
          <p:cNvSpPr>
            <a:spLocks noChangeArrowheads="1"/>
          </p:cNvSpPr>
          <p:nvPr/>
        </p:nvSpPr>
        <p:spPr bwMode="auto">
          <a:xfrm>
            <a:off x="3051367" y="3511552"/>
            <a:ext cx="3060000" cy="4320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algn="ctr" defTabSz="912813"/>
            <a:r>
              <a:rPr lang="ru-RU" altLang="ru-RU" sz="900" dirty="0" smtClean="0">
                <a:solidFill>
                  <a:srgbClr val="000000"/>
                </a:solidFill>
                <a:cs typeface="Arial" charset="0"/>
              </a:rPr>
              <a:t>«Приморский МР» профилактическая работа с рыбаками</a:t>
            </a:r>
            <a:endParaRPr lang="ru-RU" alt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Прямоугольник 30"/>
          <p:cNvSpPr>
            <a:spLocks noChangeArrowheads="1"/>
          </p:cNvSpPr>
          <p:nvPr/>
        </p:nvSpPr>
        <p:spPr bwMode="auto">
          <a:xfrm>
            <a:off x="-8890" y="3511551"/>
            <a:ext cx="3060000" cy="416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algn="ctr" defTabSz="912813"/>
            <a:r>
              <a:rPr lang="ru-RU" altLang="ru-RU" sz="900" dirty="0" smtClean="0">
                <a:solidFill>
                  <a:srgbClr val="000000"/>
                </a:solidFill>
                <a:cs typeface="Arial" charset="0"/>
              </a:rPr>
              <a:t>СМИ: ведётся подготовка к наведению ледовых переправ </a:t>
            </a:r>
            <a:endParaRPr lang="ru-RU" alt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Прямоугольник 22"/>
          <p:cNvSpPr>
            <a:spLocks noChangeArrowheads="1"/>
          </p:cNvSpPr>
          <p:nvPr/>
        </p:nvSpPr>
        <p:spPr bwMode="auto">
          <a:xfrm>
            <a:off x="6109974" y="3511552"/>
            <a:ext cx="3060000" cy="4134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algn="ctr" defTabSz="912813"/>
            <a:r>
              <a:rPr lang="ru-RU" altLang="ru-RU" sz="900" dirty="0" smtClean="0">
                <a:solidFill>
                  <a:srgbClr val="000000"/>
                </a:solidFill>
                <a:cs typeface="Arial" charset="0"/>
              </a:rPr>
              <a:t>МО «Город Архангельск» установка знаков безопасности</a:t>
            </a:r>
            <a:endParaRPr lang="ru-RU" alt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0650" name="Прямоугольник 24"/>
          <p:cNvSpPr>
            <a:spLocks noChangeArrowheads="1"/>
          </p:cNvSpPr>
          <p:nvPr/>
        </p:nvSpPr>
        <p:spPr bwMode="auto">
          <a:xfrm>
            <a:off x="8486776" y="3229557"/>
            <a:ext cx="657225" cy="176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700" dirty="0" smtClean="0">
                <a:solidFill>
                  <a:srgbClr val="000000"/>
                </a:solidFill>
                <a:cs typeface="Arial" charset="0"/>
              </a:rPr>
              <a:t>11.11.</a:t>
            </a:r>
            <a:r>
              <a:rPr kumimoji="0" lang="ru-RU" alt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2019</a:t>
            </a: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0651" name="Прямоугольник 24"/>
          <p:cNvSpPr>
            <a:spLocks noChangeArrowheads="1"/>
          </p:cNvSpPr>
          <p:nvPr/>
        </p:nvSpPr>
        <p:spPr bwMode="auto">
          <a:xfrm>
            <a:off x="8489982" y="5956319"/>
            <a:ext cx="654050" cy="176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700" dirty="0" smtClean="0">
                <a:solidFill>
                  <a:srgbClr val="000000"/>
                </a:solidFill>
                <a:cs typeface="Arial" charset="0"/>
              </a:rPr>
              <a:t>12.11</a:t>
            </a:r>
            <a:r>
              <a:rPr kumimoji="0" lang="ru-RU" alt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.2019</a:t>
            </a: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0654" name="Прямоугольник 24"/>
          <p:cNvSpPr>
            <a:spLocks noChangeArrowheads="1"/>
          </p:cNvSpPr>
          <p:nvPr/>
        </p:nvSpPr>
        <p:spPr bwMode="auto">
          <a:xfrm>
            <a:off x="2372852" y="3242462"/>
            <a:ext cx="660400" cy="176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12.11.2019</a:t>
            </a: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0655" name="Прямоугольник 24"/>
          <p:cNvSpPr>
            <a:spLocks noChangeArrowheads="1"/>
          </p:cNvSpPr>
          <p:nvPr/>
        </p:nvSpPr>
        <p:spPr bwMode="auto">
          <a:xfrm>
            <a:off x="5348203" y="3201547"/>
            <a:ext cx="757237" cy="176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700" dirty="0" smtClean="0">
                <a:solidFill>
                  <a:srgbClr val="000000"/>
                </a:solidFill>
                <a:cs typeface="Arial" charset="0"/>
              </a:rPr>
              <a:t>12.11</a:t>
            </a:r>
            <a:r>
              <a:rPr kumimoji="0" lang="ru-RU" alt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.2019</a:t>
            </a: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0656" name="Прямоугольник 24"/>
          <p:cNvSpPr>
            <a:spLocks noChangeArrowheads="1"/>
          </p:cNvSpPr>
          <p:nvPr/>
        </p:nvSpPr>
        <p:spPr bwMode="auto">
          <a:xfrm>
            <a:off x="5429257" y="5956319"/>
            <a:ext cx="676275" cy="176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11.11.2019</a:t>
            </a: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0657" name="Прямоугольник 24"/>
          <p:cNvSpPr>
            <a:spLocks noChangeArrowheads="1"/>
          </p:cNvSpPr>
          <p:nvPr/>
        </p:nvSpPr>
        <p:spPr bwMode="auto">
          <a:xfrm>
            <a:off x="2299820" y="5937495"/>
            <a:ext cx="742950" cy="176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700" dirty="0" smtClean="0">
                <a:solidFill>
                  <a:srgbClr val="000000"/>
                </a:solidFill>
                <a:cs typeface="Arial" charset="0"/>
              </a:rPr>
              <a:t>11.11.</a:t>
            </a:r>
            <a:r>
              <a:rPr kumimoji="0" lang="ru-RU" alt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2019</a:t>
            </a:r>
            <a:endParaRPr kumimoji="0" lang="ru-RU" alt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6116374" y="954617"/>
            <a:ext cx="13297" cy="5199272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/>
        </p:spPr>
        <p:txBody>
          <a:bodyPr lIns="70362" tIns="35165" rIns="70362" bIns="3516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 flipV="1">
            <a:off x="1" y="3469217"/>
            <a:ext cx="9174163" cy="8467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/>
        </p:spPr>
        <p:txBody>
          <a:bodyPr lIns="70362" tIns="35165" rIns="70362" bIns="3516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3043097" y="954617"/>
            <a:ext cx="14993" cy="5199272"/>
          </a:xfrm>
          <a:prstGeom prst="line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xtLst/>
        </p:spPr>
        <p:txBody>
          <a:bodyPr lIns="70362" tIns="35165" rIns="70362" bIns="3516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0662" name="Text Box 7"/>
          <p:cNvSpPr txBox="1">
            <a:spLocks noChangeArrowheads="1"/>
          </p:cNvSpPr>
          <p:nvPr/>
        </p:nvSpPr>
        <p:spPr bwMode="auto">
          <a:xfrm>
            <a:off x="-11113" y="-4233"/>
            <a:ext cx="9155113" cy="958851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66416" tIns="33248" rIns="66416" bIns="33248" anchor="ctr"/>
          <a:lstStyle/>
          <a:p>
            <a:pPr marL="0" marR="0" lvl="0" indent="0" algn="ctr" defTabSz="127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Профилактическая работа, проводимая по предупреждению  гибели на воде</a:t>
            </a:r>
            <a:endParaRPr kumimoji="0" lang="ru-RU" altLang="ru-RU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" y="954618"/>
            <a:ext cx="9140825" cy="5894916"/>
          </a:xfrm>
          <a:prstGeom prst="rect">
            <a:avLst/>
          </a:prstGeom>
          <a:noFill/>
          <a:ln w="571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  <a:extLst/>
        </p:spPr>
        <p:txBody>
          <a:bodyPr lIns="70362" tIns="35165" rIns="70362" bIns="3516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23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429080" y="1071720"/>
            <a:ext cx="4572000" cy="448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 Black"/>
              </a:rPr>
              <a:t>Будьте внимательны к себе и своему здоровью, ведь, сэкономленные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 Black"/>
              </a:rPr>
              <a:t>пять минут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 Black"/>
              </a:rPr>
              <a:t>не смогут заменить Вам всю жизнь!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Содержимое 9" descr="165069983.jpg"/>
          <p:cNvPicPr/>
          <p:nvPr/>
        </p:nvPicPr>
        <p:blipFill>
          <a:blip r:embed="rId3" cstate="print"/>
          <a:srcRect l="33654" r="6323"/>
          <a:stretch/>
        </p:blipFill>
        <p:spPr>
          <a:xfrm>
            <a:off x="285840" y="928800"/>
            <a:ext cx="4030560" cy="47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57120" y="714240"/>
            <a:ext cx="8207280" cy="65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 Black"/>
              </a:rPr>
              <a:t>Будьте  внимательны к  окружающим!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EK KZ"/>
              </a:rPr>
              <a:t>       </a:t>
            </a:r>
            <a:r>
              <a:rPr lang="ru-RU" sz="2800" b="1" strike="noStrike" spc="-1">
                <a:solidFill>
                  <a:srgbClr val="000000"/>
                </a:solidFill>
                <a:latin typeface="Arial EK KZ"/>
              </a:rPr>
              <a:t>Если  вы  стали  свидетелем  чрезвычайного происшествия,  немедленно  сообщите  об  этом по  телефону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 EK KZ"/>
              </a:rPr>
              <a:t>службы  спасения: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buClr>
                <a:srgbClr val="FF0000"/>
              </a:buClr>
              <a:buFont typeface="Arial EK KZ"/>
              <a:buAutoNum type="arabicPlain" startAt="112"/>
            </a:pPr>
            <a:r>
              <a:rPr lang="ru-RU" sz="2800" b="1" strike="noStrike" spc="-1">
                <a:solidFill>
                  <a:srgbClr val="FF0000"/>
                </a:solidFill>
                <a:latin typeface="Arial EK KZ"/>
              </a:rPr>
              <a:t>(</a:t>
            </a:r>
            <a:r>
              <a:rPr lang="ru-RU" sz="2800" b="1" u="sng" strike="noStrike" spc="-1">
                <a:solidFill>
                  <a:srgbClr val="FF0000"/>
                </a:solidFill>
                <a:uFillTx/>
                <a:latin typeface="Arial EK KZ"/>
              </a:rPr>
              <a:t>звонок  бесплатный</a:t>
            </a:r>
            <a:r>
              <a:rPr lang="ru-RU" sz="2800" b="1" strike="noStrike" spc="-1">
                <a:solidFill>
                  <a:srgbClr val="FF0000"/>
                </a:solidFill>
                <a:latin typeface="Arial EK KZ"/>
              </a:rPr>
              <a:t>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 EK KZ"/>
              </a:rPr>
              <a:t>По  возможности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 EK KZ"/>
              </a:rPr>
              <a:t>окажите  пострадавшему  первую  помощь  и  ждите  прибытия  спасателей.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4" descr="D:\Рабочий стол\Telephone Clipart.png"/>
          <p:cNvPicPr/>
          <p:nvPr/>
        </p:nvPicPr>
        <p:blipFill>
          <a:blip r:embed="rId3" cstate="print"/>
          <a:stretch/>
        </p:blipFill>
        <p:spPr>
          <a:xfrm>
            <a:off x="714240" y="3857760"/>
            <a:ext cx="1600200" cy="138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728" y="3714752"/>
            <a:ext cx="628654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ГИМС Главного управления  МЧС России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Архангельской области»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 20-46-53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Миронов Андрей Михайлович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10" y="0"/>
            <a:ext cx="750099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 безопасности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на водных объектах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Главного управления  МЧС России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Архангельской области»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 65-37-31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Мухорин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Дмитрий Анатольевич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636480"/>
            <a:ext cx="9144000" cy="30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266400" indent="-266400"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Arial"/>
              </a:rPr>
              <a:t>Прочность льда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Arial"/>
              </a:rPr>
              <a:t>можно определить визуально: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 algn="ctr">
              <a:lnSpc>
                <a:spcPct val="150000"/>
              </a:lnSpc>
              <a:buClr>
                <a:srgbClr val="558ED5"/>
              </a:buClr>
              <a:buFont typeface="Arial Black"/>
              <a:buAutoNum type="arabicPeriod"/>
            </a:pPr>
            <a:r>
              <a:rPr lang="ru-RU" sz="1800" b="1" u="sng" strike="noStrike" spc="-1">
                <a:solidFill>
                  <a:srgbClr val="558ED5"/>
                </a:solidFill>
                <a:uFillTx/>
                <a:latin typeface="Arial Black"/>
                <a:ea typeface="Arial"/>
              </a:rPr>
              <a:t>Лёд  голубого  цвета </a:t>
            </a:r>
            <a:r>
              <a:rPr lang="ru-RU" sz="1800" b="1" strike="noStrike" spc="-1">
                <a:solidFill>
                  <a:srgbClr val="60CABD"/>
                </a:solidFill>
                <a:latin typeface="Arial Black"/>
                <a:ea typeface="Arial"/>
              </a:rPr>
              <a:t>– </a:t>
            </a:r>
            <a:r>
              <a:rPr lang="ru-RU" sz="2000" b="1" strike="noStrike" spc="-1">
                <a:solidFill>
                  <a:srgbClr val="60CABD"/>
                </a:solidFill>
                <a:latin typeface="Arial Black"/>
                <a:ea typeface="Arial"/>
              </a:rPr>
              <a:t>прочный</a:t>
            </a:r>
            <a:r>
              <a:rPr lang="ru-RU" sz="1800" b="1" strike="noStrike" spc="-1">
                <a:solidFill>
                  <a:srgbClr val="60CABD"/>
                </a:solidFill>
                <a:latin typeface="Arial Black"/>
                <a:ea typeface="Arial"/>
              </a:rPr>
              <a:t>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 algn="ctr">
              <a:lnSpc>
                <a:spcPct val="15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2. </a:t>
            </a:r>
            <a:r>
              <a:rPr lang="ru-RU" sz="1800" b="1" u="sng" strike="noStrike" spc="-1">
                <a:solidFill>
                  <a:srgbClr val="FFFFFF"/>
                </a:solidFill>
                <a:uFillTx/>
                <a:latin typeface="Arial Black"/>
                <a:ea typeface="Arial"/>
              </a:rPr>
              <a:t>Лёд  белого  цвета  </a:t>
            </a:r>
            <a:r>
              <a:rPr lang="ru-RU" sz="1800" b="1" strike="noStrike" spc="-1">
                <a:solidFill>
                  <a:srgbClr val="FF9966"/>
                </a:solidFill>
                <a:latin typeface="Arial Black"/>
                <a:ea typeface="Arial"/>
              </a:rPr>
              <a:t>– </a:t>
            </a:r>
            <a:r>
              <a:rPr lang="ru-RU" sz="2000" b="1" strike="noStrike" spc="-1">
                <a:solidFill>
                  <a:srgbClr val="FF9966"/>
                </a:solidFill>
                <a:latin typeface="Arial Black"/>
                <a:ea typeface="Arial"/>
              </a:rPr>
              <a:t>прочность    в 2 раза меньше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>
              <a:lnSpc>
                <a:spcPct val="15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 algn="ctr">
              <a:lnSpc>
                <a:spcPct val="150000"/>
              </a:lnSpc>
            </a:pPr>
            <a:r>
              <a:rPr lang="ru-RU" sz="1800" b="1" u="sng" strike="noStrike" spc="-1">
                <a:solidFill>
                  <a:srgbClr val="A6A6A6"/>
                </a:solidFill>
                <a:uFillTx/>
                <a:latin typeface="Arial Black"/>
                <a:ea typeface="Arial"/>
              </a:rPr>
              <a:t>3. Лёд  серый,  матово-белый</a:t>
            </a:r>
            <a:r>
              <a:rPr lang="ru-RU" sz="1800" b="1" strike="noStrike" spc="-1">
                <a:solidFill>
                  <a:srgbClr val="FFFF66"/>
                </a:solidFill>
                <a:latin typeface="Arial Black"/>
                <a:ea typeface="Arial"/>
              </a:rPr>
              <a:t> </a:t>
            </a:r>
            <a:r>
              <a:rPr lang="ru-RU" sz="1800" b="1" u="sng" strike="noStrike" spc="-1">
                <a:solidFill>
                  <a:srgbClr val="FFFF66"/>
                </a:solidFill>
                <a:uFillTx/>
                <a:latin typeface="Arial Black"/>
                <a:ea typeface="Arial"/>
              </a:rPr>
              <a:t>или  с  желтоватым  оттенком </a:t>
            </a:r>
            <a:r>
              <a:rPr lang="ru-RU" sz="1800" b="1" strike="noStrike" spc="-1">
                <a:solidFill>
                  <a:srgbClr val="FFFF66"/>
                </a:solidFill>
                <a:latin typeface="Arial Black"/>
                <a:ea typeface="Arial"/>
              </a:rPr>
              <a:t>  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66400" indent="-266400" algn="ctr">
              <a:lnSpc>
                <a:spcPct val="15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Arial"/>
              </a:rPr>
              <a:t>–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Arial"/>
              </a:rPr>
              <a:t>о п а с е н.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Содержимое 4" descr="post-3-12664703503950.jpg"/>
          <p:cNvPicPr/>
          <p:nvPr/>
        </p:nvPicPr>
        <p:blipFill>
          <a:blip r:embed="rId3" cstate="print"/>
          <a:srcRect t="12750" b="16210"/>
          <a:stretch/>
        </p:blipFill>
        <p:spPr>
          <a:xfrm>
            <a:off x="1643040" y="3786120"/>
            <a:ext cx="5881680" cy="278784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285840" y="698400"/>
            <a:ext cx="8713800" cy="839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52280" rIns="90000" bIns="38160" anchor="ctr">
            <a:spAutoFit/>
          </a:bodyPr>
          <a:lstStyle/>
          <a:p>
            <a:pPr marL="342720" indent="-342720"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F0"/>
                </a:solidFill>
                <a:latin typeface="Arial Black"/>
                <a:ea typeface="Arial"/>
              </a:rPr>
              <a:t>ВЫХОДЯ НА ЛЁД,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F0"/>
                </a:solidFill>
                <a:latin typeface="Arial Black"/>
                <a:ea typeface="Arial"/>
              </a:rPr>
              <a:t>НЕОБХОДИМО ВЗЯТЬ</a:t>
            </a:r>
            <a:r>
              <a:rPr lang="en-US" sz="2000" b="1" strike="noStrike" spc="-1" dirty="0">
                <a:solidFill>
                  <a:srgbClr val="00B0F0"/>
                </a:solidFill>
                <a:latin typeface="Arial Black"/>
                <a:ea typeface="Arial"/>
              </a:rPr>
              <a:t> </a:t>
            </a:r>
            <a:r>
              <a:rPr lang="ru-RU" sz="2000" b="1" strike="noStrike" spc="-1" dirty="0">
                <a:solidFill>
                  <a:srgbClr val="00B0F0"/>
                </a:solidFill>
                <a:latin typeface="Arial Black"/>
                <a:ea typeface="Arial"/>
              </a:rPr>
              <a:t>С СОБОЙ СНАРЯЖЕНИЕ: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1)  Легкая и теплая одежда, не стесняющая движение, а также   обувь, без особых усилий снимающуюся с ног.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arenR" startAt="2"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Спасательные ножи (продаются в специализированных рыболовных магазинах). Их следует носить зачехленными на груди;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3) Веревка (не менее 10 м) с «живой» петлей;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4) Шест  длиной  2 - 3 метра;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5)  Пешня 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состоит из  металлического 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четырехгранного 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 заостренного стержня с  деревянной рукояткой).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arenR" startAt="2"/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arenR" startAt="2"/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 startAt="2"/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Содержимое 18" descr="003b.jpg"/>
          <p:cNvPicPr/>
          <p:nvPr/>
        </p:nvPicPr>
        <p:blipFill>
          <a:blip r:embed="rId3" cstate="print"/>
          <a:srcRect l="53264" t="39093" r="28405" b="24643"/>
          <a:stretch/>
        </p:blipFill>
        <p:spPr>
          <a:xfrm>
            <a:off x="6572160" y="4000504"/>
            <a:ext cx="1785960" cy="2562296"/>
          </a:xfrm>
          <a:prstGeom prst="rect">
            <a:avLst/>
          </a:prstGeom>
          <a:ln w="38160">
            <a:solidFill>
              <a:srgbClr val="FFCCFF"/>
            </a:solidFill>
            <a:miter/>
          </a:ln>
        </p:spPr>
      </p:pic>
      <p:pic>
        <p:nvPicPr>
          <p:cNvPr id="49" name="Содержимое 4" descr="00 4.jpg"/>
          <p:cNvPicPr/>
          <p:nvPr/>
        </p:nvPicPr>
        <p:blipFill>
          <a:blip r:embed="rId4" cstate="print"/>
          <a:srcRect l="7166" r="5457"/>
          <a:stretch/>
        </p:blipFill>
        <p:spPr>
          <a:xfrm>
            <a:off x="500040" y="5143512"/>
            <a:ext cx="2475000" cy="1428648"/>
          </a:xfrm>
          <a:prstGeom prst="rect">
            <a:avLst/>
          </a:prstGeom>
          <a:ln>
            <a:noFill/>
          </a:ln>
        </p:spPr>
      </p:pic>
      <p:pic>
        <p:nvPicPr>
          <p:cNvPr id="50" name="Содержимое 3" descr="00 1.jpg"/>
          <p:cNvPicPr/>
          <p:nvPr/>
        </p:nvPicPr>
        <p:blipFill>
          <a:blip r:embed="rId5" cstate="print"/>
          <a:stretch/>
        </p:blipFill>
        <p:spPr>
          <a:xfrm>
            <a:off x="3214800" y="5072074"/>
            <a:ext cx="2562120" cy="15047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Picture 10"/>
          <p:cNvPicPr/>
          <p:nvPr/>
        </p:nvPicPr>
        <p:blipFill>
          <a:blip r:embed="rId3" cstate="print">
            <a:lum contrast="48000"/>
          </a:blip>
          <a:srcRect l="2402" t="3655" r="2817" b="2863"/>
          <a:stretch/>
        </p:blipFill>
        <p:spPr>
          <a:xfrm>
            <a:off x="1643040" y="3000240"/>
            <a:ext cx="5691240" cy="338796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3714840" y="3000240"/>
            <a:ext cx="192888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EEECE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400" b="1" strike="noStrike" spc="-1">
                <a:solidFill>
                  <a:srgbClr val="C00000"/>
                </a:solidFill>
                <a:latin typeface="Arial"/>
                <a:ea typeface="Arial"/>
              </a:rPr>
              <a:t>Переход по льду разрешен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357120" y="571680"/>
            <a:ext cx="8358120" cy="210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Arial"/>
              </a:rPr>
              <a:t>П О М Н И Т Е !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МЕСТА   ДЛЯ   ПЕРЕХОДА   ВОДОЁМОВ  ПО  ЛЬДУ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СПЕЦИАЛЬНО   ОБОЗНАЧАЮТСЯ   И   ПОСТОЯННО КОНТРОЛИРУЮТСЯ!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357120" y="571680"/>
            <a:ext cx="8358120" cy="1448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0000"/>
                </a:solidFill>
                <a:latin typeface="Arial Black"/>
                <a:ea typeface="Arial"/>
              </a:rPr>
              <a:t>П О М Н И Т Е !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Переправы через судовой ход на особом контроле,  так как он не замерзает всю зиму и переход возможен ТОЛЬКО в обозначенных местах, после установки работниками переправы </a:t>
            </a:r>
            <a:r>
              <a:rPr lang="ru-RU" sz="1600" b="1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мосткового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перехода.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" descr="\\Ugims-1\SharedDocs\обмен\9_ЗИМА 2019-2020\ледовые переправы 2019-2020\Приняты\Пешеходные\Архангельск Пур Наволок - о. Кего\Фото переправы Мыс Пурнаволок - о. Кего\IMG_20200131_144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256"/>
            <a:ext cx="3786214" cy="2411032"/>
          </a:xfrm>
          <a:prstGeom prst="rect">
            <a:avLst/>
          </a:prstGeom>
          <a:noFill/>
        </p:spPr>
      </p:pic>
      <p:pic>
        <p:nvPicPr>
          <p:cNvPr id="8" name="Picture 2" descr="\\Ugims-1\SharedDocs\обмен\9_ЗИМА 2019-2020\ледовые переправы 2019-2020\Приняты\Пешеходные\Архангельск 24 лз - 26 лз\фото\IMG_20200131_140407.jpg"/>
          <p:cNvPicPr>
            <a:picLocks noChangeAspect="1" noChangeArrowheads="1"/>
          </p:cNvPicPr>
          <p:nvPr/>
        </p:nvPicPr>
        <p:blipFill>
          <a:blip r:embed="rId4" cstate="print"/>
          <a:srcRect l="14461" t="32996" r="14460" b="27711"/>
          <a:stretch>
            <a:fillRect/>
          </a:stretch>
        </p:blipFill>
        <p:spPr bwMode="auto">
          <a:xfrm>
            <a:off x="285720" y="4286256"/>
            <a:ext cx="3929090" cy="2428892"/>
          </a:xfrm>
          <a:prstGeom prst="rect">
            <a:avLst/>
          </a:prstGeom>
          <a:noFill/>
        </p:spPr>
      </p:pic>
      <p:pic>
        <p:nvPicPr>
          <p:cNvPr id="9" name="Picture 3" descr="\\Ugims-1\SharedDocs\обмен\9_ЗИМА 2019-2020\ледовые переправы 2019-2020\Приняты\Пешеходные\Архангельск 24 лз - 26 лз\фото\IMG_20200131_141048.jpg"/>
          <p:cNvPicPr>
            <a:picLocks noChangeAspect="1" noChangeArrowheads="1"/>
          </p:cNvPicPr>
          <p:nvPr/>
        </p:nvPicPr>
        <p:blipFill>
          <a:blip r:embed="rId5" cstate="print"/>
          <a:srcRect t="15073" r="19056" b="45175"/>
          <a:stretch>
            <a:fillRect/>
          </a:stretch>
        </p:blipFill>
        <p:spPr bwMode="auto">
          <a:xfrm>
            <a:off x="357158" y="1928802"/>
            <a:ext cx="3857652" cy="2286016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Документы\Обмен\2_ЗИМА\Зима 2018-2019\ледовые переправы 2018-19\переправы 2018-19\принятые переправы 2018-19\пешеходные\Архангельск 22-23 лесозавод\DSCN1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928802"/>
            <a:ext cx="3714776" cy="221569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28760" y="142920"/>
            <a:ext cx="8143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Меры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безопасности    и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правила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поведения 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en-US" sz="1800" b="1" i="1" strike="noStrike" spc="-1">
                <a:solidFill>
                  <a:srgbClr val="FF0000"/>
                </a:solidFill>
                <a:latin typeface="Mona Lisa Recut"/>
                <a:ea typeface="Times New Roman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льду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Picture 9"/>
          <p:cNvPicPr/>
          <p:nvPr/>
        </p:nvPicPr>
        <p:blipFill>
          <a:blip r:embed="rId3" cstate="print">
            <a:lum contrast="24000"/>
          </a:blip>
          <a:srcRect l="1102" t="36021" r="53234" b="1641"/>
          <a:stretch/>
        </p:blipFill>
        <p:spPr>
          <a:xfrm>
            <a:off x="1714680" y="2928960"/>
            <a:ext cx="5597280" cy="341316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500040" y="785880"/>
            <a:ext cx="8001000" cy="22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НЕ   ПРОВЕРЯЙТЕ   ПРОЧНОСТЬ   ЛЬДА   НОГОЙ!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EK KZ"/>
              </a:rPr>
              <a:t>ДИСТАНЦИЯ   МЕЖДУ   ПЕШЕХОДАМИ   ДОЛЖНА   БЫТЬ   5 – 6   МЕТРОВ!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1601</Words>
  <Application>LibreOffice/6.1.5.2$Linux_X86_64 LibreOffice_project/10$Build-2</Application>
  <PresentationFormat>Экран (4:3)</PresentationFormat>
  <Paragraphs>232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Office Theme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Мухорин</cp:lastModifiedBy>
  <cp:revision>72</cp:revision>
  <dcterms:modified xsi:type="dcterms:W3CDTF">2020-10-28T13:17:15Z</dcterms:modified>
  <dc:language>en-US</dc:language>
</cp:coreProperties>
</file>