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2" r:id="rId1"/>
  </p:sldMasterIdLst>
  <p:sldIdLst>
    <p:sldId id="256" r:id="rId2"/>
    <p:sldId id="343" r:id="rId3"/>
    <p:sldId id="327" r:id="rId4"/>
    <p:sldId id="328" r:id="rId5"/>
    <p:sldId id="357" r:id="rId6"/>
    <p:sldId id="358" r:id="rId7"/>
    <p:sldId id="356" r:id="rId8"/>
    <p:sldId id="335" r:id="rId9"/>
    <p:sldId id="345" r:id="rId10"/>
    <p:sldId id="344" r:id="rId11"/>
    <p:sldId id="353" r:id="rId12"/>
    <p:sldId id="351" r:id="rId13"/>
    <p:sldId id="349" r:id="rId14"/>
    <p:sldId id="350" r:id="rId15"/>
    <p:sldId id="338" r:id="rId16"/>
    <p:sldId id="33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5544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502644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82357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5125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89559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563030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276488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717004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377266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333098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56656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0128" y="190315"/>
            <a:ext cx="6763871" cy="1127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76767" y="1476001"/>
            <a:ext cx="676723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537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1.jpeg"/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12" Type="http://schemas.microsoft.com/office/2007/relationships/hdphoto" Target="../media/hdphoto3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20.png"/><Relationship Id="rId5" Type="http://schemas.openxmlformats.org/officeDocument/2006/relationships/image" Target="../media/image16.png"/><Relationship Id="rId10" Type="http://schemas.openxmlformats.org/officeDocument/2006/relationships/image" Target="../media/image19.jpeg"/><Relationship Id="rId4" Type="http://schemas.openxmlformats.org/officeDocument/2006/relationships/image" Target="../media/image15.jpeg"/><Relationship Id="rId9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548680"/>
            <a:ext cx="6768752" cy="3096344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МДОУ «ЦРР – детский сад №12  «Березка»  </a:t>
            </a:r>
            <a:r>
              <a:rPr lang="ru-RU" sz="22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 5 игр для подготовки </a:t>
            </a:r>
            <a:br>
              <a:rPr lang="ru-RU" sz="40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sz="40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40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обучению </a:t>
            </a:r>
            <a:br>
              <a:rPr lang="ru-RU" sz="40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грамоте»</a:t>
            </a:r>
            <a:br>
              <a:rPr lang="ru-RU" sz="40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Практикум </a:t>
            </a:r>
            <a:r>
              <a:rPr lang="ru-RU" sz="24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родителей</a:t>
            </a:r>
            <a:r>
              <a:rPr lang="ru-RU" sz="24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7" y="3501008"/>
            <a:ext cx="6264696" cy="2592288"/>
          </a:xfrm>
        </p:spPr>
        <p:txBody>
          <a:bodyPr>
            <a:normAutofit/>
          </a:bodyPr>
          <a:lstStyle/>
          <a:p>
            <a:pPr algn="l"/>
            <a:endParaRPr lang="ru-RU" sz="2000" b="1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</a:t>
            </a:r>
          </a:p>
          <a:p>
            <a:pPr algn="l"/>
            <a:r>
              <a:rPr lang="ru-RU" sz="20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Нина </a:t>
            </a:r>
            <a:r>
              <a:rPr lang="ru-RU" sz="20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Семеновна </a:t>
            </a:r>
            <a:r>
              <a:rPr lang="ru-RU" sz="2000" b="1" dirty="0" err="1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Шехурдина</a:t>
            </a:r>
            <a:endParaRPr lang="ru-RU" sz="2000" b="1" dirty="0" smtClean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</a:p>
          <a:p>
            <a:pPr algn="l"/>
            <a:r>
              <a:rPr lang="ru-RU" sz="2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</a:p>
          <a:p>
            <a:pPr algn="l"/>
            <a:r>
              <a:rPr lang="ru-RU" sz="2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ru-RU" sz="20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ru-RU" sz="20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.01.2021г</a:t>
            </a:r>
            <a:r>
              <a:rPr lang="ru-RU" sz="20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" descr="C:\Users\1\Desktop\micro_1.jpg">
            <a:extLst>
              <a:ext uri="{FF2B5EF4-FFF2-40B4-BE49-F238E27FC236}">
                <a16:creationId xmlns:a16="http://schemas.microsoft.com/office/drawing/2014/main" xmlns="" id="{7B905567-ED62-47F8-A947-2D78D2AD4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2253" y="4381782"/>
            <a:ext cx="2232248" cy="17469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11284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6768" y="404664"/>
            <a:ext cx="6767232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игры нужно </a:t>
            </a:r>
            <a:r>
              <a:rPr lang="ru-RU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поиграть </a:t>
            </a:r>
            <a:r>
              <a:rPr lang="ru-RU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формировании готовности к обучению грамоте</a:t>
            </a:r>
            <a:endParaRPr lang="ru-RU" b="1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76768" y="1988840"/>
            <a:ext cx="6227680" cy="383849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43808" y="2132856"/>
            <a:ext cx="554461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sz="2400" b="1" dirty="0">
              <a:ln w="1905"/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2400" b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Игры: </a:t>
            </a:r>
          </a:p>
          <a:p>
            <a:pPr>
              <a:buNone/>
            </a:pPr>
            <a:r>
              <a:rPr lang="ru-RU" sz="2400" b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на </a:t>
            </a:r>
            <a:r>
              <a:rPr lang="ru-RU" sz="2400" b="1" dirty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выделение звука из ряда звуков, слогов, слов, предложений; </a:t>
            </a:r>
            <a:endParaRPr lang="ru-RU" sz="2400" b="1" dirty="0" smtClean="0">
              <a:ln w="1905"/>
              <a:solidFill>
                <a:srgbClr val="66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400" b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определение </a:t>
            </a:r>
            <a:r>
              <a:rPr lang="ru-RU" sz="2400" b="1" dirty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первого и последнего звука в </a:t>
            </a:r>
            <a:r>
              <a:rPr lang="ru-RU" sz="2400" b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словах;</a:t>
            </a:r>
          </a:p>
          <a:p>
            <a:pPr>
              <a:buNone/>
            </a:pPr>
            <a:r>
              <a:rPr lang="ru-RU" sz="2400" b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- определение </a:t>
            </a:r>
            <a:r>
              <a:rPr lang="ru-RU" sz="2400" b="1" dirty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позиции звука в </a:t>
            </a:r>
            <a:r>
              <a:rPr lang="ru-RU" sz="2400" b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слове; </a:t>
            </a:r>
            <a:endParaRPr lang="ru-RU" sz="2400" b="1" dirty="0">
              <a:ln w="1905"/>
              <a:solidFill>
                <a:srgbClr val="66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400" b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- называние </a:t>
            </a:r>
            <a:r>
              <a:rPr lang="ru-RU" sz="2400" b="1" dirty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слов на заданный </a:t>
            </a:r>
            <a:r>
              <a:rPr lang="ru-RU" sz="2400" b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звук</a:t>
            </a:r>
            <a:r>
              <a:rPr lang="ru-RU" sz="2400" b="1" dirty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b="1" dirty="0" smtClean="0">
              <a:ln w="1905"/>
              <a:solidFill>
                <a:srgbClr val="66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400" b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- отбор </a:t>
            </a:r>
            <a:r>
              <a:rPr lang="ru-RU" sz="2400" b="1" dirty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картинок с заданным </a:t>
            </a:r>
            <a:r>
              <a:rPr lang="ru-RU" sz="2400" b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звуком; </a:t>
            </a:r>
            <a:endParaRPr lang="ru-RU" sz="2400" b="1" dirty="0">
              <a:ln w="1905"/>
              <a:solidFill>
                <a:srgbClr val="66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400" b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- на дифференциацию </a:t>
            </a:r>
            <a:r>
              <a:rPr lang="ru-RU" sz="2400" b="1" dirty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мягких и твердых согласных </a:t>
            </a:r>
            <a:r>
              <a:rPr lang="ru-RU" sz="2400" b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звуков и другие.</a:t>
            </a:r>
            <a:endParaRPr lang="ru-RU" sz="24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5803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0128" y="190314"/>
            <a:ext cx="6763871" cy="129446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Слуховой диктант </a:t>
            </a:r>
            <a:r>
              <a:rPr lang="ru-RU" sz="32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«Сосчитай звуки»</a:t>
            </a:r>
            <a:endParaRPr lang="ru-RU" sz="3200" b="1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76767" y="2348880"/>
            <a:ext cx="6767233" cy="34784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i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Мышка съела сыр и пышку</a:t>
            </a:r>
          </a:p>
          <a:p>
            <a:pPr marL="0" indent="0" algn="ctr">
              <a:buNone/>
            </a:pPr>
            <a:r>
              <a:rPr lang="ru-RU" sz="2800" b="1" i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Тыкву, рыбу, дыню, шишку.</a:t>
            </a:r>
          </a:p>
          <a:p>
            <a:pPr marL="0" indent="0" algn="ctr">
              <a:buNone/>
            </a:pPr>
            <a:r>
              <a:rPr lang="ru-RU" sz="2800" b="1" i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Целый день она жевала, </a:t>
            </a:r>
          </a:p>
          <a:p>
            <a:pPr marL="0" indent="0" algn="ctr">
              <a:buNone/>
            </a:pPr>
            <a:r>
              <a:rPr lang="ru-RU" sz="2800" b="1" i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все мышке было мало</a:t>
            </a:r>
            <a:r>
              <a:rPr lang="ru-RU" sz="2800" i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 descr="ÐÐ°ÑÑÐ¸Ð½ÐºÐ¸ Ð¿Ð¾ Ð·Ð°Ð¿ÑÐ¾ÑÑ Ð¼ÑÑÑ Ð¼ÑÐ»ÑÑÐ¸Ðº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767" y="1317813"/>
            <a:ext cx="1331777" cy="171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ÐÐ°ÑÑÐ¸Ð½ÐºÐ¸ Ð¿Ð¾ Ð·Ð°Ð¿ÑÐ¾ÑÑ Ð¼ÑÑÑ Ð¼ÑÐ»ÑÑÐ¸Ðº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717032"/>
            <a:ext cx="1331777" cy="171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ÐÐ°ÑÑÐ¸Ð½ÐºÐ¸ Ð¿Ð¾ Ð·Ð°Ð¿ÑÐ¾ÑÑ Ð¼ÑÑÑ Ð¼ÑÐ»ÑÑÐ¸Ðº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006" y="4365104"/>
            <a:ext cx="1331777" cy="171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ÐÐ°ÑÑÐ¸Ð½ÐºÐ¸ Ð¿Ð¾ Ð·Ð°Ð¿ÑÐ¾ÑÑ Ð¼ÑÑÑ Ð¼ÑÐ»ÑÑÐ¸Ðº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005064"/>
            <a:ext cx="1331777" cy="171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ÐÐ°ÑÑÐ¸Ð½ÐºÐ¸ Ð¿Ð¾ Ð·Ð°Ð¿ÑÐ¾ÑÑ Ð¼ÑÑÑ Ð¼ÑÐ»ÑÑÐ¸Ðº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977449"/>
            <a:ext cx="1331777" cy="171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3078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 idx="4294967295"/>
          </p:nvPr>
        </p:nvSpPr>
        <p:spPr>
          <a:xfrm>
            <a:off x="2380128" y="260648"/>
            <a:ext cx="6763871" cy="1440159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32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«Мы считаем, мы считаем»</a:t>
            </a:r>
            <a:br>
              <a:rPr lang="ru-RU" altLang="ru-RU" sz="32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Называй каждую картинку, отхлопывая слоги, закрась рядом с картинкой столько кружков, сколько насчитаешь слогов</a:t>
            </a:r>
            <a:r>
              <a:rPr lang="ru-RU" altLang="ru-RU" sz="2400" b="1" i="1" dirty="0" smtClean="0">
                <a:solidFill>
                  <a:srgbClr val="660066"/>
                </a:solidFill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20483" name="Picture 3" descr="qwe45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clrChange>
              <a:clrFrom>
                <a:srgbClr val="F3F3F1"/>
              </a:clrFrom>
              <a:clrTo>
                <a:srgbClr val="F3F3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04" r="-3694"/>
          <a:stretch>
            <a:fillRect/>
          </a:stretch>
        </p:blipFill>
        <p:spPr>
          <a:xfrm>
            <a:off x="2916238" y="1628775"/>
            <a:ext cx="4262437" cy="4525963"/>
          </a:xfrm>
          <a:noFill/>
        </p:spPr>
      </p:pic>
      <p:sp>
        <p:nvSpPr>
          <p:cNvPr id="60420" name="AutoShape 4"/>
          <p:cNvSpPr>
            <a:spLocks noChangeArrowheads="1"/>
          </p:cNvSpPr>
          <p:nvPr/>
        </p:nvSpPr>
        <p:spPr bwMode="auto">
          <a:xfrm>
            <a:off x="5651500" y="2205038"/>
            <a:ext cx="287338" cy="287337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0421" name="AutoShape 5"/>
          <p:cNvSpPr>
            <a:spLocks noChangeArrowheads="1"/>
          </p:cNvSpPr>
          <p:nvPr/>
        </p:nvSpPr>
        <p:spPr bwMode="auto">
          <a:xfrm>
            <a:off x="6011863" y="2205038"/>
            <a:ext cx="287337" cy="287337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0422" name="AutoShape 6"/>
          <p:cNvSpPr>
            <a:spLocks noChangeArrowheads="1"/>
          </p:cNvSpPr>
          <p:nvPr/>
        </p:nvSpPr>
        <p:spPr bwMode="auto">
          <a:xfrm>
            <a:off x="3132138" y="3573463"/>
            <a:ext cx="287337" cy="287337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0423" name="AutoShape 7"/>
          <p:cNvSpPr>
            <a:spLocks noChangeArrowheads="1"/>
          </p:cNvSpPr>
          <p:nvPr/>
        </p:nvSpPr>
        <p:spPr bwMode="auto">
          <a:xfrm>
            <a:off x="3471863" y="3548063"/>
            <a:ext cx="287337" cy="287337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0424" name="AutoShape 8"/>
          <p:cNvSpPr>
            <a:spLocks noChangeArrowheads="1"/>
          </p:cNvSpPr>
          <p:nvPr/>
        </p:nvSpPr>
        <p:spPr bwMode="auto">
          <a:xfrm>
            <a:off x="4284663" y="4292600"/>
            <a:ext cx="287337" cy="287338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0425" name="AutoShape 9"/>
          <p:cNvSpPr>
            <a:spLocks noChangeArrowheads="1"/>
          </p:cNvSpPr>
          <p:nvPr/>
        </p:nvSpPr>
        <p:spPr bwMode="auto">
          <a:xfrm>
            <a:off x="4592638" y="4305300"/>
            <a:ext cx="287337" cy="287338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0426" name="AutoShape 10"/>
          <p:cNvSpPr>
            <a:spLocks noChangeArrowheads="1"/>
          </p:cNvSpPr>
          <p:nvPr/>
        </p:nvSpPr>
        <p:spPr bwMode="auto">
          <a:xfrm>
            <a:off x="4902200" y="4298950"/>
            <a:ext cx="287338" cy="287338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0427" name="AutoShape 11"/>
          <p:cNvSpPr>
            <a:spLocks noChangeArrowheads="1"/>
          </p:cNvSpPr>
          <p:nvPr/>
        </p:nvSpPr>
        <p:spPr bwMode="auto">
          <a:xfrm>
            <a:off x="4067175" y="5732463"/>
            <a:ext cx="287338" cy="287337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0428" name="AutoShape 12"/>
          <p:cNvSpPr>
            <a:spLocks noChangeArrowheads="1"/>
          </p:cNvSpPr>
          <p:nvPr/>
        </p:nvSpPr>
        <p:spPr bwMode="auto">
          <a:xfrm>
            <a:off x="3022600" y="5241925"/>
            <a:ext cx="287338" cy="287338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0429" name="AutoShape 13"/>
          <p:cNvSpPr>
            <a:spLocks noChangeArrowheads="1"/>
          </p:cNvSpPr>
          <p:nvPr/>
        </p:nvSpPr>
        <p:spPr bwMode="auto">
          <a:xfrm>
            <a:off x="3336925" y="5240338"/>
            <a:ext cx="287338" cy="287337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0430" name="AutoShape 14"/>
          <p:cNvSpPr>
            <a:spLocks noChangeArrowheads="1"/>
          </p:cNvSpPr>
          <p:nvPr/>
        </p:nvSpPr>
        <p:spPr bwMode="auto">
          <a:xfrm>
            <a:off x="5724525" y="5661025"/>
            <a:ext cx="287338" cy="287338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0431" name="AutoShape 15"/>
          <p:cNvSpPr>
            <a:spLocks noChangeArrowheads="1"/>
          </p:cNvSpPr>
          <p:nvPr/>
        </p:nvSpPr>
        <p:spPr bwMode="auto">
          <a:xfrm>
            <a:off x="5724525" y="3716338"/>
            <a:ext cx="287338" cy="287337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0432" name="AutoShape 16"/>
          <p:cNvSpPr>
            <a:spLocks noChangeArrowheads="1"/>
          </p:cNvSpPr>
          <p:nvPr/>
        </p:nvSpPr>
        <p:spPr bwMode="auto">
          <a:xfrm>
            <a:off x="6011863" y="3716338"/>
            <a:ext cx="287337" cy="287337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0433" name="AutoShape 17"/>
          <p:cNvSpPr>
            <a:spLocks noChangeArrowheads="1"/>
          </p:cNvSpPr>
          <p:nvPr/>
        </p:nvSpPr>
        <p:spPr bwMode="auto">
          <a:xfrm>
            <a:off x="6300788" y="3716338"/>
            <a:ext cx="287337" cy="287337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83670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 animBg="1"/>
      <p:bldP spid="60421" grpId="0" animBg="1"/>
      <p:bldP spid="60422" grpId="0" animBg="1"/>
      <p:bldP spid="60423" grpId="0" animBg="1"/>
      <p:bldP spid="60424" grpId="0" animBg="1"/>
      <p:bldP spid="60425" grpId="0" animBg="1"/>
      <p:bldP spid="60426" grpId="0" animBg="1"/>
      <p:bldP spid="60427" grpId="0" animBg="1"/>
      <p:bldP spid="60428" grpId="0" animBg="1"/>
      <p:bldP spid="60429" grpId="0" animBg="1"/>
      <p:bldP spid="60430" grpId="0" animBg="1"/>
      <p:bldP spid="60431" grpId="0" animBg="1"/>
      <p:bldP spid="60432" grpId="0" animBg="1"/>
      <p:bldP spid="604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 idx="4294967295"/>
          </p:nvPr>
        </p:nvSpPr>
        <p:spPr>
          <a:xfrm>
            <a:off x="-468313" y="692150"/>
            <a:ext cx="8229601" cy="720725"/>
          </a:xfrm>
        </p:spPr>
        <p:txBody>
          <a:bodyPr>
            <a:normAutofit fontScale="90000"/>
          </a:bodyPr>
          <a:lstStyle/>
          <a:p>
            <a:r>
              <a:rPr lang="ru-RU" altLang="ru-RU" sz="3200" b="1" i="1" smtClean="0">
                <a:latin typeface="Arial" panose="020B0604020202020204" pitchFamily="34" charset="0"/>
              </a:rPr>
              <a:t/>
            </a:r>
            <a:br>
              <a:rPr lang="ru-RU" altLang="ru-RU" sz="3200" b="1" i="1" smtClean="0">
                <a:latin typeface="Arial" panose="020B0604020202020204" pitchFamily="34" charset="0"/>
              </a:rPr>
            </a:br>
            <a:endParaRPr lang="ru-RU" altLang="ru-RU" sz="3200" b="1" i="1" smtClean="0">
              <a:latin typeface="Arial" panose="020B0604020202020204" pitchFamily="34" charset="0"/>
            </a:endParaRPr>
          </a:p>
        </p:txBody>
      </p:sp>
      <p:pic>
        <p:nvPicPr>
          <p:cNvPr id="11267" name="Picture 11" descr="qwe57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F5F3"/>
              </a:clrFrom>
              <a:clrTo>
                <a:srgbClr val="F5F5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596" y="4687679"/>
            <a:ext cx="1655762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12" descr="qwe57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5F5F3"/>
              </a:clrFrom>
              <a:clrTo>
                <a:srgbClr val="F5F5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033" y="3125721"/>
            <a:ext cx="15843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0" descr="qwe57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638" y="1628742"/>
            <a:ext cx="1655762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8" descr="qwe59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7F8F3"/>
              </a:clrFrom>
              <a:clrTo>
                <a:srgbClr val="F7F8F3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04" b="94444" l="9910" r="897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844675"/>
            <a:ext cx="1371600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9" descr="qwe60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8F6F7"/>
              </a:clrFrom>
              <a:clrTo>
                <a:srgbClr val="F8F6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4941888"/>
            <a:ext cx="1401762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 descr="qwe59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16" b="95706" l="0" r="897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3357563"/>
            <a:ext cx="13716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7" descr="qwe577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9F9F6"/>
              </a:clrFrom>
              <a:clrTo>
                <a:srgbClr val="F9F9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557338"/>
            <a:ext cx="13970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 descr="qwe58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079" b="98614" l="1731" r="95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429000"/>
            <a:ext cx="15811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 descr="qwe587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013" y="4941888"/>
            <a:ext cx="1249362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6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9829" tIns="539580" rIns="539580" bIns="53958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127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1278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1279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1280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281" name="Rectangle 18"/>
          <p:cNvSpPr>
            <a:spLocks noChangeArrowheads="1"/>
          </p:cNvSpPr>
          <p:nvPr/>
        </p:nvSpPr>
        <p:spPr bwMode="auto">
          <a:xfrm>
            <a:off x="0" y="0"/>
            <a:ext cx="184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200">
                <a:cs typeface="Times New Roman" panose="02020603050405020304" pitchFamily="18" charset="0"/>
              </a:rPr>
              <a:t/>
            </a:r>
            <a:br>
              <a:rPr lang="ru-RU" altLang="ru-RU" sz="1200">
                <a:cs typeface="Times New Roman" panose="02020603050405020304" pitchFamily="18" charset="0"/>
              </a:rPr>
            </a:br>
            <a:endParaRPr lang="ru-RU" altLang="ru-RU"/>
          </a:p>
        </p:txBody>
      </p:sp>
      <p:sp>
        <p:nvSpPr>
          <p:cNvPr id="11282" name="Rectangle 21"/>
          <p:cNvSpPr>
            <a:spLocks noGrp="1"/>
          </p:cNvSpPr>
          <p:nvPr>
            <p:ph idx="4294967295"/>
          </p:nvPr>
        </p:nvSpPr>
        <p:spPr>
          <a:xfrm>
            <a:off x="900113" y="712133"/>
            <a:ext cx="8012112" cy="843617"/>
          </a:xfrm>
        </p:spPr>
        <p:txBody>
          <a:bodyPr>
            <a:norm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ru-RU" altLang="ru-RU" sz="36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Игра  «Звуковые домики» </a:t>
            </a:r>
          </a:p>
          <a:p>
            <a:endParaRPr lang="ru-RU" altLang="ru-RU" sz="3200" dirty="0" smtClean="0"/>
          </a:p>
        </p:txBody>
      </p:sp>
      <p:sp>
        <p:nvSpPr>
          <p:cNvPr id="11283" name="Rectangle 23"/>
          <p:cNvSpPr>
            <a:spLocks noChangeArrowheads="1"/>
          </p:cNvSpPr>
          <p:nvPr/>
        </p:nvSpPr>
        <p:spPr bwMode="auto">
          <a:xfrm>
            <a:off x="900113" y="188913"/>
            <a:ext cx="77755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i="1" dirty="0">
                <a:solidFill>
                  <a:schemeClr val="folHlink"/>
                </a:solidFill>
              </a:rPr>
              <a:t> </a:t>
            </a:r>
            <a:endParaRPr lang="ru-RU" altLang="ru-RU" sz="32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7919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44 0.00765 L -0.50035 -0.223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90" y="-115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03892E-7 L -0.33646 -0.4504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23" y="-225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2966 L -0.32274 0.01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46" y="-5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227 L -0.14115 -0.2191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-120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04819E-6 L -0.34653 0.49398 " pathEditMode="relative" ptsTypes="AA">
                                      <p:cBhvr>
                                        <p:cTn id="22" dur="2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08526E-6 L -0.31493 0.5148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2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 idx="4294967295"/>
          </p:nvPr>
        </p:nvSpPr>
        <p:spPr>
          <a:xfrm>
            <a:off x="3006601" y="332656"/>
            <a:ext cx="5669855" cy="1267544"/>
          </a:xfrm>
        </p:spPr>
        <p:txBody>
          <a:bodyPr>
            <a:normAutofit/>
          </a:bodyPr>
          <a:lstStyle/>
          <a:p>
            <a:pPr algn="ctr"/>
            <a:r>
              <a:rPr lang="ru-RU" altLang="ru-RU" sz="3600" b="1" dirty="0" smtClean="0">
                <a:solidFill>
                  <a:srgbClr val="990033"/>
                </a:solidFill>
                <a:latin typeface="Arial" panose="020B0604020202020204" pitchFamily="34" charset="0"/>
              </a:rPr>
              <a:t>«</a:t>
            </a:r>
            <a:r>
              <a:rPr lang="ru-RU" altLang="ru-RU" sz="36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Подарки для Кати и Кирилла</a:t>
            </a:r>
            <a:r>
              <a:rPr lang="ru-RU" altLang="ru-RU" sz="3600" b="1" dirty="0" smtClean="0">
                <a:solidFill>
                  <a:srgbClr val="990033"/>
                </a:solidFill>
                <a:latin typeface="Arial" panose="020B0604020202020204" pitchFamily="34" charset="0"/>
              </a:rPr>
              <a:t>»</a:t>
            </a:r>
          </a:p>
        </p:txBody>
      </p:sp>
      <p:sp>
        <p:nvSpPr>
          <p:cNvPr id="16387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ru-RU" altLang="ru-RU" sz="2400" b="1" i="1" smtClean="0">
              <a:latin typeface="Arial" panose="020B0604020202020204" pitchFamily="34" charset="0"/>
            </a:endParaRPr>
          </a:p>
          <a:p>
            <a:endParaRPr lang="ru-RU" altLang="ru-RU" sz="2400" b="1" i="1" smtClean="0">
              <a:latin typeface="Arial" panose="020B0604020202020204" pitchFamily="34" charset="0"/>
            </a:endParaRPr>
          </a:p>
          <a:p>
            <a:endParaRPr lang="ru-RU" altLang="ru-RU" sz="2400" b="1" i="1" smtClean="0">
              <a:latin typeface="Arial" panose="020B0604020202020204" pitchFamily="34" charset="0"/>
            </a:endParaRPr>
          </a:p>
          <a:p>
            <a:endParaRPr lang="ru-RU" altLang="ru-RU" sz="2400" b="1" i="1" smtClean="0">
              <a:latin typeface="Arial" panose="020B0604020202020204" pitchFamily="34" charset="0"/>
            </a:endParaRPr>
          </a:p>
          <a:p>
            <a:endParaRPr lang="ru-RU" altLang="ru-RU" sz="2400" b="1" i="1" smtClean="0">
              <a:latin typeface="Arial" panose="020B0604020202020204" pitchFamily="34" charset="0"/>
            </a:endParaRPr>
          </a:p>
          <a:p>
            <a:endParaRPr lang="ru-RU" altLang="ru-RU" sz="2400" b="1" i="1" smtClean="0">
              <a:latin typeface="Arial" panose="020B0604020202020204" pitchFamily="34" charset="0"/>
            </a:endParaRPr>
          </a:p>
          <a:p>
            <a:endParaRPr lang="ru-RU" altLang="ru-RU" sz="2400" b="1" i="1" smtClean="0">
              <a:latin typeface="Arial" panose="020B0604020202020204" pitchFamily="34" charset="0"/>
            </a:endParaRPr>
          </a:p>
          <a:p>
            <a:endParaRPr lang="ru-RU" altLang="ru-RU" sz="2400" b="1" i="1" smtClean="0">
              <a:latin typeface="Arial" panose="020B0604020202020204" pitchFamily="34" charset="0"/>
            </a:endParaRPr>
          </a:p>
          <a:p>
            <a:endParaRPr lang="ru-RU" altLang="ru-RU" sz="2400" b="1" i="1" smtClean="0">
              <a:latin typeface="Arial" panose="020B0604020202020204" pitchFamily="34" charset="0"/>
            </a:endParaRPr>
          </a:p>
          <a:p>
            <a:endParaRPr lang="ru-RU" altLang="ru-RU" sz="2400" b="1" i="1" smtClean="0">
              <a:latin typeface="Arial" panose="020B0604020202020204" pitchFamily="34" charset="0"/>
            </a:endParaRPr>
          </a:p>
        </p:txBody>
      </p:sp>
      <p:pic>
        <p:nvPicPr>
          <p:cNvPr id="55302" name="Picture 6" descr="qwe65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clrChange>
              <a:clrFrom>
                <a:srgbClr val="EDEBEC"/>
              </a:clrFrom>
              <a:clrTo>
                <a:srgbClr val="EDEB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80288" y="3860800"/>
            <a:ext cx="1366837" cy="1173163"/>
          </a:xfrm>
          <a:noFill/>
        </p:spPr>
      </p:pic>
      <p:pic>
        <p:nvPicPr>
          <p:cNvPr id="55306" name="Picture 10" descr="img38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AFAFC"/>
              </a:clrFrom>
              <a:clrTo>
                <a:srgbClr val="FAFA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300" y="2937353"/>
            <a:ext cx="122555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7" name="Picture 11" descr="img97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9FAFC"/>
              </a:clrFrom>
              <a:clrTo>
                <a:srgbClr val="F9FA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516563"/>
            <a:ext cx="1223963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9" name="Picture 13" descr="qwe65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>
            <a:clrChange>
              <a:clrFrom>
                <a:srgbClr val="F2EDF1"/>
              </a:clrFrom>
              <a:clrTo>
                <a:srgbClr val="F2ED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5963" y="4724400"/>
            <a:ext cx="1296987" cy="1092200"/>
          </a:xfrm>
        </p:spPr>
      </p:pic>
      <p:pic>
        <p:nvPicPr>
          <p:cNvPr id="55310" name="Picture 14" descr="img98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883" y="1378428"/>
            <a:ext cx="12954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11" name="Picture 15" descr="qwe67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3F3F5"/>
              </a:clrFrom>
              <a:clrTo>
                <a:srgbClr val="F3F3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447" y="2251962"/>
            <a:ext cx="1295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6" descr="img87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BFEFD"/>
              </a:clrFrom>
              <a:clrTo>
                <a:srgbClr val="FB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26869"/>
            <a:ext cx="1909763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7" descr="qwe45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8F5F6"/>
              </a:clrFrom>
              <a:clrTo>
                <a:srgbClr val="F8F5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401" y="937103"/>
            <a:ext cx="18542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53992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1.34384E-6 L -0.38594 0.04217 " pathEditMode="relative" ptsTypes="AA">
                                      <p:cBhvr>
                                        <p:cTn id="6" dur="20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8.01668E-6 L -0.5592 0.31533 " pathEditMode="relative" ptsTypes="AA">
                                      <p:cBhvr>
                                        <p:cTn id="8" dur="20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4 -0.00533 L -0.22448 -0.19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03" y="-947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428E-6 L -0.21268 -0.02109 " pathEditMode="relative" ptsTypes="AA">
                                      <p:cBhvr>
                                        <p:cTn id="12" dur="20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9.54588E-7 L -0.2085 0.0977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34" y="488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63207E-6 L -0.2007 -0.5542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5" y="-277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«Придумай слово»</a:t>
            </a:r>
            <a:endParaRPr lang="ru-RU" b="1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шаблон - копия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77072"/>
            <a:ext cx="2432999" cy="22322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555776" y="1308504"/>
            <a:ext cx="57423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  <a:tabLst>
                <a:tab pos="228600" algn="l"/>
              </a:tabLst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Спрятался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ловко в моем кулачке</a:t>
            </a:r>
            <a:endParaRPr lang="ru-RU" sz="2400" b="1" dirty="0">
              <a:solidFill>
                <a:srgbClr val="C00000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indent="450215" algn="just">
              <a:spcAft>
                <a:spcPts val="0"/>
              </a:spcAft>
              <a:tabLst>
                <a:tab pos="228600" algn="l"/>
              </a:tabLs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Маленький клоун </a:t>
            </a: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ea typeface="Courier New" panose="02070309020205020404" pitchFamily="49" charset="0"/>
            </a:endParaRPr>
          </a:p>
          <a:p>
            <a:pPr indent="450215" algn="just">
              <a:spcAft>
                <a:spcPts val="0"/>
              </a:spcAft>
              <a:tabLst>
                <a:tab pos="228600" algn="l"/>
              </a:tabLs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В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 большом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колпачке.</a:t>
            </a:r>
            <a:endParaRPr lang="ru-RU" sz="2400" b="1" dirty="0">
              <a:solidFill>
                <a:srgbClr val="C00000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indent="450215" algn="just">
              <a:spcAft>
                <a:spcPts val="0"/>
              </a:spcAft>
              <a:tabLst>
                <a:tab pos="228600" algn="l"/>
              </a:tabLs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Я и сама на него погляжу,</a:t>
            </a:r>
            <a:endParaRPr lang="ru-RU" sz="2400" b="1" dirty="0">
              <a:solidFill>
                <a:srgbClr val="C00000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indent="450215" algn="just">
              <a:spcAft>
                <a:spcPts val="0"/>
              </a:spcAft>
              <a:tabLst>
                <a:tab pos="228600" algn="l"/>
              </a:tabLs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 Если хотите и вам покажу</a:t>
            </a:r>
            <a:endParaRPr lang="ru-RU" sz="2400" b="1" dirty="0">
              <a:solidFill>
                <a:srgbClr val="C00000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indent="450215" algn="just">
              <a:spcAft>
                <a:spcPts val="0"/>
              </a:spcAft>
              <a:tabLst>
                <a:tab pos="228600" algn="l"/>
              </a:tabLs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Только сначала вам нужно назвать</a:t>
            </a:r>
            <a:endParaRPr lang="ru-RU" sz="2400" b="1" dirty="0">
              <a:solidFill>
                <a:srgbClr val="C00000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indent="450215" algn="just">
              <a:spcAft>
                <a:spcPts val="0"/>
              </a:spcAft>
              <a:tabLst>
                <a:tab pos="228600" algn="l"/>
              </a:tabLs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Несколько слов на звук («л» или любой другой)</a:t>
            </a:r>
            <a:endParaRPr lang="ru-RU" sz="2400" b="1" dirty="0">
              <a:solidFill>
                <a:srgbClr val="C00000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Скажем –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пять!</a:t>
            </a:r>
            <a:endParaRPr lang="ru-RU" sz="2400" b="1" dirty="0">
              <a:solidFill>
                <a:srgbClr val="C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8074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0129" y="620688"/>
            <a:ext cx="6296328" cy="2376263"/>
          </a:xfrm>
        </p:spPr>
        <p:txBody>
          <a:bodyPr>
            <a:normAutofit fontScale="90000"/>
          </a:bodyPr>
          <a:lstStyle/>
          <a:p>
            <a:pPr marL="0" indent="0"/>
            <a:r>
              <a:rPr lang="ru-RU" sz="32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Звуки </a:t>
            </a:r>
            <a:r>
              <a:rPr lang="ru-RU" sz="32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слушай ты внимательно </a:t>
            </a:r>
            <a:br>
              <a:rPr lang="ru-RU" sz="32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И </a:t>
            </a:r>
            <a:r>
              <a:rPr lang="ru-RU" sz="32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произноси старательно!</a:t>
            </a:r>
            <a:br>
              <a:rPr lang="ru-RU" sz="32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Говори </a:t>
            </a:r>
            <a:r>
              <a:rPr lang="ru-RU" sz="32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спокойно, внятно, </a:t>
            </a:r>
            <a:br>
              <a:rPr lang="ru-RU" sz="32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Чтобы </a:t>
            </a:r>
            <a:r>
              <a:rPr lang="ru-RU" sz="32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 всем понятно.</a:t>
            </a:r>
            <a:br>
              <a:rPr lang="ru-RU" sz="32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6600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7824" y="3284984"/>
            <a:ext cx="5832648" cy="2542355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pPr marL="0" indent="0">
              <a:buNone/>
            </a:pPr>
            <a:endParaRPr lang="ru-RU" sz="3200" b="1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pPr marL="0" indent="0">
              <a:buNone/>
            </a:pPr>
            <a:r>
              <a:rPr lang="ru-RU" sz="32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pPr marL="0" indent="0" algn="ctr">
              <a:buNone/>
            </a:pPr>
            <a:endParaRPr lang="ru-RU" sz="3200" b="1" smtClean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b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r>
              <a:rPr lang="ru-RU" sz="32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  <a:endParaRPr lang="ru-RU" sz="3200" b="1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валера\Desktop\родители\82529345_Deti_za_parto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636912"/>
            <a:ext cx="3290129" cy="25974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10089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0128" y="190315"/>
            <a:ext cx="6763871" cy="502381"/>
          </a:xfrm>
        </p:spPr>
        <p:txBody>
          <a:bodyPr>
            <a:normAutofit fontScale="90000"/>
          </a:bodyPr>
          <a:lstStyle/>
          <a:p>
            <a:endParaRPr lang="ru-RU" sz="3200" b="1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80128" y="1124744"/>
            <a:ext cx="6515713" cy="463937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dirty="0"/>
              <a:t> </a:t>
            </a:r>
            <a:r>
              <a:rPr lang="ru-RU" sz="32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грамоте </a:t>
            </a:r>
            <a:r>
              <a:rPr lang="ru-RU" sz="24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дошкольном возрасте </a:t>
            </a:r>
            <a:r>
              <a:rPr lang="ru-RU" sz="24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необходимо, потому что:</a:t>
            </a:r>
            <a:endParaRPr lang="ru-RU" sz="24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начальной школы стали выше, и многие родители </a:t>
            </a:r>
            <a:r>
              <a:rPr lang="ru-RU" sz="24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заинтересованы </a:t>
            </a:r>
            <a:r>
              <a:rPr lang="ru-RU" sz="24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обучении детей чтению;</a:t>
            </a:r>
            <a:endParaRPr lang="ru-RU" sz="24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sz="24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все дети справляются с темпом, предложенным школьной программой;</a:t>
            </a:r>
            <a:endParaRPr lang="ru-RU" sz="24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грамоте в детском саду является </a:t>
            </a:r>
            <a:r>
              <a:rPr lang="ru-RU" sz="24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профилактикой </a:t>
            </a:r>
            <a:r>
              <a:rPr lang="ru-RU" sz="2400" b="1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дислексии</a:t>
            </a:r>
            <a:r>
              <a:rPr lang="ru-RU" sz="24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дисграфии</a:t>
            </a:r>
            <a:r>
              <a:rPr lang="ru-RU" sz="24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поможет </a:t>
            </a:r>
            <a:r>
              <a:rPr lang="ru-RU" sz="24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ребёнку </a:t>
            </a:r>
            <a:r>
              <a:rPr lang="ru-RU" sz="24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избежать специфических ошибок при обучению чтению и письму.</a:t>
            </a:r>
            <a:endParaRPr lang="ru-RU" sz="24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82663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валера\Desktop\родители\82529345_Deti_za_parto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3933056"/>
            <a:ext cx="2865918" cy="226256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3085" y="190315"/>
            <a:ext cx="6763871" cy="112749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</a:t>
            </a:r>
            <a:endParaRPr lang="ru-RU" sz="3200" b="1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76767" y="1317813"/>
            <a:ext cx="6767233" cy="4509526"/>
          </a:xfrm>
        </p:spPr>
        <p:txBody>
          <a:bodyPr/>
          <a:lstStyle/>
          <a:p>
            <a:r>
              <a:rPr lang="ru-RU" sz="24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Грамота </a:t>
            </a:r>
            <a:r>
              <a:rPr lang="ru-RU" sz="24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базовые правила чтения и написания текстов</a:t>
            </a:r>
            <a:r>
              <a:rPr lang="ru-RU" sz="24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каком-либо </a:t>
            </a:r>
            <a:r>
              <a:rPr lang="ru-RU" sz="24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языке.</a:t>
            </a:r>
          </a:p>
          <a:p>
            <a:r>
              <a:rPr lang="ru-RU" sz="24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грамоте </a:t>
            </a:r>
            <a:r>
              <a:rPr lang="ru-RU" sz="24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овладение умением читать и писать тексты, излагать свои мысли в письменной форме, понимать при чтении смысл текста.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обучению грамоте </a:t>
            </a:r>
            <a:r>
              <a:rPr lang="ru-RU" sz="24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целенаправленный процесс</a:t>
            </a:r>
            <a:r>
              <a:rPr lang="ru-RU" sz="24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подготовке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к овладению чтением и письмом.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14787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0128" y="692695"/>
            <a:ext cx="6763871" cy="78330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 к обучению </a:t>
            </a:r>
            <a:r>
              <a:rPr lang="ru-RU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76767" y="1476001"/>
            <a:ext cx="6587721" cy="4351338"/>
          </a:xfrm>
        </p:spPr>
        <p:txBody>
          <a:bodyPr>
            <a:normAutofit lnSpcReduction="10000"/>
          </a:bodyPr>
          <a:lstStyle/>
          <a:p>
            <a:r>
              <a:rPr lang="ru-RU" sz="28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звуковой стороны речи.</a:t>
            </a:r>
            <a:endParaRPr lang="ru-RU" sz="2800" b="1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овершенствование фонетических процессов </a:t>
            </a:r>
            <a:r>
              <a:rPr lang="ru-RU" sz="28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(умение </a:t>
            </a:r>
            <a:r>
              <a:rPr lang="ru-RU" sz="28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вслушиваться в звуки, выделять их в словах, различать сходные звуки по звучанию</a:t>
            </a:r>
            <a:r>
              <a:rPr lang="ru-RU" sz="28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8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 к звуковому анализу </a:t>
            </a:r>
            <a:r>
              <a:rPr lang="ru-RU" sz="28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синтезу.</a:t>
            </a:r>
          </a:p>
          <a:p>
            <a:r>
              <a:rPr lang="ru-RU" sz="28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Выработка гибкости и точности движения руки, глазомера, чувства ритма.</a:t>
            </a:r>
            <a:endParaRPr lang="ru-RU" sz="28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1720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0128" y="332655"/>
            <a:ext cx="6763871" cy="98515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Возможные ошибки при чтении и письме:</a:t>
            </a:r>
            <a:endParaRPr lang="ru-RU" b="1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76767" y="1317812"/>
            <a:ext cx="6767233" cy="4847492"/>
          </a:xfrm>
        </p:spPr>
        <p:txBody>
          <a:bodyPr>
            <a:normAutofit fontScale="92500" lnSpcReduction="10000"/>
          </a:bodyPr>
          <a:lstStyle/>
          <a:p>
            <a:r>
              <a:rPr lang="ru-RU" sz="22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2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шибки </a:t>
            </a:r>
            <a:r>
              <a:rPr lang="ru-RU" sz="22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чтении:</a:t>
            </a:r>
          </a:p>
          <a:p>
            <a:pPr lvl="0"/>
            <a:r>
              <a:rPr lang="ru-RU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трудности слияния звуков в слоги и слова;</a:t>
            </a:r>
          </a:p>
          <a:p>
            <a:pPr lvl="0"/>
            <a:r>
              <a:rPr lang="ru-RU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побуквенное чтение;</a:t>
            </a:r>
          </a:p>
          <a:p>
            <a:r>
              <a:rPr lang="ru-RU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взаимные замены фонетически или </a:t>
            </a:r>
            <a:r>
              <a:rPr lang="ru-RU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артикуляционно</a:t>
            </a:r>
            <a:r>
              <a:rPr lang="ru-RU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близких согласных звуков (свистящих - шипящих, твердых - мягких, звонких - глухих)</a:t>
            </a:r>
          </a:p>
          <a:p>
            <a:pPr lvl="0"/>
            <a:r>
              <a:rPr lang="ru-RU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слишком медленный темп чтения;</a:t>
            </a:r>
          </a:p>
          <a:p>
            <a:pPr lvl="0"/>
            <a:r>
              <a:rPr lang="ru-RU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понимания почитанного.</a:t>
            </a:r>
          </a:p>
          <a:p>
            <a:r>
              <a:rPr lang="ru-RU" sz="22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Ошибки на письме:</a:t>
            </a:r>
          </a:p>
          <a:p>
            <a:pPr lvl="0"/>
            <a:r>
              <a:rPr lang="ru-RU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замены букв;</a:t>
            </a:r>
          </a:p>
          <a:p>
            <a:pPr lvl="0"/>
            <a:r>
              <a:rPr lang="ru-RU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пропуски гласных;</a:t>
            </a:r>
          </a:p>
          <a:p>
            <a:pPr lvl="0"/>
            <a:r>
              <a:rPr lang="ru-RU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пропуски согласных в их стечении;</a:t>
            </a:r>
          </a:p>
          <a:p>
            <a:pPr lvl="0"/>
            <a:r>
              <a:rPr lang="ru-RU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слияние слов на письме;</a:t>
            </a:r>
          </a:p>
          <a:p>
            <a:pPr lvl="0"/>
            <a:r>
              <a:rPr lang="ru-RU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раздельное написание частей одного слова и др.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798488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Таблица 20"/>
          <p:cNvGraphicFramePr>
            <a:graphicFrameLocks noGrp="1"/>
          </p:cNvGraphicFramePr>
          <p:nvPr>
            <p:extLst/>
          </p:nvPr>
        </p:nvGraphicFramePr>
        <p:xfrm>
          <a:off x="3270606" y="2060661"/>
          <a:ext cx="3538825" cy="68981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707765"/>
                <a:gridCol w="707765"/>
                <a:gridCol w="707765"/>
                <a:gridCol w="707765"/>
                <a:gridCol w="707765"/>
              </a:tblGrid>
              <a:tr h="68981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0907" y="342478"/>
            <a:ext cx="6763871" cy="1286322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36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</a:t>
            </a:r>
            <a:r>
              <a:rPr lang="ru-RU" altLang="ru-RU" sz="36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слог, слово, </a:t>
            </a:r>
            <a:r>
              <a:rPr lang="ru-RU" altLang="ru-RU" sz="36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предложение </a:t>
            </a:r>
            <a:br>
              <a:rPr lang="ru-RU" altLang="ru-RU" sz="36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7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(как </a:t>
            </a:r>
            <a:r>
              <a:rPr lang="ru-RU" altLang="ru-RU" sz="28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делать звуковой анализ </a:t>
            </a:r>
            <a:r>
              <a:rPr lang="ru-RU" altLang="ru-RU" sz="28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altLang="ru-RU" sz="28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лова, предложения)</a:t>
            </a:r>
            <a:endParaRPr lang="ru-RU" sz="2800" dirty="0">
              <a:solidFill>
                <a:srgbClr val="990033"/>
              </a:solidFill>
            </a:endParaRPr>
          </a:p>
        </p:txBody>
      </p:sp>
      <p:pic>
        <p:nvPicPr>
          <p:cNvPr id="4" name="Picture 4" descr="img93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AFAF8"/>
              </a:clrFrom>
              <a:clrTo>
                <a:srgbClr val="FAFA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453524"/>
            <a:ext cx="1547814" cy="2009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ubL"/>
          <p:cNvSpPr>
            <a:spLocks noEditPoints="1" noChangeArrowheads="1"/>
          </p:cNvSpPr>
          <p:nvPr/>
        </p:nvSpPr>
        <p:spPr bwMode="auto">
          <a:xfrm>
            <a:off x="3796835" y="5264467"/>
            <a:ext cx="421476" cy="498354"/>
          </a:xfrm>
          <a:custGeom>
            <a:avLst/>
            <a:gdLst>
              <a:gd name="G0" fmla="+- 0 0 0"/>
              <a:gd name="G1" fmla="*/ 13256 1 2"/>
              <a:gd name="G2" fmla="+- 13256 0 0"/>
              <a:gd name="G3" fmla="+- 10800 0 0"/>
              <a:gd name="G4" fmla="*/ 10800 1 2"/>
              <a:gd name="G5" fmla="+- 10800 G4 0"/>
              <a:gd name="T0" fmla="*/ 6628 w 21600"/>
              <a:gd name="T1" fmla="*/ 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62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0 w 21600"/>
              <a:gd name="T13" fmla="*/ G3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13256" y="10800"/>
                </a:lnTo>
                <a:lnTo>
                  <a:pt x="13256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filecab3"/>
          <p:cNvSpPr>
            <a:spLocks noEditPoints="1" noChangeArrowheads="1"/>
          </p:cNvSpPr>
          <p:nvPr/>
        </p:nvSpPr>
        <p:spPr bwMode="auto">
          <a:xfrm>
            <a:off x="5276862" y="4305014"/>
            <a:ext cx="1174772" cy="479380"/>
          </a:xfrm>
          <a:custGeom>
            <a:avLst/>
            <a:gdLst>
              <a:gd name="T0" fmla="*/ 10800 w 21600"/>
              <a:gd name="T1" fmla="*/ 0 h 21600"/>
              <a:gd name="T2" fmla="*/ 0 w 21600"/>
              <a:gd name="T3" fmla="*/ 0 h 21600"/>
              <a:gd name="T4" fmla="*/ 0 w 21600"/>
              <a:gd name="T5" fmla="*/ 10800 h 21600"/>
              <a:gd name="T6" fmla="*/ 0 w 21600"/>
              <a:gd name="T7" fmla="*/ 20367 h 21600"/>
              <a:gd name="T8" fmla="*/ 10800 w 21600"/>
              <a:gd name="T9" fmla="*/ 21600 h 21600"/>
              <a:gd name="T10" fmla="*/ 21600 w 21600"/>
              <a:gd name="T11" fmla="*/ 20367 h 21600"/>
              <a:gd name="T12" fmla="*/ 21600 w 21600"/>
              <a:gd name="T13" fmla="*/ 10800 h 21600"/>
              <a:gd name="T14" fmla="*/ 21600 w 21600"/>
              <a:gd name="T15" fmla="*/ 0 h 21600"/>
              <a:gd name="T16" fmla="*/ 1004 w 21600"/>
              <a:gd name="T17" fmla="*/ 511 h 21600"/>
              <a:gd name="T18" fmla="*/ 20542 w 21600"/>
              <a:gd name="T19" fmla="*/ 1876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0788" y="0"/>
                </a:moveTo>
                <a:lnTo>
                  <a:pt x="0" y="0"/>
                </a:lnTo>
                <a:lnTo>
                  <a:pt x="0" y="10800"/>
                </a:lnTo>
                <a:lnTo>
                  <a:pt x="0" y="19099"/>
                </a:lnTo>
                <a:lnTo>
                  <a:pt x="8466" y="19099"/>
                </a:lnTo>
                <a:lnTo>
                  <a:pt x="8490" y="19440"/>
                </a:lnTo>
                <a:lnTo>
                  <a:pt x="8537" y="20008"/>
                </a:lnTo>
                <a:lnTo>
                  <a:pt x="8607" y="20349"/>
                </a:lnTo>
                <a:lnTo>
                  <a:pt x="8701" y="20691"/>
                </a:lnTo>
                <a:lnTo>
                  <a:pt x="8842" y="21145"/>
                </a:lnTo>
                <a:lnTo>
                  <a:pt x="9053" y="21373"/>
                </a:lnTo>
                <a:lnTo>
                  <a:pt x="9264" y="21600"/>
                </a:lnTo>
                <a:lnTo>
                  <a:pt x="9545" y="21600"/>
                </a:lnTo>
                <a:lnTo>
                  <a:pt x="10718" y="21600"/>
                </a:lnTo>
                <a:lnTo>
                  <a:pt x="11891" y="21600"/>
                </a:lnTo>
                <a:lnTo>
                  <a:pt x="12266" y="21600"/>
                </a:lnTo>
                <a:lnTo>
                  <a:pt x="12477" y="21429"/>
                </a:lnTo>
                <a:lnTo>
                  <a:pt x="12618" y="21202"/>
                </a:lnTo>
                <a:lnTo>
                  <a:pt x="12758" y="20861"/>
                </a:lnTo>
                <a:lnTo>
                  <a:pt x="12922" y="20349"/>
                </a:lnTo>
                <a:lnTo>
                  <a:pt x="12993" y="19952"/>
                </a:lnTo>
                <a:lnTo>
                  <a:pt x="13016" y="19440"/>
                </a:lnTo>
                <a:lnTo>
                  <a:pt x="13063" y="19099"/>
                </a:lnTo>
                <a:lnTo>
                  <a:pt x="21600" y="19099"/>
                </a:lnTo>
                <a:lnTo>
                  <a:pt x="21600" y="10800"/>
                </a:lnTo>
                <a:lnTo>
                  <a:pt x="21600" y="0"/>
                </a:lnTo>
                <a:lnTo>
                  <a:pt x="10788" y="0"/>
                </a:lnTo>
                <a:close/>
                <a:moveTo>
                  <a:pt x="9053" y="19099"/>
                </a:moveTo>
                <a:lnTo>
                  <a:pt x="9053" y="19440"/>
                </a:lnTo>
                <a:lnTo>
                  <a:pt x="9076" y="19611"/>
                </a:lnTo>
                <a:lnTo>
                  <a:pt x="9123" y="19781"/>
                </a:lnTo>
                <a:lnTo>
                  <a:pt x="9193" y="20008"/>
                </a:lnTo>
                <a:lnTo>
                  <a:pt x="9264" y="20179"/>
                </a:lnTo>
                <a:lnTo>
                  <a:pt x="9334" y="20293"/>
                </a:lnTo>
                <a:lnTo>
                  <a:pt x="9405" y="20349"/>
                </a:lnTo>
                <a:lnTo>
                  <a:pt x="9545" y="20349"/>
                </a:lnTo>
                <a:lnTo>
                  <a:pt x="11891" y="20349"/>
                </a:lnTo>
                <a:lnTo>
                  <a:pt x="12031" y="20349"/>
                </a:lnTo>
                <a:lnTo>
                  <a:pt x="12172" y="20236"/>
                </a:lnTo>
                <a:lnTo>
                  <a:pt x="12266" y="20179"/>
                </a:lnTo>
                <a:lnTo>
                  <a:pt x="12336" y="20008"/>
                </a:lnTo>
                <a:lnTo>
                  <a:pt x="12383" y="19838"/>
                </a:lnTo>
                <a:lnTo>
                  <a:pt x="12430" y="19611"/>
                </a:lnTo>
                <a:lnTo>
                  <a:pt x="12477" y="19440"/>
                </a:lnTo>
                <a:lnTo>
                  <a:pt x="12477" y="19099"/>
                </a:lnTo>
                <a:lnTo>
                  <a:pt x="9053" y="19099"/>
                </a:lnTo>
                <a:close/>
              </a:path>
              <a:path w="21600" h="21600" extrusionOk="0">
                <a:moveTo>
                  <a:pt x="9053" y="19099"/>
                </a:moveTo>
                <a:lnTo>
                  <a:pt x="0" y="19099"/>
                </a:lnTo>
                <a:lnTo>
                  <a:pt x="21600" y="19099"/>
                </a:lnTo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filecab3"/>
          <p:cNvSpPr>
            <a:spLocks noEditPoints="1" noChangeArrowheads="1"/>
          </p:cNvSpPr>
          <p:nvPr/>
        </p:nvSpPr>
        <p:spPr bwMode="auto">
          <a:xfrm>
            <a:off x="6800372" y="4306014"/>
            <a:ext cx="1174772" cy="478380"/>
          </a:xfrm>
          <a:custGeom>
            <a:avLst/>
            <a:gdLst>
              <a:gd name="T0" fmla="*/ 10800 w 21600"/>
              <a:gd name="T1" fmla="*/ 0 h 21600"/>
              <a:gd name="T2" fmla="*/ 0 w 21600"/>
              <a:gd name="T3" fmla="*/ 0 h 21600"/>
              <a:gd name="T4" fmla="*/ 0 w 21600"/>
              <a:gd name="T5" fmla="*/ 10800 h 21600"/>
              <a:gd name="T6" fmla="*/ 0 w 21600"/>
              <a:gd name="T7" fmla="*/ 20367 h 21600"/>
              <a:gd name="T8" fmla="*/ 10800 w 21600"/>
              <a:gd name="T9" fmla="*/ 21600 h 21600"/>
              <a:gd name="T10" fmla="*/ 21600 w 21600"/>
              <a:gd name="T11" fmla="*/ 20367 h 21600"/>
              <a:gd name="T12" fmla="*/ 21600 w 21600"/>
              <a:gd name="T13" fmla="*/ 10800 h 21600"/>
              <a:gd name="T14" fmla="*/ 21600 w 21600"/>
              <a:gd name="T15" fmla="*/ 0 h 21600"/>
              <a:gd name="T16" fmla="*/ 1004 w 21600"/>
              <a:gd name="T17" fmla="*/ 511 h 21600"/>
              <a:gd name="T18" fmla="*/ 20542 w 21600"/>
              <a:gd name="T19" fmla="*/ 1876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0788" y="0"/>
                </a:moveTo>
                <a:lnTo>
                  <a:pt x="0" y="0"/>
                </a:lnTo>
                <a:lnTo>
                  <a:pt x="0" y="10800"/>
                </a:lnTo>
                <a:lnTo>
                  <a:pt x="0" y="19099"/>
                </a:lnTo>
                <a:lnTo>
                  <a:pt x="8466" y="19099"/>
                </a:lnTo>
                <a:lnTo>
                  <a:pt x="8490" y="19440"/>
                </a:lnTo>
                <a:lnTo>
                  <a:pt x="8537" y="20008"/>
                </a:lnTo>
                <a:lnTo>
                  <a:pt x="8607" y="20349"/>
                </a:lnTo>
                <a:lnTo>
                  <a:pt x="8701" y="20691"/>
                </a:lnTo>
                <a:lnTo>
                  <a:pt x="8842" y="21145"/>
                </a:lnTo>
                <a:lnTo>
                  <a:pt x="9053" y="21373"/>
                </a:lnTo>
                <a:lnTo>
                  <a:pt x="9264" y="21600"/>
                </a:lnTo>
                <a:lnTo>
                  <a:pt x="9545" y="21600"/>
                </a:lnTo>
                <a:lnTo>
                  <a:pt x="10718" y="21600"/>
                </a:lnTo>
                <a:lnTo>
                  <a:pt x="11891" y="21600"/>
                </a:lnTo>
                <a:lnTo>
                  <a:pt x="12266" y="21600"/>
                </a:lnTo>
                <a:lnTo>
                  <a:pt x="12477" y="21429"/>
                </a:lnTo>
                <a:lnTo>
                  <a:pt x="12618" y="21202"/>
                </a:lnTo>
                <a:lnTo>
                  <a:pt x="12758" y="20861"/>
                </a:lnTo>
                <a:lnTo>
                  <a:pt x="12922" y="20349"/>
                </a:lnTo>
                <a:lnTo>
                  <a:pt x="12993" y="19952"/>
                </a:lnTo>
                <a:lnTo>
                  <a:pt x="13016" y="19440"/>
                </a:lnTo>
                <a:lnTo>
                  <a:pt x="13063" y="19099"/>
                </a:lnTo>
                <a:lnTo>
                  <a:pt x="21600" y="19099"/>
                </a:lnTo>
                <a:lnTo>
                  <a:pt x="21600" y="10800"/>
                </a:lnTo>
                <a:lnTo>
                  <a:pt x="21600" y="0"/>
                </a:lnTo>
                <a:lnTo>
                  <a:pt x="10788" y="0"/>
                </a:lnTo>
                <a:close/>
                <a:moveTo>
                  <a:pt x="9053" y="19099"/>
                </a:moveTo>
                <a:lnTo>
                  <a:pt x="9053" y="19440"/>
                </a:lnTo>
                <a:lnTo>
                  <a:pt x="9076" y="19611"/>
                </a:lnTo>
                <a:lnTo>
                  <a:pt x="9123" y="19781"/>
                </a:lnTo>
                <a:lnTo>
                  <a:pt x="9193" y="20008"/>
                </a:lnTo>
                <a:lnTo>
                  <a:pt x="9264" y="20179"/>
                </a:lnTo>
                <a:lnTo>
                  <a:pt x="9334" y="20293"/>
                </a:lnTo>
                <a:lnTo>
                  <a:pt x="9405" y="20349"/>
                </a:lnTo>
                <a:lnTo>
                  <a:pt x="9545" y="20349"/>
                </a:lnTo>
                <a:lnTo>
                  <a:pt x="11891" y="20349"/>
                </a:lnTo>
                <a:lnTo>
                  <a:pt x="12031" y="20349"/>
                </a:lnTo>
                <a:lnTo>
                  <a:pt x="12172" y="20236"/>
                </a:lnTo>
                <a:lnTo>
                  <a:pt x="12266" y="20179"/>
                </a:lnTo>
                <a:lnTo>
                  <a:pt x="12336" y="20008"/>
                </a:lnTo>
                <a:lnTo>
                  <a:pt x="12383" y="19838"/>
                </a:lnTo>
                <a:lnTo>
                  <a:pt x="12430" y="19611"/>
                </a:lnTo>
                <a:lnTo>
                  <a:pt x="12477" y="19440"/>
                </a:lnTo>
                <a:lnTo>
                  <a:pt x="12477" y="19099"/>
                </a:lnTo>
                <a:lnTo>
                  <a:pt x="9053" y="19099"/>
                </a:lnTo>
                <a:close/>
              </a:path>
              <a:path w="21600" h="21600" extrusionOk="0">
                <a:moveTo>
                  <a:pt x="9053" y="19099"/>
                </a:moveTo>
                <a:lnTo>
                  <a:pt x="0" y="19099"/>
                </a:lnTo>
                <a:lnTo>
                  <a:pt x="21600" y="19099"/>
                </a:lnTo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filecab3"/>
          <p:cNvSpPr>
            <a:spLocks noEditPoints="1" noChangeArrowheads="1"/>
          </p:cNvSpPr>
          <p:nvPr/>
        </p:nvSpPr>
        <p:spPr bwMode="auto">
          <a:xfrm>
            <a:off x="4495854" y="5513644"/>
            <a:ext cx="421476" cy="297614"/>
          </a:xfrm>
          <a:custGeom>
            <a:avLst/>
            <a:gdLst>
              <a:gd name="T0" fmla="*/ 10800 w 21600"/>
              <a:gd name="T1" fmla="*/ 0 h 21600"/>
              <a:gd name="T2" fmla="*/ 0 w 21600"/>
              <a:gd name="T3" fmla="*/ 0 h 21600"/>
              <a:gd name="T4" fmla="*/ 0 w 21600"/>
              <a:gd name="T5" fmla="*/ 10800 h 21600"/>
              <a:gd name="T6" fmla="*/ 0 w 21600"/>
              <a:gd name="T7" fmla="*/ 20367 h 21600"/>
              <a:gd name="T8" fmla="*/ 10800 w 21600"/>
              <a:gd name="T9" fmla="*/ 21600 h 21600"/>
              <a:gd name="T10" fmla="*/ 21600 w 21600"/>
              <a:gd name="T11" fmla="*/ 20367 h 21600"/>
              <a:gd name="T12" fmla="*/ 21600 w 21600"/>
              <a:gd name="T13" fmla="*/ 10800 h 21600"/>
              <a:gd name="T14" fmla="*/ 21600 w 21600"/>
              <a:gd name="T15" fmla="*/ 0 h 21600"/>
              <a:gd name="T16" fmla="*/ 1004 w 21600"/>
              <a:gd name="T17" fmla="*/ 511 h 21600"/>
              <a:gd name="T18" fmla="*/ 20542 w 21600"/>
              <a:gd name="T19" fmla="*/ 1876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0788" y="0"/>
                </a:moveTo>
                <a:lnTo>
                  <a:pt x="0" y="0"/>
                </a:lnTo>
                <a:lnTo>
                  <a:pt x="0" y="10800"/>
                </a:lnTo>
                <a:lnTo>
                  <a:pt x="0" y="19099"/>
                </a:lnTo>
                <a:lnTo>
                  <a:pt x="8466" y="19099"/>
                </a:lnTo>
                <a:lnTo>
                  <a:pt x="8490" y="19440"/>
                </a:lnTo>
                <a:lnTo>
                  <a:pt x="8537" y="20008"/>
                </a:lnTo>
                <a:lnTo>
                  <a:pt x="8607" y="20349"/>
                </a:lnTo>
                <a:lnTo>
                  <a:pt x="8701" y="20691"/>
                </a:lnTo>
                <a:lnTo>
                  <a:pt x="8842" y="21145"/>
                </a:lnTo>
                <a:lnTo>
                  <a:pt x="9053" y="21373"/>
                </a:lnTo>
                <a:lnTo>
                  <a:pt x="9264" y="21600"/>
                </a:lnTo>
                <a:lnTo>
                  <a:pt x="9545" y="21600"/>
                </a:lnTo>
                <a:lnTo>
                  <a:pt x="10718" y="21600"/>
                </a:lnTo>
                <a:lnTo>
                  <a:pt x="11891" y="21600"/>
                </a:lnTo>
                <a:lnTo>
                  <a:pt x="12266" y="21600"/>
                </a:lnTo>
                <a:lnTo>
                  <a:pt x="12477" y="21429"/>
                </a:lnTo>
                <a:lnTo>
                  <a:pt x="12618" y="21202"/>
                </a:lnTo>
                <a:lnTo>
                  <a:pt x="12758" y="20861"/>
                </a:lnTo>
                <a:lnTo>
                  <a:pt x="12922" y="20349"/>
                </a:lnTo>
                <a:lnTo>
                  <a:pt x="12993" y="19952"/>
                </a:lnTo>
                <a:lnTo>
                  <a:pt x="13016" y="19440"/>
                </a:lnTo>
                <a:lnTo>
                  <a:pt x="13063" y="19099"/>
                </a:lnTo>
                <a:lnTo>
                  <a:pt x="21600" y="19099"/>
                </a:lnTo>
                <a:lnTo>
                  <a:pt x="21600" y="10800"/>
                </a:lnTo>
                <a:lnTo>
                  <a:pt x="21600" y="0"/>
                </a:lnTo>
                <a:lnTo>
                  <a:pt x="10788" y="0"/>
                </a:lnTo>
                <a:close/>
                <a:moveTo>
                  <a:pt x="9053" y="19099"/>
                </a:moveTo>
                <a:lnTo>
                  <a:pt x="9053" y="19440"/>
                </a:lnTo>
                <a:lnTo>
                  <a:pt x="9076" y="19611"/>
                </a:lnTo>
                <a:lnTo>
                  <a:pt x="9123" y="19781"/>
                </a:lnTo>
                <a:lnTo>
                  <a:pt x="9193" y="20008"/>
                </a:lnTo>
                <a:lnTo>
                  <a:pt x="9264" y="20179"/>
                </a:lnTo>
                <a:lnTo>
                  <a:pt x="9334" y="20293"/>
                </a:lnTo>
                <a:lnTo>
                  <a:pt x="9405" y="20349"/>
                </a:lnTo>
                <a:lnTo>
                  <a:pt x="9545" y="20349"/>
                </a:lnTo>
                <a:lnTo>
                  <a:pt x="11891" y="20349"/>
                </a:lnTo>
                <a:lnTo>
                  <a:pt x="12031" y="20349"/>
                </a:lnTo>
                <a:lnTo>
                  <a:pt x="12172" y="20236"/>
                </a:lnTo>
                <a:lnTo>
                  <a:pt x="12266" y="20179"/>
                </a:lnTo>
                <a:lnTo>
                  <a:pt x="12336" y="20008"/>
                </a:lnTo>
                <a:lnTo>
                  <a:pt x="12383" y="19838"/>
                </a:lnTo>
                <a:lnTo>
                  <a:pt x="12430" y="19611"/>
                </a:lnTo>
                <a:lnTo>
                  <a:pt x="12477" y="19440"/>
                </a:lnTo>
                <a:lnTo>
                  <a:pt x="12477" y="19099"/>
                </a:lnTo>
                <a:lnTo>
                  <a:pt x="9053" y="19099"/>
                </a:lnTo>
                <a:close/>
              </a:path>
              <a:path w="21600" h="21600" extrusionOk="0">
                <a:moveTo>
                  <a:pt x="9053" y="19099"/>
                </a:moveTo>
                <a:lnTo>
                  <a:pt x="0" y="19099"/>
                </a:lnTo>
                <a:lnTo>
                  <a:pt x="21600" y="19099"/>
                </a:lnTo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filecab3"/>
          <p:cNvSpPr>
            <a:spLocks noEditPoints="1" noChangeArrowheads="1"/>
          </p:cNvSpPr>
          <p:nvPr/>
        </p:nvSpPr>
        <p:spPr bwMode="auto">
          <a:xfrm>
            <a:off x="5407698" y="5492812"/>
            <a:ext cx="421476" cy="297614"/>
          </a:xfrm>
          <a:custGeom>
            <a:avLst/>
            <a:gdLst>
              <a:gd name="T0" fmla="*/ 10800 w 21600"/>
              <a:gd name="T1" fmla="*/ 0 h 21600"/>
              <a:gd name="T2" fmla="*/ 0 w 21600"/>
              <a:gd name="T3" fmla="*/ 0 h 21600"/>
              <a:gd name="T4" fmla="*/ 0 w 21600"/>
              <a:gd name="T5" fmla="*/ 10800 h 21600"/>
              <a:gd name="T6" fmla="*/ 0 w 21600"/>
              <a:gd name="T7" fmla="*/ 20367 h 21600"/>
              <a:gd name="T8" fmla="*/ 10800 w 21600"/>
              <a:gd name="T9" fmla="*/ 21600 h 21600"/>
              <a:gd name="T10" fmla="*/ 21600 w 21600"/>
              <a:gd name="T11" fmla="*/ 20367 h 21600"/>
              <a:gd name="T12" fmla="*/ 21600 w 21600"/>
              <a:gd name="T13" fmla="*/ 10800 h 21600"/>
              <a:gd name="T14" fmla="*/ 21600 w 21600"/>
              <a:gd name="T15" fmla="*/ 0 h 21600"/>
              <a:gd name="T16" fmla="*/ 1004 w 21600"/>
              <a:gd name="T17" fmla="*/ 511 h 21600"/>
              <a:gd name="T18" fmla="*/ 20542 w 21600"/>
              <a:gd name="T19" fmla="*/ 1876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0788" y="0"/>
                </a:moveTo>
                <a:lnTo>
                  <a:pt x="0" y="0"/>
                </a:lnTo>
                <a:lnTo>
                  <a:pt x="0" y="10800"/>
                </a:lnTo>
                <a:lnTo>
                  <a:pt x="0" y="19099"/>
                </a:lnTo>
                <a:lnTo>
                  <a:pt x="8466" y="19099"/>
                </a:lnTo>
                <a:lnTo>
                  <a:pt x="8490" y="19440"/>
                </a:lnTo>
                <a:lnTo>
                  <a:pt x="8537" y="20008"/>
                </a:lnTo>
                <a:lnTo>
                  <a:pt x="8607" y="20349"/>
                </a:lnTo>
                <a:lnTo>
                  <a:pt x="8701" y="20691"/>
                </a:lnTo>
                <a:lnTo>
                  <a:pt x="8842" y="21145"/>
                </a:lnTo>
                <a:lnTo>
                  <a:pt x="9053" y="21373"/>
                </a:lnTo>
                <a:lnTo>
                  <a:pt x="9264" y="21600"/>
                </a:lnTo>
                <a:lnTo>
                  <a:pt x="9545" y="21600"/>
                </a:lnTo>
                <a:lnTo>
                  <a:pt x="10718" y="21600"/>
                </a:lnTo>
                <a:lnTo>
                  <a:pt x="11891" y="21600"/>
                </a:lnTo>
                <a:lnTo>
                  <a:pt x="12266" y="21600"/>
                </a:lnTo>
                <a:lnTo>
                  <a:pt x="12477" y="21429"/>
                </a:lnTo>
                <a:lnTo>
                  <a:pt x="12618" y="21202"/>
                </a:lnTo>
                <a:lnTo>
                  <a:pt x="12758" y="20861"/>
                </a:lnTo>
                <a:lnTo>
                  <a:pt x="12922" y="20349"/>
                </a:lnTo>
                <a:lnTo>
                  <a:pt x="12993" y="19952"/>
                </a:lnTo>
                <a:lnTo>
                  <a:pt x="13016" y="19440"/>
                </a:lnTo>
                <a:lnTo>
                  <a:pt x="13063" y="19099"/>
                </a:lnTo>
                <a:lnTo>
                  <a:pt x="21600" y="19099"/>
                </a:lnTo>
                <a:lnTo>
                  <a:pt x="21600" y="10800"/>
                </a:lnTo>
                <a:lnTo>
                  <a:pt x="21600" y="0"/>
                </a:lnTo>
                <a:lnTo>
                  <a:pt x="10788" y="0"/>
                </a:lnTo>
                <a:close/>
                <a:moveTo>
                  <a:pt x="9053" y="19099"/>
                </a:moveTo>
                <a:lnTo>
                  <a:pt x="9053" y="19440"/>
                </a:lnTo>
                <a:lnTo>
                  <a:pt x="9076" y="19611"/>
                </a:lnTo>
                <a:lnTo>
                  <a:pt x="9123" y="19781"/>
                </a:lnTo>
                <a:lnTo>
                  <a:pt x="9193" y="20008"/>
                </a:lnTo>
                <a:lnTo>
                  <a:pt x="9264" y="20179"/>
                </a:lnTo>
                <a:lnTo>
                  <a:pt x="9334" y="20293"/>
                </a:lnTo>
                <a:lnTo>
                  <a:pt x="9405" y="20349"/>
                </a:lnTo>
                <a:lnTo>
                  <a:pt x="9545" y="20349"/>
                </a:lnTo>
                <a:lnTo>
                  <a:pt x="11891" y="20349"/>
                </a:lnTo>
                <a:lnTo>
                  <a:pt x="12031" y="20349"/>
                </a:lnTo>
                <a:lnTo>
                  <a:pt x="12172" y="20236"/>
                </a:lnTo>
                <a:lnTo>
                  <a:pt x="12266" y="20179"/>
                </a:lnTo>
                <a:lnTo>
                  <a:pt x="12336" y="20008"/>
                </a:lnTo>
                <a:lnTo>
                  <a:pt x="12383" y="19838"/>
                </a:lnTo>
                <a:lnTo>
                  <a:pt x="12430" y="19611"/>
                </a:lnTo>
                <a:lnTo>
                  <a:pt x="12477" y="19440"/>
                </a:lnTo>
                <a:lnTo>
                  <a:pt x="12477" y="19099"/>
                </a:lnTo>
                <a:lnTo>
                  <a:pt x="9053" y="19099"/>
                </a:lnTo>
                <a:close/>
              </a:path>
              <a:path w="21600" h="21600" extrusionOk="0">
                <a:moveTo>
                  <a:pt x="9053" y="19099"/>
                </a:moveTo>
                <a:lnTo>
                  <a:pt x="0" y="19099"/>
                </a:lnTo>
                <a:lnTo>
                  <a:pt x="21600" y="19099"/>
                </a:lnTo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filecab3"/>
          <p:cNvSpPr>
            <a:spLocks noEditPoints="1" noChangeArrowheads="1"/>
          </p:cNvSpPr>
          <p:nvPr/>
        </p:nvSpPr>
        <p:spPr bwMode="auto">
          <a:xfrm>
            <a:off x="5955874" y="5524484"/>
            <a:ext cx="421476" cy="297614"/>
          </a:xfrm>
          <a:custGeom>
            <a:avLst/>
            <a:gdLst>
              <a:gd name="T0" fmla="*/ 10800 w 21600"/>
              <a:gd name="T1" fmla="*/ 0 h 21600"/>
              <a:gd name="T2" fmla="*/ 0 w 21600"/>
              <a:gd name="T3" fmla="*/ 0 h 21600"/>
              <a:gd name="T4" fmla="*/ 0 w 21600"/>
              <a:gd name="T5" fmla="*/ 10800 h 21600"/>
              <a:gd name="T6" fmla="*/ 0 w 21600"/>
              <a:gd name="T7" fmla="*/ 20367 h 21600"/>
              <a:gd name="T8" fmla="*/ 10800 w 21600"/>
              <a:gd name="T9" fmla="*/ 21600 h 21600"/>
              <a:gd name="T10" fmla="*/ 21600 w 21600"/>
              <a:gd name="T11" fmla="*/ 20367 h 21600"/>
              <a:gd name="T12" fmla="*/ 21600 w 21600"/>
              <a:gd name="T13" fmla="*/ 10800 h 21600"/>
              <a:gd name="T14" fmla="*/ 21600 w 21600"/>
              <a:gd name="T15" fmla="*/ 0 h 21600"/>
              <a:gd name="T16" fmla="*/ 1004 w 21600"/>
              <a:gd name="T17" fmla="*/ 511 h 21600"/>
              <a:gd name="T18" fmla="*/ 20542 w 21600"/>
              <a:gd name="T19" fmla="*/ 1876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0788" y="0"/>
                </a:moveTo>
                <a:lnTo>
                  <a:pt x="0" y="0"/>
                </a:lnTo>
                <a:lnTo>
                  <a:pt x="0" y="10800"/>
                </a:lnTo>
                <a:lnTo>
                  <a:pt x="0" y="19099"/>
                </a:lnTo>
                <a:lnTo>
                  <a:pt x="8466" y="19099"/>
                </a:lnTo>
                <a:lnTo>
                  <a:pt x="8490" y="19440"/>
                </a:lnTo>
                <a:lnTo>
                  <a:pt x="8537" y="20008"/>
                </a:lnTo>
                <a:lnTo>
                  <a:pt x="8607" y="20349"/>
                </a:lnTo>
                <a:lnTo>
                  <a:pt x="8701" y="20691"/>
                </a:lnTo>
                <a:lnTo>
                  <a:pt x="8842" y="21145"/>
                </a:lnTo>
                <a:lnTo>
                  <a:pt x="9053" y="21373"/>
                </a:lnTo>
                <a:lnTo>
                  <a:pt x="9264" y="21600"/>
                </a:lnTo>
                <a:lnTo>
                  <a:pt x="9545" y="21600"/>
                </a:lnTo>
                <a:lnTo>
                  <a:pt x="10718" y="21600"/>
                </a:lnTo>
                <a:lnTo>
                  <a:pt x="11891" y="21600"/>
                </a:lnTo>
                <a:lnTo>
                  <a:pt x="12266" y="21600"/>
                </a:lnTo>
                <a:lnTo>
                  <a:pt x="12477" y="21429"/>
                </a:lnTo>
                <a:lnTo>
                  <a:pt x="12618" y="21202"/>
                </a:lnTo>
                <a:lnTo>
                  <a:pt x="12758" y="20861"/>
                </a:lnTo>
                <a:lnTo>
                  <a:pt x="12922" y="20349"/>
                </a:lnTo>
                <a:lnTo>
                  <a:pt x="12993" y="19952"/>
                </a:lnTo>
                <a:lnTo>
                  <a:pt x="13016" y="19440"/>
                </a:lnTo>
                <a:lnTo>
                  <a:pt x="13063" y="19099"/>
                </a:lnTo>
                <a:lnTo>
                  <a:pt x="21600" y="19099"/>
                </a:lnTo>
                <a:lnTo>
                  <a:pt x="21600" y="10800"/>
                </a:lnTo>
                <a:lnTo>
                  <a:pt x="21600" y="0"/>
                </a:lnTo>
                <a:lnTo>
                  <a:pt x="10788" y="0"/>
                </a:lnTo>
                <a:close/>
                <a:moveTo>
                  <a:pt x="9053" y="19099"/>
                </a:moveTo>
                <a:lnTo>
                  <a:pt x="9053" y="19440"/>
                </a:lnTo>
                <a:lnTo>
                  <a:pt x="9076" y="19611"/>
                </a:lnTo>
                <a:lnTo>
                  <a:pt x="9123" y="19781"/>
                </a:lnTo>
                <a:lnTo>
                  <a:pt x="9193" y="20008"/>
                </a:lnTo>
                <a:lnTo>
                  <a:pt x="9264" y="20179"/>
                </a:lnTo>
                <a:lnTo>
                  <a:pt x="9334" y="20293"/>
                </a:lnTo>
                <a:lnTo>
                  <a:pt x="9405" y="20349"/>
                </a:lnTo>
                <a:lnTo>
                  <a:pt x="9545" y="20349"/>
                </a:lnTo>
                <a:lnTo>
                  <a:pt x="11891" y="20349"/>
                </a:lnTo>
                <a:lnTo>
                  <a:pt x="12031" y="20349"/>
                </a:lnTo>
                <a:lnTo>
                  <a:pt x="12172" y="20236"/>
                </a:lnTo>
                <a:lnTo>
                  <a:pt x="12266" y="20179"/>
                </a:lnTo>
                <a:lnTo>
                  <a:pt x="12336" y="20008"/>
                </a:lnTo>
                <a:lnTo>
                  <a:pt x="12383" y="19838"/>
                </a:lnTo>
                <a:lnTo>
                  <a:pt x="12430" y="19611"/>
                </a:lnTo>
                <a:lnTo>
                  <a:pt x="12477" y="19440"/>
                </a:lnTo>
                <a:lnTo>
                  <a:pt x="12477" y="19099"/>
                </a:lnTo>
                <a:lnTo>
                  <a:pt x="9053" y="19099"/>
                </a:lnTo>
                <a:close/>
              </a:path>
              <a:path w="21600" h="21600" extrusionOk="0">
                <a:moveTo>
                  <a:pt x="9053" y="19099"/>
                </a:moveTo>
                <a:lnTo>
                  <a:pt x="0" y="19099"/>
                </a:lnTo>
                <a:lnTo>
                  <a:pt x="21600" y="19099"/>
                </a:lnTo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filecab3"/>
          <p:cNvSpPr>
            <a:spLocks noEditPoints="1" noChangeArrowheads="1"/>
          </p:cNvSpPr>
          <p:nvPr/>
        </p:nvSpPr>
        <p:spPr bwMode="auto">
          <a:xfrm>
            <a:off x="7075566" y="5524484"/>
            <a:ext cx="421476" cy="297614"/>
          </a:xfrm>
          <a:custGeom>
            <a:avLst/>
            <a:gdLst>
              <a:gd name="T0" fmla="*/ 10800 w 21600"/>
              <a:gd name="T1" fmla="*/ 0 h 21600"/>
              <a:gd name="T2" fmla="*/ 0 w 21600"/>
              <a:gd name="T3" fmla="*/ 0 h 21600"/>
              <a:gd name="T4" fmla="*/ 0 w 21600"/>
              <a:gd name="T5" fmla="*/ 10800 h 21600"/>
              <a:gd name="T6" fmla="*/ 0 w 21600"/>
              <a:gd name="T7" fmla="*/ 20367 h 21600"/>
              <a:gd name="T8" fmla="*/ 10800 w 21600"/>
              <a:gd name="T9" fmla="*/ 21600 h 21600"/>
              <a:gd name="T10" fmla="*/ 21600 w 21600"/>
              <a:gd name="T11" fmla="*/ 20367 h 21600"/>
              <a:gd name="T12" fmla="*/ 21600 w 21600"/>
              <a:gd name="T13" fmla="*/ 10800 h 21600"/>
              <a:gd name="T14" fmla="*/ 21600 w 21600"/>
              <a:gd name="T15" fmla="*/ 0 h 21600"/>
              <a:gd name="T16" fmla="*/ 1004 w 21600"/>
              <a:gd name="T17" fmla="*/ 511 h 21600"/>
              <a:gd name="T18" fmla="*/ 20542 w 21600"/>
              <a:gd name="T19" fmla="*/ 1876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0788" y="0"/>
                </a:moveTo>
                <a:lnTo>
                  <a:pt x="0" y="0"/>
                </a:lnTo>
                <a:lnTo>
                  <a:pt x="0" y="10800"/>
                </a:lnTo>
                <a:lnTo>
                  <a:pt x="0" y="19099"/>
                </a:lnTo>
                <a:lnTo>
                  <a:pt x="8466" y="19099"/>
                </a:lnTo>
                <a:lnTo>
                  <a:pt x="8490" y="19440"/>
                </a:lnTo>
                <a:lnTo>
                  <a:pt x="8537" y="20008"/>
                </a:lnTo>
                <a:lnTo>
                  <a:pt x="8607" y="20349"/>
                </a:lnTo>
                <a:lnTo>
                  <a:pt x="8701" y="20691"/>
                </a:lnTo>
                <a:lnTo>
                  <a:pt x="8842" y="21145"/>
                </a:lnTo>
                <a:lnTo>
                  <a:pt x="9053" y="21373"/>
                </a:lnTo>
                <a:lnTo>
                  <a:pt x="9264" y="21600"/>
                </a:lnTo>
                <a:lnTo>
                  <a:pt x="9545" y="21600"/>
                </a:lnTo>
                <a:lnTo>
                  <a:pt x="10718" y="21600"/>
                </a:lnTo>
                <a:lnTo>
                  <a:pt x="11891" y="21600"/>
                </a:lnTo>
                <a:lnTo>
                  <a:pt x="12266" y="21600"/>
                </a:lnTo>
                <a:lnTo>
                  <a:pt x="12477" y="21429"/>
                </a:lnTo>
                <a:lnTo>
                  <a:pt x="12618" y="21202"/>
                </a:lnTo>
                <a:lnTo>
                  <a:pt x="12758" y="20861"/>
                </a:lnTo>
                <a:lnTo>
                  <a:pt x="12922" y="20349"/>
                </a:lnTo>
                <a:lnTo>
                  <a:pt x="12993" y="19952"/>
                </a:lnTo>
                <a:lnTo>
                  <a:pt x="13016" y="19440"/>
                </a:lnTo>
                <a:lnTo>
                  <a:pt x="13063" y="19099"/>
                </a:lnTo>
                <a:lnTo>
                  <a:pt x="21600" y="19099"/>
                </a:lnTo>
                <a:lnTo>
                  <a:pt x="21600" y="10800"/>
                </a:lnTo>
                <a:lnTo>
                  <a:pt x="21600" y="0"/>
                </a:lnTo>
                <a:lnTo>
                  <a:pt x="10788" y="0"/>
                </a:lnTo>
                <a:close/>
                <a:moveTo>
                  <a:pt x="9053" y="19099"/>
                </a:moveTo>
                <a:lnTo>
                  <a:pt x="9053" y="19440"/>
                </a:lnTo>
                <a:lnTo>
                  <a:pt x="9076" y="19611"/>
                </a:lnTo>
                <a:lnTo>
                  <a:pt x="9123" y="19781"/>
                </a:lnTo>
                <a:lnTo>
                  <a:pt x="9193" y="20008"/>
                </a:lnTo>
                <a:lnTo>
                  <a:pt x="9264" y="20179"/>
                </a:lnTo>
                <a:lnTo>
                  <a:pt x="9334" y="20293"/>
                </a:lnTo>
                <a:lnTo>
                  <a:pt x="9405" y="20349"/>
                </a:lnTo>
                <a:lnTo>
                  <a:pt x="9545" y="20349"/>
                </a:lnTo>
                <a:lnTo>
                  <a:pt x="11891" y="20349"/>
                </a:lnTo>
                <a:lnTo>
                  <a:pt x="12031" y="20349"/>
                </a:lnTo>
                <a:lnTo>
                  <a:pt x="12172" y="20236"/>
                </a:lnTo>
                <a:lnTo>
                  <a:pt x="12266" y="20179"/>
                </a:lnTo>
                <a:lnTo>
                  <a:pt x="12336" y="20008"/>
                </a:lnTo>
                <a:lnTo>
                  <a:pt x="12383" y="19838"/>
                </a:lnTo>
                <a:lnTo>
                  <a:pt x="12430" y="19611"/>
                </a:lnTo>
                <a:lnTo>
                  <a:pt x="12477" y="19440"/>
                </a:lnTo>
                <a:lnTo>
                  <a:pt x="12477" y="19099"/>
                </a:lnTo>
                <a:lnTo>
                  <a:pt x="9053" y="19099"/>
                </a:lnTo>
                <a:close/>
              </a:path>
              <a:path w="21600" h="21600" extrusionOk="0">
                <a:moveTo>
                  <a:pt x="9053" y="19099"/>
                </a:moveTo>
                <a:lnTo>
                  <a:pt x="0" y="19099"/>
                </a:lnTo>
                <a:lnTo>
                  <a:pt x="21600" y="19099"/>
                </a:lnTo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PubL"/>
          <p:cNvSpPr>
            <a:spLocks noEditPoints="1" noChangeArrowheads="1"/>
          </p:cNvSpPr>
          <p:nvPr/>
        </p:nvSpPr>
        <p:spPr bwMode="auto">
          <a:xfrm>
            <a:off x="3740986" y="3760004"/>
            <a:ext cx="1187138" cy="951766"/>
          </a:xfrm>
          <a:custGeom>
            <a:avLst/>
            <a:gdLst>
              <a:gd name="G0" fmla="+- 0 0 0"/>
              <a:gd name="G1" fmla="*/ 7406 1 2"/>
              <a:gd name="G2" fmla="+- 7406 0 0"/>
              <a:gd name="G3" fmla="+- 10800 0 0"/>
              <a:gd name="G4" fmla="*/ 10800 1 2"/>
              <a:gd name="G5" fmla="+- 10800 G4 0"/>
              <a:gd name="T0" fmla="*/ 3703 w 21600"/>
              <a:gd name="T1" fmla="*/ 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62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0 w 21600"/>
              <a:gd name="T13" fmla="*/ G3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7406" y="10800"/>
                </a:lnTo>
                <a:lnTo>
                  <a:pt x="7406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Rectangle 31"/>
          <p:cNvSpPr>
            <a:spLocks noChangeArrowheads="1"/>
          </p:cNvSpPr>
          <p:nvPr/>
        </p:nvSpPr>
        <p:spPr bwMode="auto">
          <a:xfrm>
            <a:off x="3270605" y="2047093"/>
            <a:ext cx="713845" cy="707081"/>
          </a:xfrm>
          <a:prstGeom prst="rect">
            <a:avLst/>
          </a:prstGeom>
          <a:solidFill>
            <a:srgbClr val="0080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32"/>
          <p:cNvSpPr>
            <a:spLocks noChangeArrowheads="1"/>
          </p:cNvSpPr>
          <p:nvPr/>
        </p:nvSpPr>
        <p:spPr bwMode="auto">
          <a:xfrm>
            <a:off x="3977632" y="2047093"/>
            <a:ext cx="713845" cy="707081"/>
          </a:xfrm>
          <a:prstGeom prst="rect">
            <a:avLst/>
          </a:prstGeom>
          <a:solidFill>
            <a:srgbClr val="FF00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5" name="Rectangle 33"/>
          <p:cNvSpPr>
            <a:spLocks noChangeArrowheads="1"/>
          </p:cNvSpPr>
          <p:nvPr/>
        </p:nvSpPr>
        <p:spPr bwMode="auto">
          <a:xfrm>
            <a:off x="4688160" y="2053877"/>
            <a:ext cx="712100" cy="707081"/>
          </a:xfrm>
          <a:prstGeom prst="rect">
            <a:avLst/>
          </a:prstGeom>
          <a:solidFill>
            <a:srgbClr val="1F497D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6" name="Rectangle 34"/>
          <p:cNvSpPr>
            <a:spLocks noChangeArrowheads="1"/>
          </p:cNvSpPr>
          <p:nvPr/>
        </p:nvSpPr>
        <p:spPr bwMode="auto">
          <a:xfrm>
            <a:off x="5385052" y="2060661"/>
            <a:ext cx="710528" cy="700297"/>
          </a:xfrm>
          <a:prstGeom prst="rect">
            <a:avLst/>
          </a:prstGeom>
          <a:solidFill>
            <a:srgbClr val="1F497D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Rectangle 35"/>
          <p:cNvSpPr>
            <a:spLocks noChangeArrowheads="1"/>
          </p:cNvSpPr>
          <p:nvPr/>
        </p:nvSpPr>
        <p:spPr bwMode="auto">
          <a:xfrm>
            <a:off x="6093835" y="2055834"/>
            <a:ext cx="715597" cy="707081"/>
          </a:xfrm>
          <a:prstGeom prst="rect">
            <a:avLst/>
          </a:prstGeom>
          <a:solidFill>
            <a:srgbClr val="FF00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8" name="Oval 54"/>
          <p:cNvSpPr>
            <a:spLocks noChangeArrowheads="1"/>
          </p:cNvSpPr>
          <p:nvPr/>
        </p:nvSpPr>
        <p:spPr bwMode="auto">
          <a:xfrm>
            <a:off x="8388424" y="4733715"/>
            <a:ext cx="92746" cy="76900"/>
          </a:xfrm>
          <a:prstGeom prst="ellipse">
            <a:avLst/>
          </a:prstGeom>
          <a:solidFill>
            <a:srgbClr val="FFFF0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9" name="Oval 55"/>
          <p:cNvSpPr>
            <a:spLocks noChangeArrowheads="1"/>
          </p:cNvSpPr>
          <p:nvPr/>
        </p:nvSpPr>
        <p:spPr bwMode="auto">
          <a:xfrm>
            <a:off x="7875735" y="5783648"/>
            <a:ext cx="92746" cy="76900"/>
          </a:xfrm>
          <a:prstGeom prst="ellipse">
            <a:avLst/>
          </a:prstGeom>
          <a:solidFill>
            <a:srgbClr val="FFFF0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1069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0128" y="123640"/>
            <a:ext cx="6763871" cy="1127498"/>
          </a:xfrm>
        </p:spPr>
        <p:txBody>
          <a:bodyPr/>
          <a:lstStyle/>
          <a:p>
            <a:r>
              <a:rPr lang="ru-RU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Блиц </a:t>
            </a:r>
            <a:r>
              <a:rPr lang="ru-RU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опрос </a:t>
            </a:r>
            <a:r>
              <a:rPr lang="ru-RU" sz="28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8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 ли Вы?»</a:t>
            </a:r>
            <a:endParaRPr lang="ru-RU" sz="2800" b="1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76767" y="1052736"/>
            <a:ext cx="6443705" cy="5400600"/>
          </a:xfrm>
        </p:spPr>
        <p:txBody>
          <a:bodyPr>
            <a:normAutofit fontScale="92500"/>
          </a:bodyPr>
          <a:lstStyle/>
          <a:p>
            <a:r>
              <a:rPr lang="ru-RU" sz="24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чего состоит наша речь?</a:t>
            </a:r>
          </a:p>
          <a:p>
            <a:r>
              <a:rPr lang="ru-RU" sz="24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звуки называются гласными</a:t>
            </a:r>
            <a:r>
              <a:rPr lang="ru-RU" sz="24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400" b="1" dirty="0" smtClean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</a:t>
            </a:r>
            <a:r>
              <a:rPr lang="ru-RU" sz="24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гласных </a:t>
            </a:r>
            <a:r>
              <a:rPr lang="ru-RU" sz="24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звуков? </a:t>
            </a:r>
          </a:p>
          <a:p>
            <a:r>
              <a:rPr lang="ru-RU" sz="24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сколько гласных </a:t>
            </a:r>
            <a:r>
              <a:rPr lang="ru-RU" sz="24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букв? </a:t>
            </a:r>
            <a:endParaRPr lang="ru-RU" sz="2400" b="1" dirty="0" smtClean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</a:t>
            </a:r>
            <a:r>
              <a:rPr lang="ru-RU" sz="24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звуки называются согласными</a:t>
            </a:r>
            <a:r>
              <a:rPr lang="ru-RU" sz="24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24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какие группы разделяют согласные звуки?</a:t>
            </a:r>
            <a:endParaRPr lang="ru-RU" sz="2400" b="1" dirty="0" smtClean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согласные всегда твердые?</a:t>
            </a:r>
          </a:p>
          <a:p>
            <a:r>
              <a:rPr lang="ru-RU" sz="24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согласные всегда мягкие?</a:t>
            </a:r>
          </a:p>
          <a:p>
            <a:r>
              <a:rPr lang="ru-RU" sz="24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различать глухие и звонкие </a:t>
            </a:r>
            <a:r>
              <a:rPr lang="ru-RU" sz="24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согласные? </a:t>
            </a:r>
            <a:endParaRPr lang="ru-RU" sz="2400" b="1" dirty="0" smtClean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</a:t>
            </a:r>
            <a:r>
              <a:rPr lang="ru-RU" sz="24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букв в русском языке?</a:t>
            </a:r>
          </a:p>
          <a:p>
            <a:r>
              <a:rPr lang="ru-RU" sz="24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сколько звуков?</a:t>
            </a:r>
          </a:p>
          <a:p>
            <a:r>
              <a:rPr lang="ru-RU" sz="24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различаются звуки и буквы?</a:t>
            </a:r>
            <a:endParaRPr lang="ru-RU" sz="2400" b="1" dirty="0" smtClean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4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такое </a:t>
            </a:r>
            <a:r>
              <a:rPr lang="ru-RU" sz="24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предложение</a:t>
            </a:r>
            <a:r>
              <a:rPr lang="ru-RU" sz="24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400" b="1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Картинка 192 из 84000">
            <a:extLst>
              <a:ext uri="{FF2B5EF4-FFF2-40B4-BE49-F238E27FC236}">
                <a16:creationId xmlns:a16="http://schemas.microsoft.com/office/drawing/2014/main" xmlns="" id="{FD5E2BEF-4D16-4632-BB84-0ABA0BFE0620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4941168"/>
            <a:ext cx="1728381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401175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Гласные и согласные звуки</a:t>
            </a:r>
            <a:endParaRPr lang="ru-RU" b="1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ds02.infourok.ru/uploads/ex/0526/00023b8d-63f07d12/hello_html_m42838765.jpg">
            <a:extLst>
              <a:ext uri="{FF2B5EF4-FFF2-40B4-BE49-F238E27FC236}">
                <a16:creationId xmlns:a16="http://schemas.microsoft.com/office/drawing/2014/main" xmlns="" id="{4EA882D0-978F-40DB-9F64-F173A0B5F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556792"/>
            <a:ext cx="5930635" cy="415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3219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4298" y="404664"/>
            <a:ext cx="5320110" cy="150188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Звуки   и      буквы</a:t>
            </a:r>
            <a:endParaRPr lang="ru-RU" sz="4000" b="1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" descr="C:\Users\валера\Desktop\родители\жэ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4298" y="1868288"/>
            <a:ext cx="1584176" cy="1597378"/>
          </a:xfrm>
          <a:prstGeom prst="rect">
            <a:avLst/>
          </a:prstGeom>
          <a:noFill/>
        </p:spPr>
      </p:pic>
      <p:pic>
        <p:nvPicPr>
          <p:cNvPr id="5" name="Picture 2" descr="C:\Users\валера\Desktop\родители\м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933056"/>
            <a:ext cx="1227693" cy="1534617"/>
          </a:xfrm>
          <a:prstGeom prst="rect">
            <a:avLst/>
          </a:prstGeom>
          <a:noFill/>
        </p:spPr>
      </p:pic>
      <p:pic>
        <p:nvPicPr>
          <p:cNvPr id="6" name="Picture 3" descr="C:\Users\валера\Desktop\родители\прппрпр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2132856"/>
            <a:ext cx="1440160" cy="1285857"/>
          </a:xfrm>
          <a:prstGeom prst="rect">
            <a:avLst/>
          </a:prstGeom>
          <a:noFill/>
        </p:spPr>
      </p:pic>
      <p:pic>
        <p:nvPicPr>
          <p:cNvPr id="7" name="Picture 4" descr="C:\Users\валера\Desktop\родители\имаеп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4108071"/>
            <a:ext cx="1489402" cy="13596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7507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59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759</Template>
  <TotalTime>2082</TotalTime>
  <Words>450</Words>
  <Application>Microsoft Office PowerPoint</Application>
  <PresentationFormat>Экран (4:3)</PresentationFormat>
  <Paragraphs>95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Courier New</vt:lpstr>
      <vt:lpstr>Times New Roman</vt:lpstr>
      <vt:lpstr>759</vt:lpstr>
      <vt:lpstr>        МДОУ «ЦРР – детский сад №12  «Березка»       «Топ 5 игр для подготовки  детей к обучению  грамоте»   Практикум для родителей </vt:lpstr>
      <vt:lpstr>Презентация PowerPoint</vt:lpstr>
      <vt:lpstr>Основные понятия</vt:lpstr>
      <vt:lpstr>Готовность к обучению грамоте</vt:lpstr>
      <vt:lpstr>Возможные ошибки при чтении и письме:</vt:lpstr>
      <vt:lpstr>Звук, слог, слово, предложение  (как правильно делать звуковой анализ слова, предложения)</vt:lpstr>
      <vt:lpstr>   Блиц опрос «А помните ли Вы?»</vt:lpstr>
      <vt:lpstr>Гласные и согласные звуки</vt:lpstr>
      <vt:lpstr> Звуки   и      буквы</vt:lpstr>
      <vt:lpstr> В какие игры нужно  поиграть при формировании готовности к обучению грамоте</vt:lpstr>
      <vt:lpstr>Слуховой диктант  «Сосчитай звуки»</vt:lpstr>
      <vt:lpstr>«Мы считаем, мы считаем» Называй каждую картинку, отхлопывая слоги, закрась рядом с картинкой столько кружков, сколько насчитаешь слогов.</vt:lpstr>
      <vt:lpstr> </vt:lpstr>
      <vt:lpstr>«Подарки для Кати и Кирилла»</vt:lpstr>
      <vt:lpstr>Игра «Придумай слово»</vt:lpstr>
      <vt:lpstr>         Звуки слушай ты внимательно         И произноси старательно!        Говори спокойно, внятно,         Чтобы было всем понятно.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Учетная запись Майкрософт</cp:lastModifiedBy>
  <cp:revision>122</cp:revision>
  <dcterms:created xsi:type="dcterms:W3CDTF">2019-02-24T13:56:34Z</dcterms:created>
  <dcterms:modified xsi:type="dcterms:W3CDTF">2021-01-12T17:49:09Z</dcterms:modified>
</cp:coreProperties>
</file>