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47"/>
  </p:notesMasterIdLst>
  <p:sldIdLst>
    <p:sldId id="256" r:id="rId3"/>
    <p:sldId id="257" r:id="rId4"/>
    <p:sldId id="296" r:id="rId5"/>
    <p:sldId id="300" r:id="rId6"/>
    <p:sldId id="293" r:id="rId7"/>
    <p:sldId id="258" r:id="rId8"/>
    <p:sldId id="259" r:id="rId9"/>
    <p:sldId id="298" r:id="rId10"/>
    <p:sldId id="260" r:id="rId11"/>
    <p:sldId id="261" r:id="rId12"/>
    <p:sldId id="262" r:id="rId13"/>
    <p:sldId id="263" r:id="rId14"/>
    <p:sldId id="264" r:id="rId15"/>
    <p:sldId id="302" r:id="rId16"/>
    <p:sldId id="299" r:id="rId17"/>
    <p:sldId id="265" r:id="rId18"/>
    <p:sldId id="297" r:id="rId19"/>
    <p:sldId id="266" r:id="rId20"/>
    <p:sldId id="301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90" r:id="rId44"/>
    <p:sldId id="289" r:id="rId45"/>
    <p:sldId id="295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345BE-081F-4834-92F1-2A281E88940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F9F33-7F1B-40F8-93A0-4096318B4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 txBox="1">
            <a:spLocks noGrp="1" noChangeArrowheads="1"/>
          </p:cNvSpPr>
          <p:nvPr/>
        </p:nvSpPr>
        <p:spPr bwMode="auto">
          <a:xfrm>
            <a:off x="3957638" y="7401591"/>
            <a:ext cx="3028950" cy="38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262" tIns="48131" rIns="96262" bIns="48131" anchor="b"/>
          <a:lstStyle/>
          <a:p>
            <a:pPr marL="0" marR="0" lvl="0" indent="0" algn="r" defTabSz="963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73C75-BE12-41A4-9751-B2E0DFEAED79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3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1666" name="Rectangle 7"/>
          <p:cNvSpPr txBox="1">
            <a:spLocks noGrp="1" noChangeArrowheads="1"/>
          </p:cNvSpPr>
          <p:nvPr/>
        </p:nvSpPr>
        <p:spPr bwMode="auto">
          <a:xfrm>
            <a:off x="3957638" y="7401591"/>
            <a:ext cx="3028950" cy="38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35" tIns="46064" rIns="92135" bIns="46064" anchor="b"/>
          <a:lstStyle/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3A19B4-9A0C-44C6-A4C8-1FA1FBE1944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57338" y="584200"/>
            <a:ext cx="3894137" cy="29210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700796"/>
            <a:ext cx="5124450" cy="3506708"/>
          </a:xfrm>
          <a:ln/>
          <a:extLst/>
        </p:spPr>
        <p:txBody>
          <a:bodyPr lIns="92135" tIns="46064" rIns="92135" bIns="46064"/>
          <a:lstStyle/>
          <a:p>
            <a:pPr eaLnBrk="1" hangingPunct="1">
              <a:defRPr/>
            </a:pPr>
            <a:endParaRPr lang="ru-RU" altLang="ru-RU" sz="771" dirty="0" smtClean="0"/>
          </a:p>
        </p:txBody>
      </p:sp>
    </p:spTree>
    <p:extLst>
      <p:ext uri="{BB962C8B-B14F-4D97-AF65-F5344CB8AC3E}">
        <p14:creationId xmlns:p14="http://schemas.microsoft.com/office/powerpoint/2010/main" xmlns="" val="875104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4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1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1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7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98989"/>
                </a:solidFill>
                <a:latin typeface="Calibri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r">
              <a:lnSpc>
                <a:spcPct val="100000"/>
              </a:lnSpc>
            </a:pPr>
            <a:fld id="{84765E70-78BC-42FD-88BE-4EE8E20D3388}" type="slidenum">
              <a:rPr lang="ru-RU" sz="1200" b="0" strike="noStrike" spc="-1">
                <a:solidFill>
                  <a:srgbClr val="898989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1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172201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garantf1://25108531.0/" TargetMode="Externa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0" y="1785926"/>
            <a:ext cx="8928000" cy="311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 </a:t>
            </a:r>
            <a:r>
              <a:rPr lang="en-US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</a:t>
            </a:r>
            <a:r>
              <a:rPr lang="en-US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и </a:t>
            </a:r>
            <a:endParaRPr lang="en-US" sz="6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 </a:t>
            </a:r>
            <a:r>
              <a:rPr lang="en-US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поведения </a:t>
            </a:r>
            <a:endParaRPr lang="en-US" sz="6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 </a:t>
            </a:r>
            <a:r>
              <a:rPr lang="en-US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льду  </a:t>
            </a:r>
            <a:endParaRPr lang="en-US" sz="6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24"/>
          <p:cNvSpPr txBox="1">
            <a:spLocks noChangeArrowheads="1"/>
          </p:cNvSpPr>
          <p:nvPr/>
        </p:nvSpPr>
        <p:spPr bwMode="auto">
          <a:xfrm>
            <a:off x="1857356" y="4786322"/>
            <a:ext cx="5329237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Отдел безопасности людей на водных объектах Главного управления МЧС России по Архангельской области</a:t>
            </a:r>
          </a:p>
        </p:txBody>
      </p:sp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6500826" y="6072206"/>
            <a:ext cx="2454275" cy="646331"/>
            <a:chOff x="4632960" y="7792276"/>
            <a:chExt cx="4120896" cy="1996283"/>
          </a:xfrm>
        </p:grpSpPr>
        <p:sp>
          <p:nvSpPr>
            <p:cNvPr id="6" name="Скругленный прямоугольник 3"/>
            <p:cNvSpPr>
              <a:spLocks noChangeArrowheads="1"/>
            </p:cNvSpPr>
            <p:nvPr/>
          </p:nvSpPr>
          <p:spPr bwMode="auto">
            <a:xfrm>
              <a:off x="4632960" y="7900416"/>
              <a:ext cx="4120896" cy="164592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95572" y="7792276"/>
              <a:ext cx="3432048" cy="1996283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 defTabSz="91294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 smtClean="0">
                  <a:solidFill>
                    <a:srgbClr val="0066FF"/>
                  </a:solidFill>
                  <a:latin typeface="Arial Black" pitchFamily="34" charset="0"/>
                  <a:cs typeface="Times New Roman" pitchFamily="18" charset="0"/>
                </a:rPr>
                <a:t>2021</a:t>
              </a:r>
              <a:endParaRPr lang="ru-RU" sz="3600" b="1" baseline="30000" dirty="0">
                <a:solidFill>
                  <a:srgbClr val="0066FF"/>
                </a:solidFill>
                <a:latin typeface="Arial Black" pitchFamily="34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500040" y="1000080"/>
            <a:ext cx="8215200" cy="173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  <a:ea typeface="Arial"/>
              </a:rPr>
              <a:t>Передвигаясь  по  льду,  будьте  всегда  готовы 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  <a:ea typeface="Arial"/>
              </a:rPr>
              <a:t>немедленно  освободиться  от  груза!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" name="Picture 9"/>
          <p:cNvPicPr/>
          <p:nvPr/>
        </p:nvPicPr>
        <p:blipFill>
          <a:blip r:embed="rId3" cstate="print">
            <a:lum contrast="36000"/>
          </a:blip>
          <a:srcRect l="2334" t="3616" r="1190" b="1854"/>
          <a:stretch/>
        </p:blipFill>
        <p:spPr>
          <a:xfrm>
            <a:off x="1643040" y="2643120"/>
            <a:ext cx="5765760" cy="350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CustomShape 2"/>
          <p:cNvSpPr/>
          <p:nvPr/>
        </p:nvSpPr>
        <p:spPr>
          <a:xfrm>
            <a:off x="357120" y="785880"/>
            <a:ext cx="8358120" cy="155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Не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приближайтесь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к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тем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местам, где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происходит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сброс теплых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вод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с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промышленных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предприятий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и из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бассейнов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спортивных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комплексов.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" name="Содержимое 3" descr="C:\Documents and Settings\Администратор\Local Settings\Temporary Internet Files\Content.Word\led_1.jpg"/>
          <p:cNvPicPr/>
          <p:nvPr/>
        </p:nvPicPr>
        <p:blipFill>
          <a:blip r:embed="rId3" cstate="print"/>
          <a:stretch/>
        </p:blipFill>
        <p:spPr>
          <a:xfrm>
            <a:off x="1071720" y="2000160"/>
            <a:ext cx="7000560" cy="4429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 additive="repl"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714240" y="714240"/>
            <a:ext cx="750096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Не  следует  ходить  рядом  с  трещинами  или  по  участку льда,  отделенному  от  основного  массива  трещинами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" name="Picture 11"/>
          <p:cNvPicPr/>
          <p:nvPr/>
        </p:nvPicPr>
        <p:blipFill>
          <a:blip r:embed="rId3" cstate="print">
            <a:lum contrast="30000"/>
          </a:blip>
          <a:srcRect l="53451" t="35961" r="885" b="1689"/>
          <a:stretch/>
        </p:blipFill>
        <p:spPr>
          <a:xfrm>
            <a:off x="1357200" y="2000160"/>
            <a:ext cx="6604200" cy="3929040"/>
          </a:xfrm>
          <a:prstGeom prst="rect">
            <a:avLst/>
          </a:prstGeom>
          <a:ln>
            <a:noFill/>
          </a:ln>
        </p:spPr>
      </p:pic>
      <p:sp>
        <p:nvSpPr>
          <p:cNvPr id="67" name="CustomShape 3"/>
          <p:cNvSpPr/>
          <p:nvPr/>
        </p:nvSpPr>
        <p:spPr>
          <a:xfrm rot="20224800">
            <a:off x="1500120" y="4714920"/>
            <a:ext cx="2214720" cy="1000080"/>
          </a:xfrm>
          <a:custGeom>
            <a:avLst/>
            <a:gdLst/>
            <a:ahLst/>
            <a:cxnLst/>
            <a:rect l="l" t="t" r="r" b="b"/>
            <a:pathLst>
              <a:path w="2214562" h="1000128">
                <a:moveTo>
                  <a:pt x="0" y="500063"/>
                </a:moveTo>
                <a:close/>
                <a:moveTo>
                  <a:pt x="59457" y="500063"/>
                </a:moveTo>
                <a:close/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CustomShape 4"/>
          <p:cNvSpPr/>
          <p:nvPr/>
        </p:nvSpPr>
        <p:spPr>
          <a:xfrm rot="20511600">
            <a:off x="438120" y="5466960"/>
            <a:ext cx="1984320" cy="374760"/>
          </a:xfrm>
          <a:custGeom>
            <a:avLst/>
            <a:gdLst/>
            <a:ahLst/>
            <a:cxnLst/>
            <a:rect l="0" t="0" r="r" b="b"/>
            <a:pathLst>
              <a:path w="5514" h="1043">
                <a:moveTo>
                  <a:pt x="0" y="262"/>
                </a:moveTo>
                <a:lnTo>
                  <a:pt x="2923" y="260"/>
                </a:lnTo>
                <a:lnTo>
                  <a:pt x="2923" y="0"/>
                </a:lnTo>
                <a:lnTo>
                  <a:pt x="5513" y="519"/>
                </a:lnTo>
                <a:lnTo>
                  <a:pt x="2924" y="1042"/>
                </a:lnTo>
                <a:lnTo>
                  <a:pt x="2924" y="781"/>
                </a:lnTo>
                <a:lnTo>
                  <a:pt x="0" y="783"/>
                </a:lnTo>
                <a:lnTo>
                  <a:pt x="0" y="262"/>
                </a:lnTo>
              </a:path>
            </a:pathLst>
          </a:custGeom>
          <a:solidFill>
            <a:srgbClr val="FF0000"/>
          </a:solidFill>
          <a:ln w="9360">
            <a:solidFill>
              <a:srgbClr val="EEECE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CustomShape 2"/>
          <p:cNvSpPr/>
          <p:nvPr/>
        </p:nvSpPr>
        <p:spPr>
          <a:xfrm>
            <a:off x="285840" y="785880"/>
            <a:ext cx="8072280" cy="1325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НА  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  <a:ea typeface="Arial"/>
              </a:rPr>
              <a:t>АВТОТРАНСПОРТЕ</a:t>
            </a:r>
            <a:r>
              <a:rPr lang="ru-RU" sz="2000" b="1" strike="noStrike" spc="-1" dirty="0">
                <a:solidFill>
                  <a:srgbClr val="FF6699"/>
                </a:solidFill>
                <a:latin typeface="Arial"/>
                <a:ea typeface="Arial"/>
              </a:rPr>
              <a:t>  </a:t>
            </a:r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ПЕРЕПРАВЛЯТЬСЯ  ПО  ЛЬДУ  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МОЖНО  </a:t>
            </a:r>
            <a:r>
              <a:rPr lang="ru-RU" sz="2000" b="1" u="sng" strike="noStrike" spc="-1" dirty="0">
                <a:solidFill>
                  <a:srgbClr val="000000"/>
                </a:solidFill>
                <a:latin typeface="Arial"/>
                <a:ea typeface="Arial"/>
              </a:rPr>
              <a:t>ТОЛЬКО  В  РАЗРЕШЕННЫХ  ДЛЯ  ЭТОГО  </a:t>
            </a:r>
            <a:r>
              <a:rPr lang="ru-RU" sz="2000" b="1" u="sng" strike="noStrike" spc="-1" dirty="0" smtClean="0">
                <a:solidFill>
                  <a:srgbClr val="000000"/>
                </a:solidFill>
                <a:latin typeface="Arial"/>
                <a:ea typeface="Arial"/>
              </a:rPr>
              <a:t>МЕСТАХ</a:t>
            </a:r>
            <a:r>
              <a:rPr lang="ru-RU" sz="2000" b="1" spc="-1" dirty="0" smtClean="0">
                <a:solidFill>
                  <a:srgbClr val="000000"/>
                </a:solidFill>
                <a:latin typeface="Arial"/>
                <a:ea typeface="Arial"/>
              </a:rPr>
              <a:t>, А ЭТО ОФИЦИАЛЬНО ОТКРЫТЫЕ ТРАНСПОРТНЫЕ ЛЕДОВЫЕ ПЕРЕПРАВЫ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" name="Рисунок 3" descr="led.jpg"/>
          <p:cNvPicPr/>
          <p:nvPr/>
        </p:nvPicPr>
        <p:blipFill>
          <a:blip r:embed="rId3" cstate="print"/>
          <a:stretch/>
        </p:blipFill>
        <p:spPr>
          <a:xfrm>
            <a:off x="214282" y="2214554"/>
            <a:ext cx="8429684" cy="4214842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CustomShape 3"/>
          <p:cNvSpPr/>
          <p:nvPr/>
        </p:nvSpPr>
        <p:spPr>
          <a:xfrm rot="20224800">
            <a:off x="1500120" y="4714920"/>
            <a:ext cx="2214720" cy="1000080"/>
          </a:xfrm>
          <a:custGeom>
            <a:avLst/>
            <a:gdLst/>
            <a:ahLst/>
            <a:cxnLst/>
            <a:rect l="l" t="t" r="r" b="b"/>
            <a:pathLst>
              <a:path w="2214562" h="1000128">
                <a:moveTo>
                  <a:pt x="0" y="500063"/>
                </a:moveTo>
                <a:close/>
                <a:moveTo>
                  <a:pt x="59457" y="500063"/>
                </a:moveTo>
                <a:close/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857232"/>
            <a:ext cx="8572500" cy="482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CustomShape 2"/>
          <p:cNvSpPr/>
          <p:nvPr/>
        </p:nvSpPr>
        <p:spPr>
          <a:xfrm>
            <a:off x="285720" y="500042"/>
            <a:ext cx="8072280" cy="7100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2000" b="1" spc="-1" dirty="0" smtClean="0">
                <a:solidFill>
                  <a:srgbClr val="000000"/>
                </a:solidFill>
                <a:latin typeface="Arial"/>
              </a:rPr>
              <a:t>Ледовая транспортная переправа  обозначается стендом и дорожными знаками.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 descr="\\Ugims-1\SharedDocs\обмен\9_ЗИМА 2019-2020\ледовые переправы 2019-2020\Приняты\Транспортные\Архангельск Бревенник - Хабарка\фото\IMG_20200127_124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143380"/>
            <a:ext cx="4000528" cy="2500330"/>
          </a:xfrm>
          <a:prstGeom prst="rect">
            <a:avLst/>
          </a:prstGeom>
          <a:noFill/>
        </p:spPr>
      </p:pic>
      <p:pic>
        <p:nvPicPr>
          <p:cNvPr id="7" name="Picture 2" descr="C:\Documents and Settings\All Users\Документы\Обмен\2_ЗИМА\Зима 2018-2019\ледовые переправы 2018-19\переправы 2018-19\принятые переправы 2018-19\транспортные\Онежский Хачела\Хачела 11.01.2019\20190111_1218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4143380"/>
            <a:ext cx="4099152" cy="257176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pic>
        <p:nvPicPr>
          <p:cNvPr id="8" name="Picture 2" descr="\\Ugims-1\SharedDocs\обмен\9_ЗИМА 2019-2020\ледовые переправы 2019-2020\Приняты\Транспортные\Котласский  р. Вычегда 46 лз-д. Макарово\фото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571612"/>
            <a:ext cx="3929090" cy="2500297"/>
          </a:xfrm>
          <a:prstGeom prst="rect">
            <a:avLst/>
          </a:prstGeom>
          <a:noFill/>
        </p:spPr>
      </p:pic>
      <p:pic>
        <p:nvPicPr>
          <p:cNvPr id="9" name="Picture 4" descr="\\Ugims-1\SharedDocs\обмен\9_ЗИМА 2019-2020\ледовые переправы 2019-2020\Приняты\Транспортные\Пинежский п. Ясный\IMG-96ace8cd40672e27462c4f8145daf747-V_c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1571613"/>
            <a:ext cx="4071966" cy="24288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CustomShape 2"/>
          <p:cNvSpPr/>
          <p:nvPr/>
        </p:nvSpPr>
        <p:spPr>
          <a:xfrm>
            <a:off x="1428728" y="500042"/>
            <a:ext cx="6215106" cy="5254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 smtClean="0">
                <a:solidFill>
                  <a:srgbClr val="002060"/>
                </a:solidFill>
                <a:latin typeface="Impact"/>
              </a:rPr>
              <a:t>Необходимо строго соблюдать требования по грузоподъемности и порядку движения на переправе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/>
          <a:srcRect t="17709" r="5682" b="43750"/>
          <a:stretch>
            <a:fillRect/>
          </a:stretch>
        </p:blipFill>
        <p:spPr bwMode="auto">
          <a:xfrm>
            <a:off x="0" y="1071546"/>
            <a:ext cx="421481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0" y="1070202"/>
            <a:ext cx="4857750" cy="27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90578"/>
            <a:ext cx="4214810" cy="296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0" y="3890578"/>
            <a:ext cx="4857750" cy="296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24"/>
          <p:cNvSpPr>
            <a:spLocks noChangeArrowheads="1"/>
          </p:cNvSpPr>
          <p:nvPr/>
        </p:nvSpPr>
        <p:spPr bwMode="auto">
          <a:xfrm>
            <a:off x="2285984" y="3429000"/>
            <a:ext cx="1928812" cy="346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>
            <a:spAutoFit/>
          </a:bodyPr>
          <a:lstStyle/>
          <a:p>
            <a:pPr algn="ctr" defTabSz="912813" eaLnBrk="0" hangingPunct="0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16.02.2020, </a:t>
            </a:r>
            <a:r>
              <a:rPr lang="ru-RU" altLang="ru-RU" sz="900" dirty="0" err="1">
                <a:solidFill>
                  <a:srgbClr val="000000"/>
                </a:solidFill>
              </a:rPr>
              <a:t>Виноградовский</a:t>
            </a:r>
            <a:r>
              <a:rPr lang="ru-RU" altLang="ru-RU" sz="900" dirty="0">
                <a:solidFill>
                  <a:srgbClr val="000000"/>
                </a:solidFill>
              </a:rPr>
              <a:t> МР, р. Северная Двина п. Рочегда</a:t>
            </a:r>
          </a:p>
        </p:txBody>
      </p:sp>
      <p:sp>
        <p:nvSpPr>
          <p:cNvPr id="13" name="Прямоугольник 24"/>
          <p:cNvSpPr>
            <a:spLocks noChangeArrowheads="1"/>
          </p:cNvSpPr>
          <p:nvPr/>
        </p:nvSpPr>
        <p:spPr bwMode="auto">
          <a:xfrm>
            <a:off x="2357438" y="6511925"/>
            <a:ext cx="1928812" cy="346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>
            <a:spAutoFit/>
          </a:bodyPr>
          <a:lstStyle/>
          <a:p>
            <a:pPr algn="ctr" defTabSz="912813" eaLnBrk="0" hangingPunct="0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11.02.2020, </a:t>
            </a:r>
            <a:r>
              <a:rPr lang="ru-RU" altLang="ru-RU" sz="900" dirty="0" err="1">
                <a:solidFill>
                  <a:srgbClr val="000000"/>
                </a:solidFill>
              </a:rPr>
              <a:t>Пинежский</a:t>
            </a:r>
            <a:r>
              <a:rPr lang="ru-RU" altLang="ru-RU" sz="900" dirty="0">
                <a:solidFill>
                  <a:srgbClr val="000000"/>
                </a:solidFill>
              </a:rPr>
              <a:t> МР, р. Пинега п. Сосновка</a:t>
            </a:r>
          </a:p>
        </p:txBody>
      </p:sp>
      <p:sp>
        <p:nvSpPr>
          <p:cNvPr id="14" name="Прямоугольник 24"/>
          <p:cNvSpPr>
            <a:spLocks noChangeArrowheads="1"/>
          </p:cNvSpPr>
          <p:nvPr/>
        </p:nvSpPr>
        <p:spPr bwMode="auto">
          <a:xfrm>
            <a:off x="7215188" y="3357562"/>
            <a:ext cx="1928812" cy="48474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 defTabSz="912813" eaLnBrk="0" hangingPunct="0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05.03.2020, </a:t>
            </a:r>
            <a:r>
              <a:rPr lang="ru-RU" altLang="ru-RU" sz="900" dirty="0" err="1">
                <a:solidFill>
                  <a:srgbClr val="000000"/>
                </a:solidFill>
              </a:rPr>
              <a:t>Виноградовский</a:t>
            </a:r>
            <a:r>
              <a:rPr lang="ru-RU" altLang="ru-RU" sz="900" dirty="0">
                <a:solidFill>
                  <a:srgbClr val="000000"/>
                </a:solidFill>
              </a:rPr>
              <a:t> МР, р. Северная Двина п. Усть-Ваеньга</a:t>
            </a:r>
          </a:p>
        </p:txBody>
      </p:sp>
      <p:sp>
        <p:nvSpPr>
          <p:cNvPr id="15" name="Прямоугольник 24"/>
          <p:cNvSpPr>
            <a:spLocks noChangeArrowheads="1"/>
          </p:cNvSpPr>
          <p:nvPr/>
        </p:nvSpPr>
        <p:spPr bwMode="auto">
          <a:xfrm>
            <a:off x="7215188" y="6373813"/>
            <a:ext cx="1928812" cy="4841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>
            <a:spAutoFit/>
          </a:bodyPr>
          <a:lstStyle/>
          <a:p>
            <a:pPr algn="ctr" defTabSz="912813" eaLnBrk="0" hangingPunct="0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18.12.2019 Холмогорский МР, р. Пинега переправа «</a:t>
            </a:r>
            <a:r>
              <a:rPr lang="ru-RU" altLang="ru-RU" sz="900" dirty="0" err="1">
                <a:solidFill>
                  <a:srgbClr val="000000"/>
                </a:solidFill>
              </a:rPr>
              <a:t>Паленьга-Светлый</a:t>
            </a:r>
            <a:r>
              <a:rPr lang="ru-RU" altLang="ru-RU" sz="900" dirty="0">
                <a:solidFill>
                  <a:srgbClr val="000000"/>
                </a:solidFill>
              </a:rPr>
              <a:t>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CustomShape 2"/>
          <p:cNvSpPr/>
          <p:nvPr/>
        </p:nvSpPr>
        <p:spPr>
          <a:xfrm>
            <a:off x="3000240" y="642960"/>
            <a:ext cx="285768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2060"/>
                </a:solidFill>
                <a:latin typeface="Impact"/>
              </a:rPr>
              <a:t>Провалы под лед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" name="Рисунок 5"/>
          <p:cNvPicPr/>
          <p:nvPr/>
        </p:nvPicPr>
        <p:blipFill>
          <a:blip r:embed="rId3" cstate="print"/>
          <a:stretch/>
        </p:blipFill>
        <p:spPr>
          <a:xfrm>
            <a:off x="4714920" y="1285920"/>
            <a:ext cx="4154400" cy="241596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76" name="Picture 9"/>
          <p:cNvPicPr/>
          <p:nvPr/>
        </p:nvPicPr>
        <p:blipFill>
          <a:blip r:embed="rId4" cstate="print"/>
          <a:stretch/>
        </p:blipFill>
        <p:spPr>
          <a:xfrm>
            <a:off x="357120" y="1285920"/>
            <a:ext cx="4143600" cy="2428920"/>
          </a:xfrm>
          <a:prstGeom prst="rect">
            <a:avLst/>
          </a:prstGeom>
          <a:ln w="9360">
            <a:solidFill>
              <a:srgbClr val="7F7F7F"/>
            </a:solidFill>
            <a:miter/>
          </a:ln>
        </p:spPr>
      </p:pic>
      <p:pic>
        <p:nvPicPr>
          <p:cNvPr id="77" name="Picture 5"/>
          <p:cNvPicPr/>
          <p:nvPr/>
        </p:nvPicPr>
        <p:blipFill>
          <a:blip r:embed="rId5" cstate="print"/>
          <a:stretch/>
        </p:blipFill>
        <p:spPr>
          <a:xfrm>
            <a:off x="357120" y="4071960"/>
            <a:ext cx="4143600" cy="250020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78" name="Picture 3" descr="\\Ugims-4\база данных\ПРОВАЛЫ ПОД ЛЕД\фото\IMG_3303.JPG"/>
          <p:cNvPicPr/>
          <p:nvPr/>
        </p:nvPicPr>
        <p:blipFill>
          <a:blip r:embed="rId6" cstate="print"/>
          <a:stretch/>
        </p:blipFill>
        <p:spPr>
          <a:xfrm>
            <a:off x="4786200" y="4071960"/>
            <a:ext cx="4071960" cy="2523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CustomShape 2"/>
          <p:cNvSpPr/>
          <p:nvPr/>
        </p:nvSpPr>
        <p:spPr>
          <a:xfrm>
            <a:off x="571472" y="1071547"/>
            <a:ext cx="7929360" cy="57576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09.12.2020 в Приморском районе оз. </a:t>
            </a:r>
            <a:r>
              <a:rPr lang="ru-RU" spc="-1" dirty="0" err="1" smtClean="0">
                <a:solidFill>
                  <a:srgbClr val="000000"/>
                </a:solidFill>
                <a:latin typeface="Calibri"/>
              </a:rPr>
              <a:t>Лахта</a:t>
            </a: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 провалился под лед и утонул мужчина  катающийся на коньках</a:t>
            </a:r>
          </a:p>
          <a:p>
            <a:pPr algn="just">
              <a:buClr>
                <a:srgbClr val="000000"/>
              </a:buClr>
              <a:buFont typeface="Wingdings" charset="2"/>
              <a:buChar char=""/>
            </a:pP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07.12.2020 в </a:t>
            </a:r>
            <a:r>
              <a:rPr lang="ru-RU" spc="-1" dirty="0" err="1" smtClean="0">
                <a:solidFill>
                  <a:srgbClr val="000000"/>
                </a:solidFill>
                <a:latin typeface="Calibri"/>
              </a:rPr>
              <a:t>Каргопольском</a:t>
            </a: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 районе провалился под лед и замерз лыжник</a:t>
            </a:r>
          </a:p>
          <a:p>
            <a:pPr algn="just">
              <a:buClr>
                <a:srgbClr val="000000"/>
              </a:buClr>
              <a:buFont typeface="Wingdings" charset="2"/>
              <a:buChar char=""/>
            </a:pP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06.12.2020 в Плесецком районе под лед и утонули 2 рыбаков. </a:t>
            </a:r>
          </a:p>
          <a:p>
            <a:pPr algn="just">
              <a:buClr>
                <a:srgbClr val="000000"/>
              </a:buClr>
              <a:buFont typeface="Wingdings" charset="2"/>
              <a:buChar char=""/>
            </a:pP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15.04.2020 оз. </a:t>
            </a:r>
            <a:r>
              <a:rPr lang="ru-RU" spc="-1" dirty="0" err="1" smtClean="0">
                <a:solidFill>
                  <a:srgbClr val="000000"/>
                </a:solidFill>
                <a:latin typeface="Calibri"/>
              </a:rPr>
              <a:t>Лача</a:t>
            </a: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 провалились под лед и утонули 2 рыбаков. </a:t>
            </a:r>
          </a:p>
          <a:p>
            <a:pPr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14.01.2020 провалились под лед р. Емца на снегоходе 2 человека;</a:t>
            </a:r>
          </a:p>
          <a:p>
            <a:pPr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02.11.2019 провалился под лед и утонул рыбак на оз. Травное;</a:t>
            </a:r>
            <a:endParaRPr lang="ru-RU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algn="just">
              <a:buClr>
                <a:srgbClr val="000000"/>
              </a:buClr>
              <a:buFont typeface="Wingdings" charset="2"/>
              <a:buChar char=""/>
            </a:pP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26.03.2019г. о. </a:t>
            </a:r>
            <a:r>
              <a:rPr lang="ru-RU" spc="-1" dirty="0" err="1" smtClean="0">
                <a:solidFill>
                  <a:srgbClr val="000000"/>
                </a:solidFill>
                <a:latin typeface="Calibri"/>
              </a:rPr>
              <a:t>Фадеевка</a:t>
            </a: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 р. Северная Двина, где при движении на </a:t>
            </a:r>
            <a:r>
              <a:rPr lang="ru-RU" spc="-1" dirty="0" err="1" smtClean="0">
                <a:solidFill>
                  <a:srgbClr val="000000"/>
                </a:solidFill>
                <a:latin typeface="Calibri"/>
              </a:rPr>
              <a:t>мотобуксировщике</a:t>
            </a: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 через протоку при очевидных обстоятельствах провалился под лёд и утонул мужчина. </a:t>
            </a:r>
            <a:endParaRPr lang="en-US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b="0" strike="noStrike" spc="-1" dirty="0">
                <a:solidFill>
                  <a:srgbClr val="000000"/>
                </a:solidFill>
                <a:latin typeface="Calibri"/>
              </a:rPr>
              <a:t>20.04.2019 озеро </a:t>
            </a:r>
            <a:r>
              <a:rPr lang="ru-RU" b="0" strike="noStrike" spc="-1" dirty="0" err="1">
                <a:solidFill>
                  <a:srgbClr val="000000"/>
                </a:solidFill>
                <a:latin typeface="Calibri"/>
              </a:rPr>
              <a:t>Лача</a:t>
            </a:r>
            <a:r>
              <a:rPr lang="ru-RU" b="0" strike="noStrike" spc="-1" dirty="0">
                <a:solidFill>
                  <a:srgbClr val="000000"/>
                </a:solidFill>
                <a:latin typeface="Calibri"/>
              </a:rPr>
              <a:t> в 1 км от берега мыса </a:t>
            </a:r>
            <a:r>
              <a:rPr lang="ru-RU" b="0" strike="noStrike" spc="-1" dirty="0" err="1">
                <a:solidFill>
                  <a:srgbClr val="000000"/>
                </a:solidFill>
                <a:latin typeface="Calibri"/>
              </a:rPr>
              <a:t>Ольгский</a:t>
            </a:r>
            <a:r>
              <a:rPr lang="ru-RU" b="0" strike="noStrike" spc="-1" dirty="0">
                <a:solidFill>
                  <a:srgbClr val="000000"/>
                </a:solidFill>
                <a:latin typeface="Calibri"/>
              </a:rPr>
              <a:t> при передвижении на снегоходе провалились по лед и утонули 4 мужчины. </a:t>
            </a:r>
            <a:endParaRPr lang="en-US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b="0" strike="noStrike" spc="-1" dirty="0" smtClean="0">
                <a:solidFill>
                  <a:srgbClr val="000000"/>
                </a:solidFill>
                <a:latin typeface="Calibri"/>
              </a:rPr>
              <a:t>Апрель 2018  в Ленском районе при провале под лед погибли мальчик и девочка;</a:t>
            </a:r>
            <a:endParaRPr lang="en-US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b="0" strike="noStrike" spc="-1" dirty="0" smtClean="0">
                <a:solidFill>
                  <a:srgbClr val="000000"/>
                </a:solidFill>
                <a:latin typeface="Calibri"/>
              </a:rPr>
              <a:t>декабрь 2015 </a:t>
            </a:r>
            <a:r>
              <a:rPr lang="ru-RU" b="0" strike="noStrike" spc="-1" dirty="0">
                <a:solidFill>
                  <a:srgbClr val="000000"/>
                </a:solidFill>
                <a:latin typeface="Calibri"/>
              </a:rPr>
              <a:t>года в </a:t>
            </a:r>
            <a:r>
              <a:rPr lang="ru-RU" b="0" strike="noStrike" spc="-1" dirty="0" err="1">
                <a:solidFill>
                  <a:srgbClr val="000000"/>
                </a:solidFill>
                <a:latin typeface="Calibri"/>
              </a:rPr>
              <a:t>Пинежском</a:t>
            </a:r>
            <a:r>
              <a:rPr lang="ru-RU" b="0" strike="noStrike" spc="-1" dirty="0">
                <a:solidFill>
                  <a:srgbClr val="000000"/>
                </a:solidFill>
                <a:latin typeface="Calibri"/>
              </a:rPr>
              <a:t> районе на реке Пинега у д. </a:t>
            </a:r>
            <a:r>
              <a:rPr lang="ru-RU" b="0" strike="noStrike" spc="-1" dirty="0" err="1" smtClean="0">
                <a:solidFill>
                  <a:srgbClr val="000000"/>
                </a:solidFill>
                <a:latin typeface="Calibri"/>
              </a:rPr>
              <a:t>Ваймуша</a:t>
            </a:r>
            <a:r>
              <a:rPr lang="ru-RU" b="0" strike="noStrike" spc="-1" dirty="0" smtClean="0">
                <a:solidFill>
                  <a:srgbClr val="000000"/>
                </a:solidFill>
                <a:latin typeface="Calibri"/>
              </a:rPr>
              <a:t> провалилась </a:t>
            </a:r>
            <a:r>
              <a:rPr lang="ru-RU" b="0" strike="noStrike" spc="-1" dirty="0">
                <a:solidFill>
                  <a:srgbClr val="000000"/>
                </a:solidFill>
                <a:latin typeface="Calibri"/>
              </a:rPr>
              <a:t>под лёд </a:t>
            </a:r>
            <a:r>
              <a:rPr lang="ru-RU" b="0" strike="noStrike" spc="-1" dirty="0" smtClean="0">
                <a:solidFill>
                  <a:srgbClr val="000000"/>
                </a:solidFill>
                <a:latin typeface="Calibri"/>
              </a:rPr>
              <a:t>и погиб мальчик 2005  </a:t>
            </a:r>
            <a:r>
              <a:rPr lang="ru-RU" b="0" strike="noStrike" spc="-1" dirty="0">
                <a:solidFill>
                  <a:srgbClr val="000000"/>
                </a:solidFill>
                <a:latin typeface="Calibri"/>
              </a:rPr>
              <a:t>г.р. </a:t>
            </a:r>
            <a:endParaRPr lang="ru-RU" spc="-1" dirty="0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buClr>
                <a:srgbClr val="000000"/>
              </a:buClr>
            </a:pPr>
            <a:endParaRPr lang="ru-RU" sz="2000" spc="-1" dirty="0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CustomShape 3"/>
          <p:cNvSpPr/>
          <p:nvPr/>
        </p:nvSpPr>
        <p:spPr>
          <a:xfrm>
            <a:off x="1000080" y="642960"/>
            <a:ext cx="671508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0000"/>
                </a:solidFill>
                <a:latin typeface="Arial Black"/>
              </a:rPr>
              <a:t>СЛУЧАИ ГИБЕЛИ</a:t>
            </a:r>
            <a:r>
              <a:rPr lang="en-US" sz="1800" b="1" strike="noStrike" spc="-1" dirty="0">
                <a:solidFill>
                  <a:srgbClr val="FF0000"/>
                </a:solidFill>
                <a:latin typeface="Arial Black"/>
              </a:rPr>
              <a:t> </a:t>
            </a:r>
            <a:r>
              <a:rPr lang="ru-RU" sz="1800" b="1" strike="noStrike" spc="-1" dirty="0">
                <a:solidFill>
                  <a:srgbClr val="FF0000"/>
                </a:solidFill>
                <a:latin typeface="Arial Black"/>
              </a:rPr>
              <a:t>НА ЛЬДУ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CustomShape 3"/>
          <p:cNvSpPr/>
          <p:nvPr/>
        </p:nvSpPr>
        <p:spPr>
          <a:xfrm>
            <a:off x="1000080" y="642960"/>
            <a:ext cx="671508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0000"/>
                </a:solidFill>
                <a:latin typeface="Arial Black"/>
              </a:rPr>
              <a:t>СЛУЧАИ ГИБЕЛИ</a:t>
            </a:r>
            <a:r>
              <a:rPr lang="en-US" sz="1800" b="1" strike="noStrike" spc="-1" dirty="0">
                <a:solidFill>
                  <a:srgbClr val="FF0000"/>
                </a:solidFill>
                <a:latin typeface="Arial Black"/>
              </a:rPr>
              <a:t> </a:t>
            </a:r>
            <a:r>
              <a:rPr lang="ru-RU" sz="1800" b="1" strike="noStrike" spc="-1" dirty="0">
                <a:solidFill>
                  <a:srgbClr val="FF0000"/>
                </a:solidFill>
                <a:latin typeface="Arial Black"/>
              </a:rPr>
              <a:t>НА ЛЬДУ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71545"/>
            <a:ext cx="4214842" cy="249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4284661" cy="281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857628"/>
            <a:ext cx="412672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1000108"/>
            <a:ext cx="4071966" cy="265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2"/>
          <p:cNvSpPr/>
          <p:nvPr/>
        </p:nvSpPr>
        <p:spPr>
          <a:xfrm>
            <a:off x="428760" y="142920"/>
            <a:ext cx="8143920" cy="17565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С начала ледостава </a:t>
            </a:r>
            <a:r>
              <a:rPr lang="ru-RU" sz="1800" b="1" i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и в </a:t>
            </a:r>
            <a:r>
              <a:rPr lang="ru-RU" b="1" i="1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период разрушения льда </a:t>
            </a:r>
            <a:r>
              <a:rPr lang="ru-RU" sz="1800" b="1" i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в </a:t>
            </a:r>
            <a:r>
              <a:rPr lang="ru-RU" sz="1800" b="1" i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муниципальных образованиях Архангельской области вводятся запреты выхода (выезда) на лед. </a:t>
            </a:r>
            <a:r>
              <a:rPr lang="ru-RU" sz="1800" b="1" i="1" u="sng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Выходить в этот период на  лед водоемов смертельно опасно.</a:t>
            </a:r>
            <a:r>
              <a:rPr lang="ru-RU" sz="1800" b="1" i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 Соблюдение этих запретов контролирует  полиция , администрации  муниципальных образований, инспектора ГИМС при проведении совместных патрулирований.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Рисунок 4" descr="C:\Users\User\Desktop\IMG_20191206_110817_1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14818"/>
            <a:ext cx="4357686" cy="2643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\\Ugims-1\SharedDocs\обмен\9_ЗИМА 2019-2020\фотоотчеты осень-зима\Декабрь\16.12\Каргопольско-Няндомский_профмероприятие\IMG_0929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643050"/>
            <a:ext cx="4286280" cy="2492023"/>
          </a:xfrm>
          <a:prstGeom prst="rect">
            <a:avLst/>
          </a:prstGeom>
          <a:noFill/>
        </p:spPr>
      </p:pic>
      <p:pic>
        <p:nvPicPr>
          <p:cNvPr id="7" name="Picture 2" descr="C:\Documents and Settings\All Users\Документы\обмен\9_ЗИМА 2019-2020\фотоотчеты осень-зима\Ноябрь\25.11\Лешуконский ИУ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643050"/>
            <a:ext cx="4328448" cy="250033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246366"/>
            <a:ext cx="4357718" cy="246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571680" y="928800"/>
            <a:ext cx="814356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Во  время  зимней  рыбалки  думайте   прежде  всего 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о  </a:t>
            </a:r>
            <a:r>
              <a:rPr lang="ru-RU" sz="2000" b="1" u="sng" strike="noStrike" spc="-1">
                <a:solidFill>
                  <a:srgbClr val="FF0000"/>
                </a:solidFill>
                <a:uFillTx/>
                <a:latin typeface="Arial EK KZ"/>
              </a:rPr>
              <a:t>безопасности</a:t>
            </a: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  и  только  потом  об  улове!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Picture 10"/>
          <p:cNvPicPr/>
          <p:nvPr/>
        </p:nvPicPr>
        <p:blipFill>
          <a:blip r:embed="rId3" cstate="print">
            <a:lum contrast="30000"/>
          </a:blip>
          <a:srcRect l="2383" t="2022" r="2360" b="4098"/>
          <a:stretch/>
        </p:blipFill>
        <p:spPr>
          <a:xfrm>
            <a:off x="1000080" y="1714680"/>
            <a:ext cx="7499520" cy="4590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428760" y="785880"/>
            <a:ext cx="8215200" cy="82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2400" b="1" strike="noStrike" spc="-1">
                <a:solidFill>
                  <a:srgbClr val="000000"/>
                </a:solidFill>
                <a:latin typeface="Arial"/>
                <a:ea typeface="Arial"/>
              </a:rPr>
              <a:t>Во время занятия подлёдным ловом  рыбы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ru-RU" sz="2400" b="1" strike="noStrike" spc="-1">
                <a:solidFill>
                  <a:srgbClr val="000000"/>
                </a:solidFill>
                <a:latin typeface="Arial"/>
                <a:ea typeface="Arial"/>
              </a:rPr>
              <a:t>всегда имейте под рукой веревку  12-15 метров.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" name="Picture 9"/>
          <p:cNvPicPr/>
          <p:nvPr/>
        </p:nvPicPr>
        <p:blipFill>
          <a:blip r:embed="rId3" cstate="print">
            <a:lum contrast="30000"/>
          </a:blip>
          <a:srcRect l="2329" t="3587" r="1188" b="2464"/>
          <a:stretch/>
        </p:blipFill>
        <p:spPr>
          <a:xfrm>
            <a:off x="857160" y="1928880"/>
            <a:ext cx="7500960" cy="4413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571680" y="857160"/>
            <a:ext cx="8215200" cy="82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  <a:ea typeface="Arial"/>
              </a:rPr>
              <a:t>Рядом  с  лункой  держите  доску, шест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  <a:ea typeface="Arial"/>
              </a:rPr>
              <a:t> или  большую  ветку.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Содержимое 3" descr="00 3.jpg"/>
          <p:cNvPicPr/>
          <p:nvPr/>
        </p:nvPicPr>
        <p:blipFill>
          <a:blip r:embed="rId3" cstate="print"/>
          <a:srcRect r="31716"/>
          <a:stretch/>
        </p:blipFill>
        <p:spPr>
          <a:xfrm>
            <a:off x="214200" y="2354400"/>
            <a:ext cx="3143520" cy="307476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8183" dir="2700000">
              <a:srgbClr val="000000">
                <a:alpha val="43000"/>
              </a:srgbClr>
            </a:outerShdw>
          </a:effectLst>
        </p:spPr>
      </p:pic>
      <p:pic>
        <p:nvPicPr>
          <p:cNvPr id="91" name="Рисунок 8" descr="2010-03-10_171518.jpg"/>
          <p:cNvPicPr/>
          <p:nvPr/>
        </p:nvPicPr>
        <p:blipFill>
          <a:blip r:embed="rId4" cstate="print"/>
          <a:srcRect l="2796" r="2060"/>
          <a:stretch/>
        </p:blipFill>
        <p:spPr>
          <a:xfrm>
            <a:off x="3672000" y="2357280"/>
            <a:ext cx="5222880" cy="307188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8183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CustomShape 2"/>
          <p:cNvSpPr/>
          <p:nvPr/>
        </p:nvSpPr>
        <p:spPr>
          <a:xfrm>
            <a:off x="857160" y="642960"/>
            <a:ext cx="785808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 Black"/>
              </a:rPr>
              <a:t>Если переходите водоем на лыжах: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" name="Picture 9"/>
          <p:cNvPicPr/>
          <p:nvPr/>
        </p:nvPicPr>
        <p:blipFill>
          <a:blip r:embed="rId3" cstate="print">
            <a:lum contrast="30000"/>
          </a:blip>
          <a:srcRect l="10007" t="3616" r="30104" b="5452"/>
          <a:stretch/>
        </p:blipFill>
        <p:spPr>
          <a:xfrm>
            <a:off x="285840" y="1500120"/>
            <a:ext cx="4000320" cy="3927600"/>
          </a:xfrm>
          <a:prstGeom prst="rect">
            <a:avLst/>
          </a:prstGeom>
          <a:ln>
            <a:noFill/>
          </a:ln>
        </p:spPr>
      </p:pic>
      <p:sp>
        <p:nvSpPr>
          <p:cNvPr id="95" name="CustomShape 3"/>
          <p:cNvSpPr/>
          <p:nvPr/>
        </p:nvSpPr>
        <p:spPr>
          <a:xfrm>
            <a:off x="4643280" y="968760"/>
            <a:ext cx="4286520" cy="484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  Крепления  лыж  отстегните  (чтобы,  в  крайнем  случае,  быстро 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от  них  избавиться);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  Лыжные  палки  несите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в  руках;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  Петли  палок  не  надевайте  на  кисти  рук.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7" name="Picture 2"/>
          <p:cNvPicPr/>
          <p:nvPr/>
        </p:nvPicPr>
        <p:blipFill>
          <a:blip r:embed="rId3" cstate="print"/>
          <a:stretch/>
        </p:blipFill>
        <p:spPr>
          <a:xfrm>
            <a:off x="0" y="3857760"/>
            <a:ext cx="4500720" cy="3000240"/>
          </a:xfrm>
          <a:prstGeom prst="rect">
            <a:avLst/>
          </a:prstGeom>
          <a:ln>
            <a:noFill/>
          </a:ln>
        </p:spPr>
      </p:pic>
      <p:pic>
        <p:nvPicPr>
          <p:cNvPr id="98" name="Picture 3"/>
          <p:cNvPicPr/>
          <p:nvPr/>
        </p:nvPicPr>
        <p:blipFill>
          <a:blip r:embed="rId4" cstate="print"/>
          <a:stretch/>
        </p:blipFill>
        <p:spPr>
          <a:xfrm>
            <a:off x="4572000" y="3857760"/>
            <a:ext cx="4572000" cy="3000240"/>
          </a:xfrm>
          <a:prstGeom prst="rect">
            <a:avLst/>
          </a:prstGeom>
          <a:ln>
            <a:noFill/>
          </a:ln>
        </p:spPr>
      </p:pic>
      <p:sp>
        <p:nvSpPr>
          <p:cNvPr id="99" name="CustomShape 2"/>
          <p:cNvSpPr/>
          <p:nvPr/>
        </p:nvSpPr>
        <p:spPr>
          <a:xfrm>
            <a:off x="571680" y="571680"/>
            <a:ext cx="8143560" cy="324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300" b="0" strike="noStrike" spc="-1">
                <a:solidFill>
                  <a:srgbClr val="000000"/>
                </a:solidFill>
                <a:latin typeface="Arial Black"/>
              </a:rPr>
              <a:t>10 марта 2015 года на р. Юрос, в районе ул. Дачной, катались на лыжах несколько пенсионеров. Неподалеку от группы мужчин по льду передвигалась одинокая лыжница. При попытке переехать на другой берег реки в 150 м от моста женщина попала в промоину. Мужчины пытались помочь тонущей, протягивали ей лыжные палки, но все было бесполезно – женщина ушла под воду.</a:t>
            </a:r>
            <a:endParaRPr lang="en-US" sz="23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642960" y="642960"/>
            <a:ext cx="8072280" cy="131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Опасные  места  проходите  только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при  крайней  необходимости  и  только  со  страховкой!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 Передвигайтесь  скользящим  шагом!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" name="Picture 9"/>
          <p:cNvPicPr/>
          <p:nvPr/>
        </p:nvPicPr>
        <p:blipFill>
          <a:blip r:embed="rId3" cstate="print">
            <a:lum contrast="30000"/>
          </a:blip>
          <a:srcRect l="2329" t="3565" r="3529" b="6500"/>
          <a:stretch/>
        </p:blipFill>
        <p:spPr>
          <a:xfrm>
            <a:off x="928800" y="2143080"/>
            <a:ext cx="7235640" cy="4214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" name="Picture 9"/>
          <p:cNvPicPr/>
          <p:nvPr/>
        </p:nvPicPr>
        <p:blipFill>
          <a:blip r:embed="rId3" cstate="print">
            <a:lum contrast="42000"/>
          </a:blip>
          <a:srcRect l="2402" t="3565" r="2817" b="2863"/>
          <a:stretch/>
        </p:blipFill>
        <p:spPr>
          <a:xfrm>
            <a:off x="1071720" y="2000160"/>
            <a:ext cx="7046640" cy="4214880"/>
          </a:xfrm>
          <a:prstGeom prst="rect">
            <a:avLst/>
          </a:prstGeom>
          <a:ln>
            <a:noFill/>
          </a:ln>
        </p:spPr>
      </p:pic>
      <p:sp>
        <p:nvSpPr>
          <p:cNvPr id="105" name="CustomShape 2"/>
          <p:cNvSpPr/>
          <p:nvPr/>
        </p:nvSpPr>
        <p:spPr>
          <a:xfrm>
            <a:off x="571680" y="785880"/>
            <a:ext cx="800100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Не  прыгайте  на  оторвавшуюся  льдину.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Она  может  не  выдержать  ваш  вес  и  перевернуться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2786040" y="1000080"/>
            <a:ext cx="342900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u="sng" strike="noStrike" spc="-1">
                <a:solidFill>
                  <a:srgbClr val="FF0000"/>
                </a:solidFill>
                <a:uFillTx/>
                <a:latin typeface="Arial Black"/>
                <a:ea typeface="Times New Roman"/>
              </a:rPr>
              <a:t>П о м н и т е !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8" name="Рисунок 3" descr="529520.jpg"/>
          <p:cNvPicPr/>
          <p:nvPr/>
        </p:nvPicPr>
        <p:blipFill>
          <a:blip r:embed="rId3" cstate="print"/>
          <a:srcRect t="4372" b="8561"/>
          <a:stretch/>
        </p:blipFill>
        <p:spPr>
          <a:xfrm>
            <a:off x="357120" y="1857240"/>
            <a:ext cx="5122800" cy="385776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sp>
        <p:nvSpPr>
          <p:cNvPr id="109" name="CustomShape 3"/>
          <p:cNvSpPr/>
          <p:nvPr/>
        </p:nvSpPr>
        <p:spPr>
          <a:xfrm>
            <a:off x="5643720" y="1785960"/>
            <a:ext cx="3143160" cy="475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  <a:ea typeface="Times New Roman"/>
              </a:rPr>
              <a:t>Каждая  секунда пребывания 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  <a:ea typeface="Times New Roman"/>
              </a:rPr>
              <a:t>в ледяной воде  работает  против</a:t>
            </a:r>
            <a:r>
              <a:rPr lang="ru-RU" sz="2000" b="1" strike="noStrike" spc="-1">
                <a:solidFill>
                  <a:srgbClr val="000000"/>
                </a:solidFill>
                <a:latin typeface="Arial EK KZ"/>
                <a:ea typeface="Times New Roman"/>
              </a:rPr>
              <a:t>: </a:t>
            </a:r>
            <a:r>
              <a:rPr lang="ru-RU" sz="2000" b="1" strike="noStrike" spc="-1">
                <a:solidFill>
                  <a:srgbClr val="FF0000"/>
                </a:solidFill>
                <a:latin typeface="Arial Black"/>
                <a:ea typeface="Times New Roman"/>
              </a:rPr>
              <a:t>даже 10-15 минут нахождения в воде опасно для жизни!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857160" y="488880"/>
            <a:ext cx="7643880" cy="600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u="sng" strike="noStrike" spc="-1">
                <a:solidFill>
                  <a:srgbClr val="FF0000"/>
                </a:solidFill>
                <a:uFillTx/>
                <a:latin typeface="Arial Black"/>
                <a:ea typeface="Times New Roman"/>
              </a:rPr>
              <a:t>Если вы провалились,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3200" b="1" u="sng" strike="noStrike" spc="-1">
                <a:solidFill>
                  <a:srgbClr val="FF0000"/>
                </a:solidFill>
                <a:uFillTx/>
                <a:latin typeface="Arial Black"/>
                <a:ea typeface="Times New Roman"/>
              </a:rPr>
              <a:t>что делать?</a:t>
            </a:r>
            <a:r>
              <a:rPr lang="ru-RU" sz="3200" b="1" strike="noStrike" spc="-1">
                <a:solidFill>
                  <a:srgbClr val="FF0000"/>
                </a:solidFill>
                <a:latin typeface="Arial Black"/>
                <a:ea typeface="Times New Roman"/>
              </a:rPr>
              <a:t>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u="sng" strike="noStrike" spc="-1">
                <a:solidFill>
                  <a:srgbClr val="17375E"/>
                </a:solidFill>
                <a:uFillTx/>
                <a:latin typeface="Arial Black"/>
                <a:ea typeface="Times New Roman"/>
              </a:rPr>
              <a:t>Главное, не терять самообладание!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400" b="1" u="sng" strike="noStrike" spc="-1">
                <a:solidFill>
                  <a:srgbClr val="17375E"/>
                </a:solidFill>
                <a:uFillTx/>
                <a:latin typeface="Arial Black"/>
                <a:ea typeface="Times New Roman"/>
              </a:rPr>
              <a:t>Нужно помнить,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 EK KZ"/>
                <a:ea typeface="Times New Roman"/>
              </a:rPr>
              <a:t>что даже плохо плавающий человек способен некоторое время удержаться на поверхности за счет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 EK KZ"/>
                <a:ea typeface="Times New Roman"/>
              </a:rPr>
              <a:t>воздушной подушки, образовавшейся под одеждой. 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3" name="Содержимое 3" descr="00 main.jpg"/>
          <p:cNvPicPr/>
          <p:nvPr/>
        </p:nvPicPr>
        <p:blipFill>
          <a:blip r:embed="rId3" cstate="print"/>
          <a:srcRect t="18309"/>
          <a:stretch/>
        </p:blipFill>
        <p:spPr>
          <a:xfrm>
            <a:off x="1000080" y="2349360"/>
            <a:ext cx="7215120" cy="3927600"/>
          </a:xfrm>
          <a:prstGeom prst="rect">
            <a:avLst/>
          </a:prstGeom>
          <a:ln>
            <a:noFill/>
          </a:ln>
        </p:spPr>
      </p:pic>
      <p:sp>
        <p:nvSpPr>
          <p:cNvPr id="114" name="CustomShape 2"/>
          <p:cNvSpPr/>
          <p:nvPr/>
        </p:nvSpPr>
        <p:spPr>
          <a:xfrm>
            <a:off x="928800" y="571680"/>
            <a:ext cx="7358040" cy="146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u="sng" strike="noStrike" spc="-1">
                <a:solidFill>
                  <a:srgbClr val="FF0000"/>
                </a:solidFill>
                <a:uFillTx/>
                <a:latin typeface="Arial Black"/>
              </a:rPr>
              <a:t>Н е   п а н и к у й т е !</a:t>
            </a:r>
            <a:r>
              <a:rPr lang="ru-RU" sz="1800" b="0" strike="noStrike" spc="-1">
                <a:solidFill>
                  <a:srgbClr val="FF0000"/>
                </a:solidFill>
                <a:latin typeface="Arial Black"/>
              </a:rPr>
              <a:t> 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Позовите  на  помощь.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Не  погружайтесь  под  воду  с  головой! 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214290"/>
            <a:ext cx="91440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Областным законом Архангельской области предусмотрена административная ответственность за нарушение этих правил.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2"/>
              </a:rPr>
              <a:t>Закон Архангельской области от 3 июня 2003 г. N 172-22-ОЗ "Об административных правонарушениях"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ст.2.1. Нарушение правил охраны жизни людей на водных объектах в Архангельской области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6. Выход на лед в местах, где выставлены запрещающие знаки безопасности, -</a:t>
            </a:r>
            <a:endParaRPr kumimoji="0" lang="ru-RU" b="1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влечет предупреждение или наложение административного штрафа на граждан в размере от пятисот до одной тысячи рублей.</a:t>
            </a:r>
            <a:endParaRPr kumimoji="0" lang="ru-RU" b="1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7. Выезд наземных транспортных средств на лед в местах, для этого не оборудованных, за исключением снегоходов промышленного и самодельного изготовления, -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влечет наложение административного штрафа на граждан в размере от пятисот до двух тысяч рублей.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5918" y="4357694"/>
            <a:ext cx="5929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/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Родители несовершеннолетних, находящихся на льду в период действия запрета могут быть привлечены по ч.1 ст. 5.35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КоАП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РФ «Неисполнение родителями и иными законными представителями несовершеннолетних обязанностей по содержанию и воспитанию несовершеннолетних»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6" name="Рисунок 9" descr="2010-03-10_171455.jpg"/>
          <p:cNvPicPr/>
          <p:nvPr/>
        </p:nvPicPr>
        <p:blipFill>
          <a:blip r:embed="rId3" cstate="print"/>
          <a:srcRect t="66987" r="14386"/>
          <a:stretch/>
        </p:blipFill>
        <p:spPr>
          <a:xfrm>
            <a:off x="571680" y="2571840"/>
            <a:ext cx="7959600" cy="3564000"/>
          </a:xfrm>
          <a:prstGeom prst="rect">
            <a:avLst/>
          </a:prstGeom>
          <a:ln>
            <a:noFill/>
          </a:ln>
        </p:spPr>
      </p:pic>
      <p:sp>
        <p:nvSpPr>
          <p:cNvPr id="117" name="CustomShape 2"/>
          <p:cNvSpPr/>
          <p:nvPr/>
        </p:nvSpPr>
        <p:spPr>
          <a:xfrm>
            <a:off x="642960" y="857160"/>
            <a:ext cx="7643880" cy="131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Раскиньте  руки  и  постарайтесь  избавиться 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от  лишних тяжестей.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Не  делайте  резких  движений  -  не обламывайте  кромку.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285840" y="1000080"/>
            <a:ext cx="8143920" cy="119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Постарайтесь перебраться  к  тому  краю  полыньи,   где  течение  не  унесет  вас  под  лед.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0" name="Рисунок 8" descr="00 pavodok_7235.jpg"/>
          <p:cNvPicPr/>
          <p:nvPr/>
        </p:nvPicPr>
        <p:blipFill>
          <a:blip r:embed="rId3" cstate="print"/>
          <a:stretch/>
        </p:blipFill>
        <p:spPr>
          <a:xfrm>
            <a:off x="928800" y="2571840"/>
            <a:ext cx="7000920" cy="3483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714240" y="857160"/>
            <a:ext cx="792972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Пытайтесь  опереться   грудью  на  кромку  льда 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с  выброшенными  вперед  руками,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пробуйте  выбраться  на  лёд. 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3" name="Содержимое 3" descr="mchs2.jpg"/>
          <p:cNvPicPr/>
          <p:nvPr/>
        </p:nvPicPr>
        <p:blipFill>
          <a:blip r:embed="rId3" cstate="print"/>
          <a:srcRect t="30786" r="31977"/>
          <a:stretch/>
        </p:blipFill>
        <p:spPr>
          <a:xfrm>
            <a:off x="1143000" y="2071800"/>
            <a:ext cx="6929280" cy="4394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428760" y="714240"/>
            <a:ext cx="8286480" cy="155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Как  только  большая  часть  тела  окажется  на льду,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перекатитесь  на  живот  и  отползайте   от  края   полыньи как   можно   дальше.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6" name="Рисунок 4" descr="80_aa19bca123101f2ab5575e962a6fac2b.jpg"/>
          <p:cNvPicPr/>
          <p:nvPr/>
        </p:nvPicPr>
        <p:blipFill>
          <a:blip r:embed="rId3" cstate="print"/>
          <a:srcRect t="53888"/>
          <a:stretch/>
        </p:blipFill>
        <p:spPr>
          <a:xfrm>
            <a:off x="1214280" y="2643120"/>
            <a:ext cx="6815160" cy="314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785880" y="785880"/>
            <a:ext cx="771516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Выбирайтесь  в  ту  сторону,  откуда  пришли ,  т. к.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 там проверенный  лёд.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" name="Рисунок 2" descr="photo_5397.JPG"/>
          <p:cNvPicPr/>
          <p:nvPr/>
        </p:nvPicPr>
        <p:blipFill>
          <a:blip r:embed="rId3" cstate="print"/>
          <a:stretch/>
        </p:blipFill>
        <p:spPr>
          <a:xfrm>
            <a:off x="857160" y="2071800"/>
            <a:ext cx="7643880" cy="4254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642960" y="642960"/>
            <a:ext cx="7715160" cy="155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Приближаться  к  провалившемуся  под  лёд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нужно  лёжа  с  раскинутыми  в  сторону  руками  и  ногами.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Рисунок 7" descr="00 pavodok_7499.jpg"/>
          <p:cNvPicPr/>
          <p:nvPr/>
        </p:nvPicPr>
        <p:blipFill>
          <a:blip r:embed="rId3" cstate="print"/>
          <a:stretch/>
        </p:blipFill>
        <p:spPr>
          <a:xfrm>
            <a:off x="1714680" y="2143080"/>
            <a:ext cx="6167160" cy="4100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500040" y="785880"/>
            <a:ext cx="807264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Если  под  рукой  имеются  доски,  лестницы, шесты  или другие  предметы,  используйте  их  для  оказания  помощи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" name="Рисунок 3" descr="photo_5398.JPG"/>
          <p:cNvPicPr/>
          <p:nvPr/>
        </p:nvPicPr>
        <p:blipFill>
          <a:blip r:embed="rId3" cstate="print"/>
          <a:stretch/>
        </p:blipFill>
        <p:spPr>
          <a:xfrm>
            <a:off x="1182600" y="2071800"/>
            <a:ext cx="6675480" cy="3714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428760" y="785880"/>
            <a:ext cx="850104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Когда нет никаких предметов для оказания помощи –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два-три человека ложатся на лёд и цепочкой продвигаются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к пострадавшему, удерживая друг друга за ноги.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8" name="Содержимое 3" descr="00 04_5-2.jpg"/>
          <p:cNvPicPr/>
          <p:nvPr/>
        </p:nvPicPr>
        <p:blipFill>
          <a:blip r:embed="rId3" cstate="print"/>
          <a:srcRect t="22393"/>
          <a:stretch/>
        </p:blipFill>
        <p:spPr>
          <a:xfrm>
            <a:off x="1000080" y="2071800"/>
            <a:ext cx="7786800" cy="4019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Picture 9" descr="полынья"/>
          <p:cNvPicPr/>
          <p:nvPr/>
        </p:nvPicPr>
        <p:blipFill>
          <a:blip r:embed="rId3" cstate="print"/>
          <a:stretch/>
        </p:blipFill>
        <p:spPr>
          <a:xfrm>
            <a:off x="928800" y="2214720"/>
            <a:ext cx="7072200" cy="3917880"/>
          </a:xfrm>
          <a:prstGeom prst="rect">
            <a:avLst/>
          </a:prstGeom>
          <a:ln>
            <a:noFill/>
          </a:ln>
        </p:spPr>
      </p:pic>
      <p:sp>
        <p:nvSpPr>
          <p:cNvPr id="141" name="CustomShape 2"/>
          <p:cNvSpPr/>
          <p:nvPr/>
        </p:nvSpPr>
        <p:spPr>
          <a:xfrm>
            <a:off x="1000080" y="785880"/>
            <a:ext cx="7358040" cy="7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А  первый  подает  пострадавшему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связанные  ремни  или  одежду.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5000760" y="1357200"/>
            <a:ext cx="4000320" cy="448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Когда есть промоины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или битый лед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необходимо использовать спасательные шлюпки.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Для продвижения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шлюпки  вперед  используются 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«кошки»  и  багры.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4" name="Содержимое 14" descr="P1020640.JPG"/>
          <p:cNvPicPr/>
          <p:nvPr/>
        </p:nvPicPr>
        <p:blipFill>
          <a:blip r:embed="rId3" cstate="print"/>
          <a:srcRect r="31981"/>
          <a:stretch/>
        </p:blipFill>
        <p:spPr>
          <a:xfrm>
            <a:off x="285840" y="857160"/>
            <a:ext cx="4471920" cy="4929120"/>
          </a:xfrm>
          <a:prstGeom prst="rect">
            <a:avLst/>
          </a:prstGeom>
          <a:ln>
            <a:noFill/>
          </a:ln>
        </p:spPr>
      </p:pic>
      <p:sp>
        <p:nvSpPr>
          <p:cNvPr id="145" name="CustomShape 3"/>
          <p:cNvSpPr/>
          <p:nvPr/>
        </p:nvSpPr>
        <p:spPr>
          <a:xfrm rot="19959600">
            <a:off x="4049280" y="2662200"/>
            <a:ext cx="1714680" cy="322200"/>
          </a:xfrm>
          <a:custGeom>
            <a:avLst/>
            <a:gdLst/>
            <a:ahLst/>
            <a:cxnLst/>
            <a:rect l="0" t="0" r="r" b="b"/>
            <a:pathLst>
              <a:path w="4765" h="897">
                <a:moveTo>
                  <a:pt x="4764" y="227"/>
                </a:moveTo>
                <a:lnTo>
                  <a:pt x="1493" y="223"/>
                </a:lnTo>
                <a:lnTo>
                  <a:pt x="1494" y="0"/>
                </a:lnTo>
                <a:lnTo>
                  <a:pt x="0" y="446"/>
                </a:lnTo>
                <a:lnTo>
                  <a:pt x="1493" y="896"/>
                </a:lnTo>
                <a:lnTo>
                  <a:pt x="1493" y="672"/>
                </a:lnTo>
                <a:lnTo>
                  <a:pt x="4764" y="675"/>
                </a:lnTo>
                <a:lnTo>
                  <a:pt x="4764" y="227"/>
                </a:lnTo>
              </a:path>
            </a:pathLst>
          </a:custGeom>
          <a:solidFill>
            <a:srgbClr val="FF6699"/>
          </a:solidFill>
          <a:ln w="9360">
            <a:solidFill>
              <a:srgbClr val="EEECE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9570" t="10937" r="9570" b="8593"/>
          <a:stretch>
            <a:fillRect/>
          </a:stretch>
        </p:blipFill>
        <p:spPr bwMode="auto">
          <a:xfrm>
            <a:off x="0" y="3524251"/>
            <a:ext cx="3071802" cy="266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t="9375" r="6250" b="12500"/>
          <a:stretch>
            <a:fillRect/>
          </a:stretch>
        </p:blipFill>
        <p:spPr bwMode="auto">
          <a:xfrm>
            <a:off x="3071802" y="952483"/>
            <a:ext cx="307183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6367" t="25000" r="27929" b="15625"/>
          <a:stretch>
            <a:fillRect/>
          </a:stretch>
        </p:blipFill>
        <p:spPr bwMode="auto">
          <a:xfrm>
            <a:off x="6143636" y="1047733"/>
            <a:ext cx="300036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/>
          <a:srcRect l="26562" t="28906" r="28906" b="15625"/>
          <a:stretch>
            <a:fillRect/>
          </a:stretch>
        </p:blipFill>
        <p:spPr bwMode="auto">
          <a:xfrm>
            <a:off x="6143636" y="3524251"/>
            <a:ext cx="3000364" cy="266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/>
          <a:srcRect l="12500" t="21875" r="26562" b="17187"/>
          <a:stretch>
            <a:fillRect/>
          </a:stretch>
        </p:blipFill>
        <p:spPr bwMode="auto">
          <a:xfrm>
            <a:off x="0" y="952483"/>
            <a:ext cx="3071802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/>
          <a:srcRect l="781" t="11718" r="20703" b="10937"/>
          <a:stretch>
            <a:fillRect/>
          </a:stretch>
        </p:blipFill>
        <p:spPr bwMode="auto">
          <a:xfrm>
            <a:off x="3071802" y="3524251"/>
            <a:ext cx="3071834" cy="266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0657" name="Прямоугольник 24"/>
          <p:cNvSpPr>
            <a:spLocks noChangeArrowheads="1"/>
          </p:cNvSpPr>
          <p:nvPr/>
        </p:nvSpPr>
        <p:spPr bwMode="auto">
          <a:xfrm>
            <a:off x="1142977" y="5905517"/>
            <a:ext cx="1920167" cy="1769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 defTabSz="912813" eaLnBrk="0" hangingPunct="0">
              <a:defRPr/>
            </a:pP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09.</a:t>
            </a:r>
            <a:r>
              <a:rPr kumimoji="0" lang="ru-RU" alt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12.2020</a:t>
            </a:r>
            <a:r>
              <a:rPr kumimoji="0" lang="ru-RU" altLang="ru-RU" sz="7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</a:t>
            </a: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г. Архангельск</a:t>
            </a:r>
            <a:endParaRPr lang="ru-RU" altLang="ru-RU" sz="7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9" name="Прямоугольник 30"/>
          <p:cNvSpPr>
            <a:spLocks noChangeArrowheads="1"/>
          </p:cNvSpPr>
          <p:nvPr/>
        </p:nvSpPr>
        <p:spPr bwMode="auto">
          <a:xfrm>
            <a:off x="3176" y="6177280"/>
            <a:ext cx="9140825" cy="295096"/>
          </a:xfrm>
          <a:prstGeom prst="rect">
            <a:avLst/>
          </a:prstGeom>
          <a:solidFill>
            <a:srgbClr val="4F81BD"/>
          </a:solidFill>
          <a:ln w="9525">
            <a:noFill/>
            <a:miter lim="800000"/>
            <a:headEnd type="stealth" w="med" len="med"/>
            <a:tailEnd/>
          </a:ln>
          <a:effectLst/>
        </p:spPr>
        <p:txBody>
          <a:bodyPr wrap="square" lIns="36000" tIns="39441" rIns="0" bIns="39441">
            <a:spAutoFit/>
          </a:bodyPr>
          <a:lstStyle/>
          <a:p>
            <a:pPr algn="ctr" defTabSz="913050"/>
            <a:endParaRPr lang="ru-RU" altLang="ru-RU" sz="1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0"/>
          <p:cNvSpPr>
            <a:spLocks noChangeArrowheads="1"/>
          </p:cNvSpPr>
          <p:nvPr/>
        </p:nvSpPr>
        <p:spPr bwMode="auto">
          <a:xfrm>
            <a:off x="649437" y="3568519"/>
            <a:ext cx="2387132" cy="4319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279" tIns="27139" rIns="54279" bIns="27139" anchor="ctr" anchorCtr="0">
            <a:noAutofit/>
          </a:bodyPr>
          <a:lstStyle/>
          <a:p>
            <a:pPr lvl="0"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Проведение  профилактической работы </a:t>
            </a:r>
            <a:r>
              <a:rPr lang="ru-RU" altLang="ru-RU" sz="10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Соломбальское</a:t>
            </a: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ИО</a:t>
            </a:r>
            <a:endParaRPr lang="ru-RU" altLang="ru-RU" sz="10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0" name="Line 13"/>
          <p:cNvSpPr>
            <a:spLocks noChangeShapeType="1"/>
          </p:cNvSpPr>
          <p:nvPr/>
        </p:nvSpPr>
        <p:spPr bwMode="auto">
          <a:xfrm>
            <a:off x="6116374" y="990165"/>
            <a:ext cx="13297" cy="5199272"/>
          </a:xfrm>
          <a:prstGeom prst="line">
            <a:avLst/>
          </a:prstGeom>
          <a:noFill/>
          <a:ln w="57150">
            <a:solidFill>
              <a:srgbClr val="4F81BD">
                <a:lumMod val="60000"/>
                <a:lumOff val="40000"/>
              </a:srgbClr>
            </a:solidFill>
            <a:round/>
            <a:headEnd/>
            <a:tailEnd/>
          </a:ln>
          <a:extLst/>
        </p:spPr>
        <p:txBody>
          <a:bodyPr lIns="70362" tIns="35165" rIns="70362" bIns="3516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" name="Line 14"/>
          <p:cNvSpPr>
            <a:spLocks noChangeShapeType="1"/>
          </p:cNvSpPr>
          <p:nvPr/>
        </p:nvSpPr>
        <p:spPr bwMode="auto">
          <a:xfrm flipV="1">
            <a:off x="1" y="3524251"/>
            <a:ext cx="9174163" cy="8467"/>
          </a:xfrm>
          <a:prstGeom prst="line">
            <a:avLst/>
          </a:prstGeom>
          <a:noFill/>
          <a:ln w="57150">
            <a:solidFill>
              <a:srgbClr val="4F81BD">
                <a:lumMod val="60000"/>
                <a:lumOff val="40000"/>
              </a:srgbClr>
            </a:solidFill>
            <a:round/>
            <a:headEnd/>
            <a:tailEnd/>
          </a:ln>
          <a:extLst/>
        </p:spPr>
        <p:txBody>
          <a:bodyPr lIns="70362" tIns="35165" rIns="70362" bIns="3516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3" name="Line 13"/>
          <p:cNvSpPr>
            <a:spLocks noChangeShapeType="1"/>
          </p:cNvSpPr>
          <p:nvPr/>
        </p:nvSpPr>
        <p:spPr bwMode="auto">
          <a:xfrm flipH="1">
            <a:off x="3043097" y="990165"/>
            <a:ext cx="14993" cy="5199272"/>
          </a:xfrm>
          <a:prstGeom prst="line">
            <a:avLst/>
          </a:prstGeom>
          <a:noFill/>
          <a:ln w="57150">
            <a:solidFill>
              <a:srgbClr val="4F81BD">
                <a:lumMod val="60000"/>
                <a:lumOff val="40000"/>
              </a:srgbClr>
            </a:solidFill>
            <a:round/>
            <a:headEnd/>
            <a:tailEnd/>
          </a:ln>
          <a:extLst/>
        </p:spPr>
        <p:txBody>
          <a:bodyPr lIns="70362" tIns="35165" rIns="70362" bIns="3516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1" y="954618"/>
            <a:ext cx="9140825" cy="5894916"/>
          </a:xfrm>
          <a:prstGeom prst="rect">
            <a:avLst/>
          </a:prstGeom>
          <a:noFill/>
          <a:ln w="57150">
            <a:solidFill>
              <a:srgbClr val="4F81BD">
                <a:lumMod val="60000"/>
                <a:lumOff val="40000"/>
              </a:srgbClr>
            </a:solidFill>
            <a:miter lim="800000"/>
            <a:headEnd/>
            <a:tailEnd/>
          </a:ln>
          <a:extLst/>
        </p:spPr>
        <p:txBody>
          <a:bodyPr lIns="70362" tIns="35165" rIns="70362" bIns="3516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1684" y="190478"/>
            <a:ext cx="1412317" cy="71462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87" y="142988"/>
            <a:ext cx="897118" cy="658832"/>
          </a:xfrm>
          <a:prstGeom prst="rect">
            <a:avLst/>
          </a:prstGeom>
        </p:spPr>
      </p:pic>
      <p:sp>
        <p:nvSpPr>
          <p:cNvPr id="44" name="Прямоугольник 24"/>
          <p:cNvSpPr>
            <a:spLocks noChangeArrowheads="1"/>
          </p:cNvSpPr>
          <p:nvPr/>
        </p:nvSpPr>
        <p:spPr bwMode="auto">
          <a:xfrm>
            <a:off x="642910" y="1047733"/>
            <a:ext cx="2417090" cy="5715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279" tIns="27139" rIns="54279" bIns="27139" anchor="ctr" anchorCtr="0">
            <a:noAutofit/>
          </a:bodyPr>
          <a:lstStyle/>
          <a:p>
            <a:pPr algn="ctr" defTabSz="812800">
              <a:lnSpc>
                <a:spcPct val="85000"/>
              </a:lnSpc>
              <a:defRPr/>
            </a:pPr>
            <a:endParaRPr lang="ru-RU" altLang="ru-RU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Проведение </a:t>
            </a:r>
          </a:p>
          <a:p>
            <a:pPr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патрулирований  совместно с полицией </a:t>
            </a:r>
            <a:r>
              <a:rPr lang="ru-RU" altLang="ru-RU" sz="10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Октябрьско-Ломоносовское</a:t>
            </a: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 ИО</a:t>
            </a:r>
          </a:p>
          <a:p>
            <a:pPr algn="ctr" defTabSz="812800">
              <a:lnSpc>
                <a:spcPct val="85000"/>
              </a:lnSpc>
              <a:defRPr/>
            </a:pPr>
            <a:endParaRPr lang="ru-RU" altLang="ru-RU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24"/>
          <p:cNvSpPr>
            <a:spLocks noChangeArrowheads="1"/>
          </p:cNvSpPr>
          <p:nvPr/>
        </p:nvSpPr>
        <p:spPr bwMode="auto">
          <a:xfrm>
            <a:off x="857224" y="3238499"/>
            <a:ext cx="2143108" cy="1769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 defTabSz="912813" eaLnBrk="0" hangingPunct="0">
              <a:defRPr/>
            </a:pP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07.12.2020,  г. Архангельск. р. Северная Двина</a:t>
            </a:r>
          </a:p>
        </p:txBody>
      </p:sp>
      <p:sp>
        <p:nvSpPr>
          <p:cNvPr id="51" name="Прямоугольник 22"/>
          <p:cNvSpPr>
            <a:spLocks noChangeArrowheads="1"/>
          </p:cNvSpPr>
          <p:nvPr/>
        </p:nvSpPr>
        <p:spPr bwMode="auto">
          <a:xfrm>
            <a:off x="3732284" y="3568518"/>
            <a:ext cx="2365726" cy="5272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279" tIns="27139" rIns="54279" bIns="27139" anchor="ctr" anchorCtr="0">
            <a:noAutofit/>
          </a:bodyPr>
          <a:lstStyle/>
          <a:p>
            <a:pPr lvl="0"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Проведение совместных патрулирований с представителями администрации района</a:t>
            </a:r>
          </a:p>
          <a:p>
            <a:pPr lvl="0" algn="ctr" defTabSz="812800">
              <a:lnSpc>
                <a:spcPct val="85000"/>
              </a:lnSpc>
              <a:defRPr/>
            </a:pPr>
            <a:r>
              <a:rPr lang="ru-RU" altLang="ru-RU" sz="10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Лешуконско-Койнасский</a:t>
            </a: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 ИУ</a:t>
            </a:r>
            <a:endParaRPr lang="ru-RU" altLang="ru-RU" sz="10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24"/>
          <p:cNvSpPr>
            <a:spLocks noChangeArrowheads="1"/>
          </p:cNvSpPr>
          <p:nvPr/>
        </p:nvSpPr>
        <p:spPr bwMode="auto">
          <a:xfrm>
            <a:off x="4357686" y="5905517"/>
            <a:ext cx="1714512" cy="1769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07</a:t>
            </a:r>
            <a:r>
              <a:rPr kumimoji="0" lang="ru-RU" alt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.12.2020  </a:t>
            </a:r>
            <a:r>
              <a:rPr lang="ru-RU" altLang="ru-RU" sz="700" dirty="0" err="1" smtClean="0">
                <a:solidFill>
                  <a:srgbClr val="000000"/>
                </a:solidFill>
                <a:cs typeface="Arial" charset="0"/>
              </a:rPr>
              <a:t>Лешуконский</a:t>
            </a: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kumimoji="0" lang="ru-RU" alt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МР р.Мезень</a:t>
            </a:r>
          </a:p>
        </p:txBody>
      </p:sp>
      <p:sp>
        <p:nvSpPr>
          <p:cNvPr id="54" name="Прямоугольник 24"/>
          <p:cNvSpPr>
            <a:spLocks noChangeArrowheads="1"/>
          </p:cNvSpPr>
          <p:nvPr/>
        </p:nvSpPr>
        <p:spPr bwMode="auto">
          <a:xfrm>
            <a:off x="4067944" y="980018"/>
            <a:ext cx="2043423" cy="448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279" tIns="27139" rIns="54279" bIns="27139" anchor="ctr" anchorCtr="0">
            <a:noAutofit/>
          </a:bodyPr>
          <a:lstStyle/>
          <a:p>
            <a:pPr marL="0" marR="0" lvl="0" indent="0" algn="ctr" defTabSz="8128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Публикация статей на сайте Главного управления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24"/>
          <p:cNvSpPr>
            <a:spLocks noChangeArrowheads="1"/>
          </p:cNvSpPr>
          <p:nvPr/>
        </p:nvSpPr>
        <p:spPr bwMode="auto">
          <a:xfrm>
            <a:off x="4857753" y="3282352"/>
            <a:ext cx="1231911" cy="1769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09.12.2020  г.Архангельск</a:t>
            </a:r>
            <a:endParaRPr kumimoji="0" lang="ru-RU" alt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7" name="Прямоугольник 24"/>
          <p:cNvSpPr>
            <a:spLocks noChangeArrowheads="1"/>
          </p:cNvSpPr>
          <p:nvPr/>
        </p:nvSpPr>
        <p:spPr bwMode="auto">
          <a:xfrm>
            <a:off x="6929454" y="3238499"/>
            <a:ext cx="2214546" cy="1769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lvl="0" algn="ctr" defTabSz="912813" eaLnBrk="0" hangingPunct="0">
              <a:defRPr/>
            </a:pPr>
            <a:r>
              <a:rPr kumimoji="0" lang="ru-RU" alt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08.12.2020 </a:t>
            </a:r>
            <a:r>
              <a:rPr kumimoji="0" lang="ru-RU" altLang="ru-RU" sz="7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Приморский МР  р. Северная Двина</a:t>
            </a:r>
            <a:endParaRPr lang="ru-RU" altLang="ru-RU" sz="7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" name="Прямоугольник 30"/>
          <p:cNvSpPr>
            <a:spLocks noChangeArrowheads="1"/>
          </p:cNvSpPr>
          <p:nvPr/>
        </p:nvSpPr>
        <p:spPr bwMode="auto">
          <a:xfrm>
            <a:off x="6812383" y="1047733"/>
            <a:ext cx="2331617" cy="3810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279" tIns="27139" rIns="54279" bIns="27139" anchor="ctr" anchorCtr="0">
            <a:noAutofit/>
          </a:bodyPr>
          <a:lstStyle/>
          <a:p>
            <a:pPr lvl="0"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Проведение профилактической работы</a:t>
            </a:r>
          </a:p>
          <a:p>
            <a:pPr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Группа патрульной службы</a:t>
            </a:r>
          </a:p>
        </p:txBody>
      </p:sp>
      <p:sp>
        <p:nvSpPr>
          <p:cNvPr id="32" name="Прямоугольник 22"/>
          <p:cNvSpPr>
            <a:spLocks noChangeArrowheads="1"/>
          </p:cNvSpPr>
          <p:nvPr/>
        </p:nvSpPr>
        <p:spPr bwMode="auto">
          <a:xfrm>
            <a:off x="6778274" y="3619502"/>
            <a:ext cx="2365726" cy="381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279" tIns="27139" rIns="54279" bIns="27139" anchor="ctr" anchorCtr="0">
            <a:noAutofit/>
          </a:bodyPr>
          <a:lstStyle/>
          <a:p>
            <a:pPr lvl="0"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Размещение информации на сайтах муниципальных образований</a:t>
            </a:r>
            <a:endParaRPr lang="ru-RU" altLang="ru-RU" sz="10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24"/>
          <p:cNvSpPr>
            <a:spLocks noChangeArrowheads="1"/>
          </p:cNvSpPr>
          <p:nvPr/>
        </p:nvSpPr>
        <p:spPr bwMode="auto">
          <a:xfrm>
            <a:off x="7858148" y="5905517"/>
            <a:ext cx="1285852" cy="1769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 defTabSz="912813" eaLnBrk="0" hangingPunct="0">
              <a:defRPr/>
            </a:pP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07</a:t>
            </a:r>
            <a:r>
              <a:rPr kumimoji="0" lang="ru-RU" alt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.12.2020</a:t>
            </a:r>
            <a:r>
              <a:rPr kumimoji="0" lang="ru-RU" altLang="ru-RU" sz="7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7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 </a:t>
            </a: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г. Котлас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41576948" y="-4857744"/>
            <a:ext cx="6476992" cy="485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-11113" y="-4233"/>
            <a:ext cx="9155113" cy="958851"/>
          </a:xfrm>
          <a:prstGeom prst="rect">
            <a:avLst/>
          </a:prstGeom>
          <a:solidFill>
            <a:srgbClr val="254061"/>
          </a:solidFill>
          <a:ln w="9525">
            <a:noFill/>
            <a:miter lim="800000"/>
            <a:headEnd/>
            <a:tailEnd/>
          </a:ln>
        </p:spPr>
        <p:txBody>
          <a:bodyPr lIns="66416" tIns="33248" rIns="66416" bIns="33248" anchor="ctr"/>
          <a:lstStyle/>
          <a:p>
            <a:pPr marL="0" marR="0" lvl="0" indent="0" algn="ctr" defTabSz="1270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Профилактическая работа, проводимая по предупреждению  гибели на воде</a:t>
            </a:r>
            <a:endParaRPr kumimoji="0" lang="ru-RU" altLang="ru-RU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899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1714680" y="714240"/>
            <a:ext cx="585756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0000"/>
                </a:solidFill>
                <a:latin typeface="Arial Black"/>
                <a:ea typeface="Arial"/>
              </a:rPr>
              <a:t>УВАЖАЕМЫЕ ДЕТИ   И   ВЗРОСЛЫЕ!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CustomShape 3"/>
          <p:cNvSpPr/>
          <p:nvPr/>
        </p:nvSpPr>
        <p:spPr>
          <a:xfrm>
            <a:off x="2845440" y="1214280"/>
            <a:ext cx="416736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FF0000"/>
                </a:solidFill>
                <a:latin typeface="Arial Black"/>
                <a:ea typeface="Arial"/>
              </a:rPr>
              <a:t>П Р Е Д У П Р Е Ж Д А Е М ВАС!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CustomShape 4"/>
          <p:cNvSpPr/>
          <p:nvPr/>
        </p:nvSpPr>
        <p:spPr>
          <a:xfrm>
            <a:off x="250920" y="1500120"/>
            <a:ext cx="8893080" cy="637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u="sng" strike="noStrike" spc="-1">
                <a:solidFill>
                  <a:srgbClr val="0070C0"/>
                </a:solidFill>
                <a:uFillTx/>
                <a:latin typeface="Arial Black"/>
              </a:rPr>
              <a:t>ВО </a:t>
            </a:r>
            <a:r>
              <a:rPr lang="en-US" sz="2400" b="1" u="sng" strike="noStrike" spc="-1">
                <a:solidFill>
                  <a:srgbClr val="0070C0"/>
                </a:solidFill>
                <a:uFillTx/>
                <a:latin typeface="Arial Black"/>
              </a:rPr>
              <a:t> </a:t>
            </a:r>
            <a:r>
              <a:rPr lang="ru-RU" sz="2400" b="1" u="sng" strike="noStrike" spc="-1">
                <a:solidFill>
                  <a:srgbClr val="0070C0"/>
                </a:solidFill>
                <a:uFillTx/>
                <a:latin typeface="Arial Black"/>
              </a:rPr>
              <a:t> ИЗБЕЖАНИЕ   ТРАГИЧЕСКИХ   СЛУЧАЕВ: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buClr>
                <a:srgbClr val="000000"/>
              </a:buClr>
              <a:buFont typeface="Arial EK KZ"/>
              <a:buAutoNum type="arabicPeriod"/>
            </a:pPr>
            <a:r>
              <a:rPr lang="ru-RU" sz="2000" b="0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Коллективные  выезды  на  лед  для  отдыха  и  рыбалки необходимо согласовать  с  подразделениями  МЧС России;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2. Руководителям  организаций  необходимо  назначить  приказом  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ответственных  за  обеспечение  порядка  в  пути  следования  и  на  водоемах ;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3. Ответственные  лица  должны  пройти  инструктаж  в подразделениях  МЧС России;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4. Соблюдайте  элементарные  правила  безопасности  на  льду;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5. Помните, безопасным для пешеходов лёд считается  при толщине  </a:t>
            </a:r>
            <a:r>
              <a:rPr lang="ru-RU" sz="2000" b="1" u="sng" strike="noStrike" spc="-1">
                <a:solidFill>
                  <a:srgbClr val="FF0000"/>
                </a:solidFill>
                <a:uFillTx/>
                <a:latin typeface="Arial EK KZ"/>
              </a:rPr>
              <a:t>не  менее  12 см, </a:t>
            </a: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выходить на лед можно только после снятия запрета, вводимого местными властями.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6. Передвижение по льду водоемов </a:t>
            </a:r>
            <a:r>
              <a:rPr lang="ru-RU" sz="2000" b="1" strike="noStrike" spc="-1">
                <a:solidFill>
                  <a:srgbClr val="FF0000"/>
                </a:solidFill>
                <a:latin typeface="Arial EK KZ"/>
              </a:rPr>
              <a:t>на автотранспорте </a:t>
            </a: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разрешено </a:t>
            </a:r>
            <a:r>
              <a:rPr lang="ru-RU" sz="2000" b="1" strike="noStrike" spc="-1">
                <a:solidFill>
                  <a:srgbClr val="FF0000"/>
                </a:solidFill>
                <a:latin typeface="Arial EK KZ"/>
              </a:rPr>
              <a:t>только на официально открытых ледовых переправах</a:t>
            </a: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5357880" y="1071720"/>
            <a:ext cx="3643200" cy="42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strike="noStrike" spc="-1">
                <a:solidFill>
                  <a:srgbClr val="FF0000"/>
                </a:solidFill>
                <a:latin typeface="Arial Black"/>
              </a:rPr>
              <a:t>РОДИТЕЛИ! 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3600" b="1" strike="noStrike" spc="-1">
                <a:solidFill>
                  <a:srgbClr val="FF0000"/>
                </a:solidFill>
                <a:latin typeface="Arial Black"/>
              </a:rPr>
              <a:t>Н</a:t>
            </a:r>
            <a:r>
              <a:rPr lang="ru-RU" sz="2800" b="1" strike="noStrike" spc="-1">
                <a:solidFill>
                  <a:srgbClr val="FF0000"/>
                </a:solidFill>
                <a:latin typeface="Arial Black"/>
              </a:rPr>
              <a:t>Е  ОСТАВЛЯЙТЕ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>
                <a:solidFill>
                  <a:srgbClr val="FF0000"/>
                </a:solidFill>
                <a:latin typeface="Arial Black"/>
              </a:rPr>
              <a:t> ДЕТЕЙ 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>
                <a:solidFill>
                  <a:srgbClr val="FF0000"/>
                </a:solidFill>
                <a:latin typeface="Arial Black"/>
              </a:rPr>
              <a:t>БЕЗ  ПРИСМОТРА !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" name="Рисунок 3" descr="nd17b.jpg"/>
          <p:cNvPicPr/>
          <p:nvPr/>
        </p:nvPicPr>
        <p:blipFill>
          <a:blip r:embed="rId3" cstate="print"/>
          <a:stretch/>
        </p:blipFill>
        <p:spPr>
          <a:xfrm>
            <a:off x="500040" y="1071720"/>
            <a:ext cx="4734000" cy="4429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429080" y="1071720"/>
            <a:ext cx="4572000" cy="448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0000"/>
                </a:solidFill>
                <a:latin typeface="Arial Black"/>
              </a:rPr>
              <a:t>Будьте внимательны к себе и своему здоровью, ведь, сэкономленные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0000"/>
                </a:solidFill>
                <a:latin typeface="Arial Black"/>
              </a:rPr>
              <a:t>пять минут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0000"/>
                </a:solidFill>
                <a:latin typeface="Arial Black"/>
              </a:rPr>
              <a:t>не смогут заменить Вам всю жизнь!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Содержимое 9" descr="165069983.jpg"/>
          <p:cNvPicPr/>
          <p:nvPr/>
        </p:nvPicPr>
        <p:blipFill>
          <a:blip r:embed="rId3" cstate="print"/>
          <a:srcRect l="33654" r="6323"/>
          <a:stretch/>
        </p:blipFill>
        <p:spPr>
          <a:xfrm>
            <a:off x="285840" y="928800"/>
            <a:ext cx="4030560" cy="4786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357120" y="714240"/>
            <a:ext cx="8207280" cy="65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FF0000"/>
                </a:solidFill>
                <a:latin typeface="Arial Black"/>
              </a:rPr>
              <a:t>Будьте  внимательны к  окружающим!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Arial EK KZ"/>
              </a:rPr>
              <a:t>       </a:t>
            </a:r>
            <a:r>
              <a:rPr lang="ru-RU" sz="2800" b="1" strike="noStrike" spc="-1">
                <a:solidFill>
                  <a:srgbClr val="000000"/>
                </a:solidFill>
                <a:latin typeface="Arial EK KZ"/>
              </a:rPr>
              <a:t>Если  вы  стали  свидетелем  чрезвычайного происшествия,  немедленно  сообщите  об  этом по  телефону 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 EK KZ"/>
              </a:rPr>
              <a:t>службы  спасения: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buClr>
                <a:srgbClr val="FF0000"/>
              </a:buClr>
              <a:buFont typeface="Arial EK KZ"/>
              <a:buAutoNum type="arabicPlain" startAt="112"/>
            </a:pPr>
            <a:r>
              <a:rPr lang="ru-RU" sz="2800" b="1" strike="noStrike" spc="-1">
                <a:solidFill>
                  <a:srgbClr val="FF0000"/>
                </a:solidFill>
                <a:latin typeface="Arial EK KZ"/>
              </a:rPr>
              <a:t>(</a:t>
            </a:r>
            <a:r>
              <a:rPr lang="ru-RU" sz="2800" b="1" u="sng" strike="noStrike" spc="-1">
                <a:solidFill>
                  <a:srgbClr val="FF0000"/>
                </a:solidFill>
                <a:uFillTx/>
                <a:latin typeface="Arial EK KZ"/>
              </a:rPr>
              <a:t>звонок  бесплатный</a:t>
            </a:r>
            <a:r>
              <a:rPr lang="ru-RU" sz="2800" b="1" strike="noStrike" spc="-1">
                <a:solidFill>
                  <a:srgbClr val="FF0000"/>
                </a:solidFill>
                <a:latin typeface="Arial EK KZ"/>
              </a:rPr>
              <a:t>)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 EK KZ"/>
              </a:rPr>
              <a:t>По  возможности 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 EK KZ"/>
              </a:rPr>
              <a:t>окажите  пострадавшему  первую  помощь  и  ждите  прибытия  спасателей.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5" name="Picture 4" descr="D:\Рабочий стол\Telephone Clipart.png"/>
          <p:cNvPicPr/>
          <p:nvPr/>
        </p:nvPicPr>
        <p:blipFill>
          <a:blip r:embed="rId3" cstate="print"/>
          <a:stretch/>
        </p:blipFill>
        <p:spPr>
          <a:xfrm>
            <a:off x="714240" y="3857760"/>
            <a:ext cx="1600200" cy="138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428728" y="3714752"/>
            <a:ext cx="6286544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«Центр ГИМС Главного управления  МЧС России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Архангельской области»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тел. 20-46-53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Миронов Андрей Михайлович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42910" y="0"/>
            <a:ext cx="750099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Отдел безопасности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людей на водных объектах 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Главного управления  МЧС России</a:t>
            </a:r>
            <a:endParaRPr lang="ru-RU" sz="32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Архангельской области»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baseline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тел. 65-37-31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Мухорин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Дмитрий Анатольевич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0" y="636480"/>
            <a:ext cx="9144000" cy="30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266400" indent="-266400"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Black"/>
                <a:ea typeface="Arial"/>
              </a:rPr>
              <a:t>Прочность льда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Black"/>
                <a:ea typeface="Arial"/>
              </a:rPr>
              <a:t>можно определить визуально: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 algn="ctr">
              <a:lnSpc>
                <a:spcPct val="150000"/>
              </a:lnSpc>
              <a:buClr>
                <a:srgbClr val="558ED5"/>
              </a:buClr>
              <a:buFont typeface="Arial Black"/>
              <a:buAutoNum type="arabicPeriod"/>
            </a:pPr>
            <a:r>
              <a:rPr lang="ru-RU" sz="1800" b="1" u="sng" strike="noStrike" spc="-1">
                <a:solidFill>
                  <a:srgbClr val="558ED5"/>
                </a:solidFill>
                <a:uFillTx/>
                <a:latin typeface="Arial Black"/>
                <a:ea typeface="Arial"/>
              </a:rPr>
              <a:t>Лёд  голубого  цвета </a:t>
            </a:r>
            <a:r>
              <a:rPr lang="ru-RU" sz="1800" b="1" strike="noStrike" spc="-1">
                <a:solidFill>
                  <a:srgbClr val="60CABD"/>
                </a:solidFill>
                <a:latin typeface="Arial Black"/>
                <a:ea typeface="Arial"/>
              </a:rPr>
              <a:t>– </a:t>
            </a:r>
            <a:r>
              <a:rPr lang="ru-RU" sz="2000" b="1" strike="noStrike" spc="-1">
                <a:solidFill>
                  <a:srgbClr val="60CABD"/>
                </a:solidFill>
                <a:latin typeface="Arial Black"/>
                <a:ea typeface="Arial"/>
              </a:rPr>
              <a:t>прочный</a:t>
            </a:r>
            <a:r>
              <a:rPr lang="ru-RU" sz="1800" b="1" strike="noStrike" spc="-1">
                <a:solidFill>
                  <a:srgbClr val="60CABD"/>
                </a:solidFill>
                <a:latin typeface="Arial Black"/>
                <a:ea typeface="Arial"/>
              </a:rPr>
              <a:t>,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>
              <a:lnSpc>
                <a:spcPct val="15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 algn="ctr">
              <a:lnSpc>
                <a:spcPct val="15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Arial Black"/>
                <a:ea typeface="Arial"/>
              </a:rPr>
              <a:t>2. </a:t>
            </a:r>
            <a:r>
              <a:rPr lang="ru-RU" sz="1800" b="1" u="sng" strike="noStrike" spc="-1">
                <a:solidFill>
                  <a:srgbClr val="FFFFFF"/>
                </a:solidFill>
                <a:uFillTx/>
                <a:latin typeface="Arial Black"/>
                <a:ea typeface="Arial"/>
              </a:rPr>
              <a:t>Лёд  белого  цвета  </a:t>
            </a:r>
            <a:r>
              <a:rPr lang="ru-RU" sz="1800" b="1" strike="noStrike" spc="-1">
                <a:solidFill>
                  <a:srgbClr val="FF9966"/>
                </a:solidFill>
                <a:latin typeface="Arial Black"/>
                <a:ea typeface="Arial"/>
              </a:rPr>
              <a:t>– </a:t>
            </a:r>
            <a:r>
              <a:rPr lang="ru-RU" sz="2000" b="1" strike="noStrike" spc="-1">
                <a:solidFill>
                  <a:srgbClr val="FF9966"/>
                </a:solidFill>
                <a:latin typeface="Arial Black"/>
                <a:ea typeface="Arial"/>
              </a:rPr>
              <a:t>прочность    в 2 раза меньше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>
              <a:lnSpc>
                <a:spcPct val="150000"/>
              </a:lnSpc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 algn="ctr">
              <a:lnSpc>
                <a:spcPct val="150000"/>
              </a:lnSpc>
            </a:pPr>
            <a:r>
              <a:rPr lang="ru-RU" sz="1800" b="1" u="sng" strike="noStrike" spc="-1">
                <a:solidFill>
                  <a:srgbClr val="A6A6A6"/>
                </a:solidFill>
                <a:uFillTx/>
                <a:latin typeface="Arial Black"/>
                <a:ea typeface="Arial"/>
              </a:rPr>
              <a:t>3. Лёд  серый,  матово-белый</a:t>
            </a:r>
            <a:r>
              <a:rPr lang="ru-RU" sz="1800" b="1" strike="noStrike" spc="-1">
                <a:solidFill>
                  <a:srgbClr val="FFFF66"/>
                </a:solidFill>
                <a:latin typeface="Arial Black"/>
                <a:ea typeface="Arial"/>
              </a:rPr>
              <a:t> </a:t>
            </a:r>
            <a:r>
              <a:rPr lang="ru-RU" sz="1800" b="1" u="sng" strike="noStrike" spc="-1">
                <a:solidFill>
                  <a:srgbClr val="FFFF66"/>
                </a:solidFill>
                <a:uFillTx/>
                <a:latin typeface="Arial Black"/>
                <a:ea typeface="Arial"/>
              </a:rPr>
              <a:t>или  с  желтоватым  оттенком </a:t>
            </a:r>
            <a:r>
              <a:rPr lang="ru-RU" sz="1800" b="1" strike="noStrike" spc="-1">
                <a:solidFill>
                  <a:srgbClr val="FFFF66"/>
                </a:solidFill>
                <a:latin typeface="Arial Black"/>
                <a:ea typeface="Arial"/>
              </a:rPr>
              <a:t>   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 algn="ctr">
              <a:lnSpc>
                <a:spcPct val="150000"/>
              </a:lnSpc>
            </a:pPr>
            <a:r>
              <a:rPr lang="ru-RU" sz="1800" b="1" strike="noStrike" spc="-1">
                <a:solidFill>
                  <a:srgbClr val="FF0000"/>
                </a:solidFill>
                <a:latin typeface="Arial Black"/>
                <a:ea typeface="Arial"/>
              </a:rPr>
              <a:t>– </a:t>
            </a:r>
            <a:r>
              <a:rPr lang="ru-RU" sz="2000" b="1" strike="noStrike" spc="-1">
                <a:solidFill>
                  <a:srgbClr val="FF0000"/>
                </a:solidFill>
                <a:latin typeface="Arial Black"/>
                <a:ea typeface="Arial"/>
              </a:rPr>
              <a:t>о п а с е н.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" name="Содержимое 4" descr="post-3-12664703503950.jpg"/>
          <p:cNvPicPr/>
          <p:nvPr/>
        </p:nvPicPr>
        <p:blipFill>
          <a:blip r:embed="rId3" cstate="print"/>
          <a:srcRect t="12750" b="16210"/>
          <a:stretch/>
        </p:blipFill>
        <p:spPr>
          <a:xfrm>
            <a:off x="1643040" y="3786120"/>
            <a:ext cx="5881680" cy="2787840"/>
          </a:xfrm>
          <a:prstGeom prst="rect">
            <a:avLst/>
          </a:prstGeom>
          <a:ln>
            <a:noFill/>
          </a:ln>
        </p:spPr>
      </p:pic>
      <p:sp>
        <p:nvSpPr>
          <p:cNvPr id="44" name="CustomShape 2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285840" y="698400"/>
            <a:ext cx="8713800" cy="839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152280" rIns="90000" bIns="38160" anchor="ctr">
            <a:spAutoFit/>
          </a:bodyPr>
          <a:lstStyle/>
          <a:p>
            <a:pPr marL="342720" indent="-342720"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B0F0"/>
                </a:solidFill>
                <a:latin typeface="Arial Black"/>
                <a:ea typeface="Arial"/>
              </a:rPr>
              <a:t>ВЫХОДЯ НА ЛЁД, 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B0F0"/>
                </a:solidFill>
                <a:latin typeface="Arial Black"/>
                <a:ea typeface="Arial"/>
              </a:rPr>
              <a:t>НЕОБХОДИМО ВЗЯТЬ</a:t>
            </a:r>
            <a:r>
              <a:rPr lang="en-US" sz="2000" b="1" strike="noStrike" spc="-1" dirty="0">
                <a:solidFill>
                  <a:srgbClr val="00B0F0"/>
                </a:solidFill>
                <a:latin typeface="Arial Black"/>
                <a:ea typeface="Arial"/>
              </a:rPr>
              <a:t> </a:t>
            </a:r>
            <a:r>
              <a:rPr lang="ru-RU" sz="2000" b="1" strike="noStrike" spc="-1" dirty="0">
                <a:solidFill>
                  <a:srgbClr val="00B0F0"/>
                </a:solidFill>
                <a:latin typeface="Arial Black"/>
                <a:ea typeface="Arial"/>
              </a:rPr>
              <a:t>С СОБОЙ СНАРЯЖЕНИЕ: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100000"/>
              </a:lnSpc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1)  Легкая и теплая одежда, не стесняющая движение, а также   обувь, без особых усилий снимающуюся с ног.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buClr>
                <a:srgbClr val="000000"/>
              </a:buClr>
              <a:buFont typeface="Arial"/>
              <a:buAutoNum type="arabicParenR" startAt="2"/>
            </a:pPr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Спасательные ножи (продаются в специализированных рыболовных магазинах). Их следует носить зачехленными на груди;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3) Веревка (не менее 10 м) с «живой» петлей;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4) Шест  длиной  2 - 3 метра; 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5)  Пешня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(</a:t>
            </a:r>
            <a:r>
              <a:rPr lang="ru-RU" sz="14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состоит из  металлического </a:t>
            </a:r>
            <a:r>
              <a:rPr lang="en-US" sz="14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ru-RU" sz="14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четырехгранного 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r>
              <a:rPr lang="ru-RU" sz="14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  заостренного стержня с  деревянной рукояткой).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buClr>
                <a:srgbClr val="000000"/>
              </a:buClr>
              <a:buFont typeface="Arial"/>
              <a:buAutoNum type="arabicParenR" startAt="2"/>
            </a:pP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buClr>
                <a:srgbClr val="000000"/>
              </a:buClr>
              <a:buFont typeface="Arial"/>
              <a:buAutoNum type="arabicParenR" startAt="2"/>
            </a:pP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buClr>
                <a:srgbClr val="000000"/>
              </a:buClr>
              <a:buFont typeface="Arial"/>
              <a:buAutoNum type="arabicPeriod" startAt="2"/>
            </a:pP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" name="Содержимое 18" descr="003b.jpg"/>
          <p:cNvPicPr/>
          <p:nvPr/>
        </p:nvPicPr>
        <p:blipFill>
          <a:blip r:embed="rId3" cstate="print"/>
          <a:srcRect l="53264" t="39093" r="28405" b="24643"/>
          <a:stretch/>
        </p:blipFill>
        <p:spPr>
          <a:xfrm>
            <a:off x="6572160" y="4000504"/>
            <a:ext cx="1785960" cy="2562296"/>
          </a:xfrm>
          <a:prstGeom prst="rect">
            <a:avLst/>
          </a:prstGeom>
          <a:ln w="38160">
            <a:solidFill>
              <a:srgbClr val="FFCCFF"/>
            </a:solidFill>
            <a:miter/>
          </a:ln>
        </p:spPr>
      </p:pic>
      <p:pic>
        <p:nvPicPr>
          <p:cNvPr id="49" name="Содержимое 4" descr="00 4.jpg"/>
          <p:cNvPicPr/>
          <p:nvPr/>
        </p:nvPicPr>
        <p:blipFill>
          <a:blip r:embed="rId4" cstate="print"/>
          <a:srcRect l="7166" r="5457"/>
          <a:stretch/>
        </p:blipFill>
        <p:spPr>
          <a:xfrm>
            <a:off x="500040" y="5143512"/>
            <a:ext cx="2475000" cy="1428648"/>
          </a:xfrm>
          <a:prstGeom prst="rect">
            <a:avLst/>
          </a:prstGeom>
          <a:ln>
            <a:noFill/>
          </a:ln>
        </p:spPr>
      </p:pic>
      <p:pic>
        <p:nvPicPr>
          <p:cNvPr id="50" name="Содержимое 3" descr="00 1.jpg"/>
          <p:cNvPicPr/>
          <p:nvPr/>
        </p:nvPicPr>
        <p:blipFill>
          <a:blip r:embed="rId5" cstate="print"/>
          <a:stretch/>
        </p:blipFill>
        <p:spPr>
          <a:xfrm>
            <a:off x="3214800" y="5072074"/>
            <a:ext cx="2562120" cy="150476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" name="Picture 10"/>
          <p:cNvPicPr/>
          <p:nvPr/>
        </p:nvPicPr>
        <p:blipFill>
          <a:blip r:embed="rId3" cstate="print">
            <a:lum contrast="48000"/>
          </a:blip>
          <a:srcRect l="2402" t="3655" r="2817" b="2863"/>
          <a:stretch/>
        </p:blipFill>
        <p:spPr>
          <a:xfrm>
            <a:off x="1643040" y="3000240"/>
            <a:ext cx="5691240" cy="3387960"/>
          </a:xfrm>
          <a:prstGeom prst="rect">
            <a:avLst/>
          </a:prstGeom>
          <a:ln>
            <a:noFill/>
          </a:ln>
        </p:spPr>
      </p:pic>
      <p:sp>
        <p:nvSpPr>
          <p:cNvPr id="53" name="CustomShape 2"/>
          <p:cNvSpPr/>
          <p:nvPr/>
        </p:nvSpPr>
        <p:spPr>
          <a:xfrm>
            <a:off x="3714840" y="3000240"/>
            <a:ext cx="1928880" cy="520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EEECE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1400" b="1" strike="noStrike" spc="-1">
                <a:solidFill>
                  <a:srgbClr val="C00000"/>
                </a:solidFill>
                <a:latin typeface="Arial"/>
                <a:ea typeface="Arial"/>
              </a:rPr>
              <a:t>Переход по льду разрешен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CustomShape 3"/>
          <p:cNvSpPr/>
          <p:nvPr/>
        </p:nvSpPr>
        <p:spPr>
          <a:xfrm>
            <a:off x="357120" y="571680"/>
            <a:ext cx="8358120" cy="210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0000"/>
                </a:solidFill>
                <a:latin typeface="Arial Black"/>
                <a:ea typeface="Arial"/>
              </a:rPr>
              <a:t>П О М Н И Т Е !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"/>
                <a:ea typeface="Arial"/>
              </a:rPr>
              <a:t>МЕСТА   ДЛЯ   ПЕРЕХОДА   ВОДОЁМОВ  ПО  ЛЬДУ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"/>
                <a:ea typeface="Arial"/>
              </a:rPr>
              <a:t>СПЕЦИАЛЬНО   ОБОЗНАЧАЮТСЯ   И   ПОСТОЯННО КОНТРОЛИРУЮТСЯ!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CustomShape 3"/>
          <p:cNvSpPr/>
          <p:nvPr/>
        </p:nvSpPr>
        <p:spPr>
          <a:xfrm>
            <a:off x="357120" y="571680"/>
            <a:ext cx="8358120" cy="14487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FF0000"/>
                </a:solidFill>
                <a:latin typeface="Arial Black"/>
                <a:ea typeface="Arial"/>
              </a:rPr>
              <a:t>П О М Н И Т Е ! 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Arial"/>
                <a:ea typeface="Arial"/>
              </a:rPr>
              <a:t>Переправы через судовой ход на особом контроле,  так как он не замерзает всю зиму и переход возможен ТОЛЬКО в обозначенных местах, после установки работниками переправы </a:t>
            </a:r>
            <a:r>
              <a:rPr lang="ru-RU" sz="1600" b="1" strike="noStrike" spc="-1" dirty="0" err="1" smtClean="0">
                <a:solidFill>
                  <a:srgbClr val="000000"/>
                </a:solidFill>
                <a:latin typeface="Arial"/>
                <a:ea typeface="Arial"/>
              </a:rPr>
              <a:t>мосткового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Arial"/>
                <a:ea typeface="Arial"/>
              </a:rPr>
              <a:t> перехода.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2" descr="\\Ugims-1\SharedDocs\обмен\9_ЗИМА 2019-2020\ледовые переправы 2019-2020\Приняты\Пешеходные\Архангельск Пур Наволок - о. Кего\Фото переправы Мыс Пурнаволок - о. Кего\IMG_20200131_144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4286256"/>
            <a:ext cx="3786214" cy="2411032"/>
          </a:xfrm>
          <a:prstGeom prst="rect">
            <a:avLst/>
          </a:prstGeom>
          <a:noFill/>
        </p:spPr>
      </p:pic>
      <p:pic>
        <p:nvPicPr>
          <p:cNvPr id="8" name="Picture 2" descr="\\Ugims-1\SharedDocs\обмен\9_ЗИМА 2019-2020\ледовые переправы 2019-2020\Приняты\Пешеходные\Архангельск 24 лз - 26 лз\фото\IMG_20200131_140407.jpg"/>
          <p:cNvPicPr>
            <a:picLocks noChangeAspect="1" noChangeArrowheads="1"/>
          </p:cNvPicPr>
          <p:nvPr/>
        </p:nvPicPr>
        <p:blipFill>
          <a:blip r:embed="rId4" cstate="print"/>
          <a:srcRect l="14461" t="32996" r="14460" b="27711"/>
          <a:stretch>
            <a:fillRect/>
          </a:stretch>
        </p:blipFill>
        <p:spPr bwMode="auto">
          <a:xfrm>
            <a:off x="285720" y="4286256"/>
            <a:ext cx="3929090" cy="2428892"/>
          </a:xfrm>
          <a:prstGeom prst="rect">
            <a:avLst/>
          </a:prstGeom>
          <a:noFill/>
        </p:spPr>
      </p:pic>
      <p:pic>
        <p:nvPicPr>
          <p:cNvPr id="9" name="Picture 3" descr="\\Ugims-1\SharedDocs\обмен\9_ЗИМА 2019-2020\ледовые переправы 2019-2020\Приняты\Пешеходные\Архангельск 24 лз - 26 лз\фото\IMG_20200131_141048.jpg"/>
          <p:cNvPicPr>
            <a:picLocks noChangeAspect="1" noChangeArrowheads="1"/>
          </p:cNvPicPr>
          <p:nvPr/>
        </p:nvPicPr>
        <p:blipFill>
          <a:blip r:embed="rId5" cstate="print"/>
          <a:srcRect t="15073" r="19056" b="45175"/>
          <a:stretch>
            <a:fillRect/>
          </a:stretch>
        </p:blipFill>
        <p:spPr bwMode="auto">
          <a:xfrm>
            <a:off x="357158" y="1928802"/>
            <a:ext cx="3857652" cy="2286016"/>
          </a:xfrm>
          <a:prstGeom prst="rect">
            <a:avLst/>
          </a:prstGeom>
          <a:noFill/>
        </p:spPr>
      </p:pic>
      <p:pic>
        <p:nvPicPr>
          <p:cNvPr id="10" name="Picture 3" descr="C:\Documents and Settings\All Users\Документы\Обмен\2_ЗИМА\Зима 2018-2019\ледовые переправы 2018-19\переправы 2018-19\принятые переправы 2018-19\пешеходные\Архангельск 22-23 лесозавод\DSCN10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1928802"/>
            <a:ext cx="3714776" cy="2215694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" name="Picture 9"/>
          <p:cNvPicPr/>
          <p:nvPr/>
        </p:nvPicPr>
        <p:blipFill>
          <a:blip r:embed="rId3" cstate="print">
            <a:lum contrast="24000"/>
          </a:blip>
          <a:srcRect l="1102" t="36021" r="53234" b="1641"/>
          <a:stretch/>
        </p:blipFill>
        <p:spPr>
          <a:xfrm>
            <a:off x="1714680" y="2928960"/>
            <a:ext cx="5597280" cy="3413160"/>
          </a:xfrm>
          <a:prstGeom prst="rect">
            <a:avLst/>
          </a:prstGeom>
          <a:ln>
            <a:noFill/>
          </a:ln>
        </p:spPr>
      </p:pic>
      <p:sp>
        <p:nvSpPr>
          <p:cNvPr id="57" name="CustomShape 2"/>
          <p:cNvSpPr/>
          <p:nvPr/>
        </p:nvSpPr>
        <p:spPr>
          <a:xfrm>
            <a:off x="500040" y="785880"/>
            <a:ext cx="8001000" cy="228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НЕ   ПРОВЕРЯЙТЕ   ПРОЧНОСТЬ   ЛЬДА   НОГОЙ!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ДИСТАНЦИЯ   МЕЖДУ   ПЕШЕХОДАМИ   ДОЛЖНА   БЫТЬ   5 – 6   МЕТРОВ!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</TotalTime>
  <Words>1655</Words>
  <Application>LibreOffice/6.1.5.2$Linux_X86_64 LibreOffice_project/10$Build-2</Application>
  <PresentationFormat>Экран (4:3)</PresentationFormat>
  <Paragraphs>237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Office Theme</vt:lpstr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/>
  <dc:description/>
  <cp:lastModifiedBy>Мухорин</cp:lastModifiedBy>
  <cp:revision>78</cp:revision>
  <dcterms:modified xsi:type="dcterms:W3CDTF">2021-02-12T11:47:54Z</dcterms:modified>
  <dc:language>en-US</dc:language>
</cp:coreProperties>
</file>