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  <p:sldId id="265" r:id="rId10"/>
    <p:sldId id="266" r:id="rId11"/>
    <p:sldId id="272" r:id="rId12"/>
    <p:sldId id="268" r:id="rId13"/>
    <p:sldId id="270" r:id="rId14"/>
    <p:sldId id="269" r:id="rId15"/>
    <p:sldId id="271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2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УСЛОВИЙ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 smtClean="0"/>
              <a:t>НЕПРЕРЫВНОГО  РАЗВИТИЯ  ПРОФЕССИОНАЛЬНОГО МАСТЕРСТВА </a:t>
            </a:r>
            <a:br>
              <a:rPr lang="ru-RU" dirty="0" smtClean="0"/>
            </a:br>
            <a:r>
              <a:rPr lang="ru-RU" dirty="0" smtClean="0"/>
              <a:t>ПЕДАГОГИЧЕСКИХ РАБОТНИКОВ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03322"/>
            <a:ext cx="5743588" cy="137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Опорная площадка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«Методическая </a:t>
            </a:r>
            <a:r>
              <a:rPr lang="ru-RU" dirty="0" smtClean="0"/>
              <a:t>работа со старшими воспитателями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детских садов города Коряжмы в рамках реализации Федерального образовательного </a:t>
            </a:r>
            <a:r>
              <a:rPr lang="ru-RU" dirty="0" smtClean="0"/>
              <a:t>стандарта»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Коряжма, 2021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45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4638684" cy="1725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Мотивация</a:t>
            </a:r>
            <a:r>
              <a:rPr lang="ru-RU" sz="2000" dirty="0" smtClean="0"/>
              <a:t> - это внутреннее свойство человека, составная часть его характера, связанная с его интересами и определяющая его поведение в организации.</a:t>
            </a:r>
            <a:endParaRPr lang="ru-RU" sz="2000" dirty="0"/>
          </a:p>
        </p:txBody>
      </p:sp>
      <p:pic>
        <p:nvPicPr>
          <p:cNvPr id="4" name="Содержимое 3" descr="68-686678_school-teacher-drawing-teacher-draw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2832551" cy="4873625"/>
          </a:xfrm>
        </p:spPr>
      </p:pic>
      <p:sp>
        <p:nvSpPr>
          <p:cNvPr id="6" name="Прямоугольник 5"/>
          <p:cNvSpPr/>
          <p:nvPr/>
        </p:nvSpPr>
        <p:spPr>
          <a:xfrm>
            <a:off x="3500430" y="242886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Стимул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– это некоторое воздействие на человека, целью которого является направить его деятельность, скорректировать поведение в организации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Инструментальный тип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Такой работник ориентирован на «голый заработок», желательно наличными и незамедлительно; он противник других форм поощрений, индифферентен к форме собственности и работодателю; интересует цена труда, а не его содержание (то есть труд является инструментом для удовлетворения других потребностей, отсюда и название этого типа мотивации); важна обоснованность цены, не желает подачек; важна способность обеспечить свою жизнь самостоятельно.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тип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Такой работник считает важнейшим условием деятельности реализацию своих профессиональных способностей, знаний и возможностей;  его в значительной степени волнуют содержание труда и характер работы; интересует содержание работы; не согласен на неинтересные для него работы, сколько бы за них не платили; интересуют трудные задания – возможность самовыражения; считает важной свободу в оперативных действиях; важно профессиональное признание как лучшего по профессии.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Патриотический тип мотивации</a:t>
            </a:r>
            <a:br>
              <a:rPr lang="ru-RU" dirty="0" smtClean="0"/>
            </a:br>
            <a:r>
              <a:rPr lang="ru-RU" dirty="0" smtClean="0"/>
              <a:t>(социалистическая мотивация)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Характеризуется тем, что основа его мотивации к труду – высокие идейные и человеческие ценности; необходима идея, которая будет им двигать; важно общественное признание, участие в успехе; главная награда – всеобщее признание незаменимости в фирме.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Хозяйский </a:t>
            </a:r>
            <a:r>
              <a:rPr lang="ru-RU" dirty="0" smtClean="0"/>
              <a:t>тип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Этот тип мотивации основан на достижении и приумножении собственности, богатства, материальных благ и т.п.; для такого работника почти не нужна внешняя мотивация; для него достаточно этой внутренней идеи постоянного увеличения материальных благ; потребности таких работников практически не ограничены; такой работник: добровольно принимает на себя ответственность; характеризуется обостренным требованием свободы действий; не терпит контроля.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Люмпенизированный тип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Такой работник  предпочитает уравнительное распределение материальных благ; его постоянно преследует чувство зависти, неудовлетворенности порядком распределения благ в обществе; ему все равно, какую работу выполнять; согласен на низкую оплату при условии, чтобы другие не получали больше; у него низкая квалификация и он не стремится повысить ее, даже противодействует этому; ему присуща низкая активность и выступление против активности других;  низкая ответственность, стремление переложить ее на других; стремление к минимизации усилий.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85728"/>
          <a:ext cx="8643999" cy="6143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  <a:gridCol w="1454853"/>
                <a:gridCol w="1488455"/>
                <a:gridCol w="1342972"/>
                <a:gridCol w="1345416"/>
                <a:gridCol w="1440667"/>
              </a:tblGrid>
              <a:tr h="416278">
                <a:tc rowSpan="2"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Формы стимулирования</a:t>
                      </a:r>
                      <a:endParaRPr lang="ru-RU" sz="19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Мотивационный тип</a:t>
                      </a:r>
                      <a:endParaRPr lang="ru-RU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Инструментальный</a:t>
                      </a:r>
                      <a:endParaRPr lang="ru-RU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Профессиональный</a:t>
                      </a:r>
                      <a:endParaRPr lang="ru-RU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Патриотический</a:t>
                      </a:r>
                      <a:endParaRPr lang="ru-RU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Хозяйский</a:t>
                      </a:r>
                      <a:endParaRPr lang="ru-RU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Люмпенизированный</a:t>
                      </a:r>
                      <a:endParaRPr lang="ru-RU" sz="18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24A2A8"/>
                    </a:solidFill>
                  </a:tcPr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Негативные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Нейтральна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Денежные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Нейтральна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Нейтральна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Натуральные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Нейтральна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Нейтральна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Моральные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Нейтральна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Нейтральна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Патернализм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1989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Организационные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Нейтральна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Базовая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Нейтральна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Применима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Запрещена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Формы </a:t>
            </a:r>
            <a:r>
              <a:rPr lang="ru-RU" b="1" dirty="0" smtClean="0"/>
              <a:t>стимулирования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1500174"/>
          <a:ext cx="8358246" cy="486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557216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форм стимулирования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Негативные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наказания, угрозы потери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работы, лишение премий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Денежные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Зарплата, все виды премий,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надбавок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Натуральные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жилья,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социальные льготы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Моральные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Грамоты, награды, почётные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Патернализм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Дополнительное страхование, условия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отдыха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Условия работы,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0960" indent="-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Участие в управлении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общественной работе, делегирование полномочий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student-teacher-student-teacher-education-estudant-students-and-teachers-5a850899c2fdd8.608925241518667929798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984375"/>
            <a:ext cx="4873625" cy="487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467600" cy="1357322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35292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СТРУКТУРНО-ФУНКЦИОНАЛЬНАЯ МОДЕЛЬ</a:t>
            </a:r>
            <a:br>
              <a:rPr lang="ru-RU" b="1" dirty="0"/>
            </a:br>
            <a:r>
              <a:rPr lang="ru-RU" b="1" dirty="0"/>
              <a:t>мотивации и поддержки профессионального роста педагогов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2e398f1166622195201b3a6d49e5e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71810"/>
            <a:ext cx="6643702" cy="35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5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9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Стадия профессионального самоопределения</a:t>
            </a:r>
          </a:p>
        </p:txBody>
      </p:sp>
      <p:pic>
        <p:nvPicPr>
          <p:cNvPr id="4" name="Объект 3" descr="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1428736"/>
            <a:ext cx="4500594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1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Стадия профессионального саморазвития </a:t>
            </a:r>
          </a:p>
        </p:txBody>
      </p:sp>
      <p:pic>
        <p:nvPicPr>
          <p:cNvPr id="4" name="Объект 3" descr="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1357298"/>
            <a:ext cx="4357718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84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Стадия профессиональной самореализации</a:t>
            </a:r>
          </a:p>
        </p:txBody>
      </p:sp>
      <p:pic>
        <p:nvPicPr>
          <p:cNvPr id="4" name="Объект 3" descr="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428736"/>
            <a:ext cx="4214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5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Стадия профессионального самосовершенствования </a:t>
            </a:r>
          </a:p>
        </p:txBody>
      </p:sp>
      <p:pic>
        <p:nvPicPr>
          <p:cNvPr id="4" name="Объект 3" descr="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285860"/>
            <a:ext cx="457203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22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s00.infourok.ru/images/doc/312/311894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88640"/>
            <a:ext cx="864096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68" y="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 Орлова И.А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5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357826"/>
            <a:ext cx="321471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методическая работа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smtClean="0"/>
              <a:t>ДОУ </a:t>
            </a:r>
            <a:r>
              <a:rPr lang="ru-RU" sz="1800" dirty="0" smtClean="0"/>
              <a:t>– это целостная  система </a:t>
            </a:r>
            <a:r>
              <a:rPr lang="ru-RU" sz="1800" dirty="0" smtClean="0"/>
              <a:t>взаимосвязанных мер, </a:t>
            </a:r>
            <a:r>
              <a:rPr lang="ru-RU" sz="1800" dirty="0" smtClean="0"/>
              <a:t>основанная </a:t>
            </a:r>
            <a:r>
              <a:rPr lang="ru-RU" sz="1800" dirty="0" smtClean="0"/>
              <a:t>на науке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 smtClean="0"/>
              <a:t>прогрессивном педагогическом и управленческом опыте, </a:t>
            </a:r>
            <a:r>
              <a:rPr lang="ru-RU" sz="1800" dirty="0" smtClean="0"/>
              <a:t>нацеленная  </a:t>
            </a:r>
            <a:r>
              <a:rPr lang="ru-RU" sz="1800" dirty="0" smtClean="0"/>
              <a:t>на повышение качества и эффективности образовательного процесса через обеспечение профессионального роста педагогических работников и развитие </a:t>
            </a:r>
            <a:r>
              <a:rPr lang="ru-RU" sz="1800" dirty="0" smtClean="0"/>
              <a:t>их творческого потенциала                                                                                                                      (О.Н. </a:t>
            </a:r>
            <a:r>
              <a:rPr lang="ru-RU" sz="1800" dirty="0" err="1" smtClean="0"/>
              <a:t>Скоролупова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Содержимое 3" descr="fb126ec1dcbe3c695be17cc0a31d881e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714621"/>
            <a:ext cx="4482618" cy="335758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71480"/>
            <a:ext cx="4714908" cy="157163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Типы мотивации и мотивационные профили персонала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559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СОЗДАНИЕ УСЛОВИЙ  ДЛЯ НЕПРЕРЫВНОГО  РАЗВИТИЯ  ПРОФЕССИОНАЛЬНОГО МАСТЕРСТВА  ПЕДАГОГИЧЕСКИХ РАБОТНИКОВ ДОУ</vt:lpstr>
      <vt:lpstr>СТРУКТУРНО-ФУНКЦИОНАЛЬНАЯ МОДЕЛЬ мотивации и поддержки профессионального роста педагогов  </vt:lpstr>
      <vt:lpstr>Слайд 3</vt:lpstr>
      <vt:lpstr>Стадия профессионального самоопределения</vt:lpstr>
      <vt:lpstr>Стадия профессионального саморазвития </vt:lpstr>
      <vt:lpstr>Стадия профессиональной самореализации</vt:lpstr>
      <vt:lpstr>Стадия профессионального самосовершенствования </vt:lpstr>
      <vt:lpstr>Слайд 8</vt:lpstr>
      <vt:lpstr>   методическая работа  в ДОУ – это целостная  система взаимосвязанных мер, основанная на науке  и прогрессивном педагогическом и управленческом опыте, нацеленная  на повышение качества и эффективности образовательного процесса через обеспечение профессионального роста педагогических работников и развитие их творческого потенциала                                                                                                                      (О.Н. Скоролупова)</vt:lpstr>
      <vt:lpstr>Мотивация - это внутреннее свойство человека, составная часть его характера, связанная с его интересами и определяющая его поведение в организации.</vt:lpstr>
      <vt:lpstr>Инструментальный тип мотивации</vt:lpstr>
      <vt:lpstr>Профессиональный тип мотивации</vt:lpstr>
      <vt:lpstr>Патриотический тип мотивации (социалистическая мотивация) </vt:lpstr>
      <vt:lpstr>Хозяйский тип мотивации</vt:lpstr>
      <vt:lpstr>Люмпенизированный тип мотивации</vt:lpstr>
      <vt:lpstr>Слайд 16</vt:lpstr>
      <vt:lpstr>Формы стимулирования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СТРУКТУРНО-ФУНКЦИОНАЛЬНАЯ МОДЕЛЬ мотивации и поддержки профессионального роста педагогов  </dc:title>
  <dc:creator>Орловы</dc:creator>
  <cp:lastModifiedBy>МДОУ</cp:lastModifiedBy>
  <cp:revision>14</cp:revision>
  <dcterms:created xsi:type="dcterms:W3CDTF">2021-12-04T16:58:53Z</dcterms:created>
  <dcterms:modified xsi:type="dcterms:W3CDTF">2021-12-20T09:05:20Z</dcterms:modified>
</cp:coreProperties>
</file>