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6" r:id="rId2"/>
    <p:sldId id="324" r:id="rId3"/>
    <p:sldId id="325" r:id="rId4"/>
    <p:sldId id="326" r:id="rId5"/>
    <p:sldId id="327" r:id="rId6"/>
    <p:sldId id="328" r:id="rId7"/>
    <p:sldId id="323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10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30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>
                    <a:lumMod val="75000"/>
                  </a:schemeClr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2E0E0-C1A2-42DA-9287-8581E537EBC7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7E32E-8FEE-48AB-901D-159E121A32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32B1D-9C19-46CE-B78B-4A2974101607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2697-CAD8-4205-AC89-234DAB5869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B5F2C-57C9-4F40-8A60-70EFCFCDDDA3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DBA9F-3D73-49FE-B55A-FA46DFE73B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0106B-590B-4C73-A5BE-DF019629FFC9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E9079-9D02-45AA-B30A-4BABFC0166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631146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A0A9E-F802-4E22-9B69-B62E4770E25B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94E19-16AE-435F-898C-1FF1AEBC4E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18214-A634-4BE3-B6D7-BC492871417F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07219-3449-4398-8F25-4A45BAD6A6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F5C3E-5B4B-462A-9A87-62500C740F5A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B346A-1DA9-452A-9D97-6B851B632D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37613-1C62-4170-A4F6-0313C74199F9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09A45-F246-4FFB-A5D0-B570DD665D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778BC-416B-45B6-9FAB-705C2EEF3FBE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18979-C601-4F99-99AD-8938228DFB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23A0B-F0DC-4864-A01B-CDAE467385FA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70256-348A-4F6A-99DA-F3F7FCB7AF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B2A8F-8081-4C3B-92AB-76A2FFC624A0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EBA8E-088C-4F19-9F72-0012F6731F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F84A258D-82FC-41F2-B799-225DECDB2D3B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F4EFAF29-A52D-4396-84BF-1699A16B15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924104"/>
          </a:solidFill>
          <a:latin typeface="+mj-lt"/>
          <a:ea typeface="Verdana" pitchFamily="34" charset="0"/>
          <a:cs typeface="Verdan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24104"/>
          </a:solidFill>
          <a:latin typeface="Arial" charset="0"/>
          <a:ea typeface="Verdana" pitchFamily="34" charset="0"/>
          <a:cs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24104"/>
          </a:solidFill>
          <a:latin typeface="Arial" charset="0"/>
          <a:ea typeface="Verdana" pitchFamily="34" charset="0"/>
          <a:cs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24104"/>
          </a:solidFill>
          <a:latin typeface="Arial" charset="0"/>
          <a:ea typeface="Verdana" pitchFamily="34" charset="0"/>
          <a:cs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24104"/>
          </a:solidFill>
          <a:latin typeface="Arial" charset="0"/>
          <a:ea typeface="Verdana" pitchFamily="34" charset="0"/>
          <a:cs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924104"/>
          </a:solidFill>
          <a:latin typeface="Arial" charset="0"/>
          <a:ea typeface="Verdana" pitchFamily="34" charset="0"/>
          <a:cs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924104"/>
          </a:solidFill>
          <a:latin typeface="Arial" charset="0"/>
          <a:ea typeface="Verdana" pitchFamily="34" charset="0"/>
          <a:cs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924104"/>
          </a:solidFill>
          <a:latin typeface="Arial" charset="0"/>
          <a:ea typeface="Verdana" pitchFamily="34" charset="0"/>
          <a:cs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924104"/>
          </a:solidFill>
          <a:latin typeface="Arial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3200" kern="1200">
          <a:solidFill>
            <a:srgbClr val="5F174A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800" kern="1200">
          <a:solidFill>
            <a:srgbClr val="5F174A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400" kern="1200">
          <a:solidFill>
            <a:srgbClr val="5F174A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000" kern="1200">
          <a:solidFill>
            <a:srgbClr val="5F174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 kern="1200">
          <a:solidFill>
            <a:srgbClr val="5F174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800" kern="1200">
          <a:solidFill>
            <a:srgbClr val="631146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>
          <a:solidFill>
            <a:srgbClr val="631146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600" kern="1200">
          <a:solidFill>
            <a:srgbClr val="631146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400" kern="1200">
          <a:solidFill>
            <a:srgbClr val="631146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7772400" cy="3500462"/>
          </a:xfrm>
        </p:spPr>
        <p:txBody>
          <a:bodyPr/>
          <a:lstStyle/>
          <a:p>
            <a:r>
              <a:rPr lang="ru-RU" b="1" dirty="0" smtClean="0">
                <a:latin typeface="+mn-lt"/>
              </a:rPr>
              <a:t>Профилактика профессионального выгорания в ДОУ</a:t>
            </a:r>
            <a:br>
              <a:rPr lang="ru-RU" b="1" dirty="0" smtClean="0">
                <a:latin typeface="+mn-lt"/>
              </a:rPr>
            </a:br>
            <a:r>
              <a:rPr lang="ru-RU" b="1" dirty="0" smtClean="0">
                <a:latin typeface="+mn-lt"/>
              </a:rPr>
              <a:t> </a:t>
            </a:r>
            <a:r>
              <a:rPr lang="ru-RU" sz="2400" b="1" dirty="0" smtClean="0">
                <a:latin typeface="+mn-lt"/>
              </a:rPr>
              <a:t>Профилактика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44" y="5286388"/>
            <a:ext cx="5143536" cy="1285884"/>
          </a:xfrm>
        </p:spPr>
        <p:txBody>
          <a:bodyPr/>
          <a:lstStyle/>
          <a:p>
            <a:pPr algn="l">
              <a:defRPr/>
            </a:pPr>
            <a:r>
              <a:rPr lang="ru-RU" sz="2000" b="1" dirty="0" smtClean="0"/>
              <a:t> МДОУ «Центр развития ребёнка – детский сад № 14 «Малышок»</a:t>
            </a:r>
          </a:p>
          <a:p>
            <a:pPr algn="l">
              <a:defRPr/>
            </a:pPr>
            <a:r>
              <a:rPr lang="ru-RU" sz="2000" b="1" dirty="0" smtClean="0"/>
              <a:t>Орлова И.А., старший воспитатель</a:t>
            </a:r>
          </a:p>
          <a:p>
            <a:pPr algn="l">
              <a:defRPr/>
            </a:pPr>
            <a:r>
              <a:rPr lang="ru-RU" sz="2000" b="1" dirty="0" smtClean="0"/>
              <a:t>22.04.2022 </a:t>
            </a:r>
            <a:endParaRPr lang="ru-RU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215206" y="0"/>
            <a:ext cx="1928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© Орлова И.А.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00042"/>
            <a:ext cx="8929718" cy="1143000"/>
          </a:xfrm>
        </p:spPr>
        <p:txBody>
          <a:bodyPr/>
          <a:lstStyle/>
          <a:p>
            <a:pPr lvl="0"/>
            <a:r>
              <a:rPr lang="ru-RU" dirty="0" smtClean="0"/>
              <a:t>Управление своим </a:t>
            </a:r>
            <a:r>
              <a:rPr lang="ru-RU" dirty="0" smtClean="0"/>
              <a:t>состоянием - позитивное </a:t>
            </a:r>
            <a:r>
              <a:rPr lang="ru-RU" dirty="0" smtClean="0"/>
              <a:t>мышление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txBody>
          <a:bodyPr/>
          <a:lstStyle/>
          <a:p>
            <a:r>
              <a:rPr lang="ru-RU" sz="2000" dirty="0" smtClean="0"/>
              <a:t>Чаще </a:t>
            </a:r>
            <a:r>
              <a:rPr lang="ru-RU" sz="2000" dirty="0" smtClean="0"/>
              <a:t>смотрите кинокомедии, слушайте юморины, </a:t>
            </a:r>
            <a:r>
              <a:rPr lang="ru-RU" sz="2000" dirty="0" smtClean="0"/>
              <a:t>карикатуры, смешные картинки. </a:t>
            </a:r>
          </a:p>
          <a:p>
            <a:r>
              <a:rPr lang="ru-RU" sz="2000" dirty="0" smtClean="0"/>
              <a:t>Читайте смешные </a:t>
            </a:r>
            <a:r>
              <a:rPr lang="ru-RU" sz="2000" dirty="0" smtClean="0"/>
              <a:t>цитаты и веселые надписи. </a:t>
            </a:r>
            <a:r>
              <a:rPr lang="ru-RU" sz="2000" dirty="0" smtClean="0"/>
              <a:t>Вытащите </a:t>
            </a:r>
            <a:r>
              <a:rPr lang="ru-RU" sz="2000" dirty="0" smtClean="0"/>
              <a:t>из своей «</a:t>
            </a:r>
            <a:r>
              <a:rPr lang="ru-RU" sz="2000" dirty="0" err="1" smtClean="0"/>
              <a:t>смехотеки</a:t>
            </a:r>
            <a:r>
              <a:rPr lang="ru-RU" sz="2000" dirty="0" smtClean="0"/>
              <a:t>» тот экспонат, от которого вы смеялись, это может быть книжка, статуэтка</a:t>
            </a:r>
            <a:r>
              <a:rPr lang="ru-RU" sz="2000" dirty="0" smtClean="0"/>
              <a:t>.</a:t>
            </a:r>
          </a:p>
          <a:p>
            <a:pPr lvl="0"/>
            <a:r>
              <a:rPr lang="ru-RU" sz="2000" dirty="0" smtClean="0"/>
              <a:t>Притворитесь </a:t>
            </a:r>
            <a:r>
              <a:rPr lang="ru-RU" sz="2000" dirty="0" smtClean="0"/>
              <a:t>оптимистом</a:t>
            </a:r>
          </a:p>
          <a:p>
            <a:endParaRPr lang="ru-RU" sz="2400" dirty="0" smtClean="0"/>
          </a:p>
          <a:p>
            <a:endParaRPr lang="ru-RU" dirty="0"/>
          </a:p>
        </p:txBody>
      </p:sp>
      <p:pic>
        <p:nvPicPr>
          <p:cNvPr id="4" name="Рисунок 3" descr="maxresdefault (1).jpg"/>
          <p:cNvPicPr>
            <a:picLocks noChangeAspect="1"/>
          </p:cNvPicPr>
          <p:nvPr/>
        </p:nvPicPr>
        <p:blipFill>
          <a:blip r:embed="rId2"/>
          <a:srcRect l="13559" r="13559"/>
          <a:stretch>
            <a:fillRect/>
          </a:stretch>
        </p:blipFill>
        <p:spPr>
          <a:xfrm>
            <a:off x="3897969" y="3143248"/>
            <a:ext cx="4674559" cy="360780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Умение освобождаться от всего лишнего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1537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/>
              <a:t>Проведите </a:t>
            </a:r>
            <a:r>
              <a:rPr lang="ru-RU" sz="2000" dirty="0" smtClean="0"/>
              <a:t>генеральную </a:t>
            </a:r>
            <a:r>
              <a:rPr lang="ru-RU" sz="2000" dirty="0" smtClean="0"/>
              <a:t>уборку своего ума. Помните, </a:t>
            </a:r>
            <a:r>
              <a:rPr lang="ru-RU" sz="2000" dirty="0" smtClean="0"/>
              <a:t>что чисто не там где убирают, а там где не сорят. </a:t>
            </a:r>
            <a:r>
              <a:rPr lang="ru-RU" sz="2000" dirty="0" smtClean="0"/>
              <a:t>Наполняйте </a:t>
            </a:r>
            <a:r>
              <a:rPr lang="ru-RU" sz="2000" dirty="0" smtClean="0"/>
              <a:t> </a:t>
            </a:r>
            <a:r>
              <a:rPr lang="ru-RU" sz="2000" dirty="0" smtClean="0"/>
              <a:t>свой мозг чистыми </a:t>
            </a:r>
            <a:r>
              <a:rPr lang="ru-RU" sz="2000" dirty="0" smtClean="0"/>
              <a:t>мыслями, разумными убеждениями и красивыми установками. Чем чище наши мысли, тем качественнее будет ваша реальность.</a:t>
            </a:r>
            <a:endParaRPr lang="ru-RU" sz="2000" dirty="0"/>
          </a:p>
        </p:txBody>
      </p:sp>
      <p:pic>
        <p:nvPicPr>
          <p:cNvPr id="5" name="Рисунок 4" descr="upl_1480717069_15438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5919" y="2908297"/>
            <a:ext cx="4423514" cy="3735413"/>
          </a:xfrm>
          <a:prstGeom prst="rect">
            <a:avLst/>
          </a:prstGeom>
        </p:spPr>
      </p:pic>
      <p:pic>
        <p:nvPicPr>
          <p:cNvPr id="6" name="Рисунок 5" descr="upl_1480717475_15438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34" y="2899788"/>
            <a:ext cx="3571900" cy="3780084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Изменение представлений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 </a:t>
            </a:r>
            <a:r>
              <a:rPr lang="ru-RU" dirty="0" smtClean="0"/>
              <a:t>себе </a:t>
            </a:r>
            <a:endParaRPr lang="ru-RU" dirty="0"/>
          </a:p>
        </p:txBody>
      </p:sp>
      <p:pic>
        <p:nvPicPr>
          <p:cNvPr id="4" name="Содержимое 3" descr="maxresdefault.jpg"/>
          <p:cNvPicPr>
            <a:picLocks noGrp="1" noChangeAspect="1"/>
          </p:cNvPicPr>
          <p:nvPr>
            <p:ph idx="1"/>
          </p:nvPr>
        </p:nvPicPr>
        <p:blipFill>
          <a:blip r:embed="rId2"/>
          <a:srcRect l="12710" r="12710"/>
          <a:stretch>
            <a:fillRect/>
          </a:stretch>
        </p:blipFill>
        <p:spPr>
          <a:xfrm>
            <a:off x="1571604" y="1600200"/>
            <a:ext cx="6000792" cy="4525963"/>
          </a:xfr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Развитие внутреннего локуса </a:t>
            </a:r>
            <a:r>
              <a:rPr lang="ru-RU" dirty="0" smtClean="0"/>
              <a:t>контроля </a:t>
            </a:r>
            <a:r>
              <a:rPr lang="ru-RU" dirty="0" smtClean="0"/>
              <a:t>(</a:t>
            </a:r>
            <a:r>
              <a:rPr lang="ru-RU" sz="4000" dirty="0" smtClean="0"/>
              <a:t>зона </a:t>
            </a:r>
            <a:r>
              <a:rPr lang="ru-RU" sz="4000" dirty="0" smtClean="0"/>
              <a:t>своего контроля</a:t>
            </a:r>
            <a:r>
              <a:rPr lang="ru-RU" dirty="0" smtClean="0"/>
              <a:t>)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71612"/>
            <a:ext cx="8229600" cy="4525963"/>
          </a:xfrm>
        </p:spPr>
        <p:txBody>
          <a:bodyPr/>
          <a:lstStyle/>
          <a:p>
            <a:pPr lvl="0"/>
            <a:r>
              <a:rPr lang="ru-RU" sz="2800" dirty="0" smtClean="0"/>
              <a:t>локус контроля – это </a:t>
            </a:r>
            <a:r>
              <a:rPr lang="ru-RU" sz="2800" b="1" dirty="0" smtClean="0"/>
              <a:t>привычка</a:t>
            </a:r>
            <a:r>
              <a:rPr lang="ru-RU" sz="2800" dirty="0" smtClean="0"/>
              <a:t> человека приписывать успехи или неудачи либо собственным усилиям, положительным качествам, знаниям, навыкам и т.д., либо внешним факторам: политической обстановке, погоде, начальнику на работе и т.д.</a:t>
            </a:r>
          </a:p>
          <a:p>
            <a:endParaRPr lang="ru-RU" dirty="0"/>
          </a:p>
        </p:txBody>
      </p:sp>
      <p:pic>
        <p:nvPicPr>
          <p:cNvPr id="4" name="Рисунок 3" descr="c7daa87f0e2f5e6a14ceb6a8b861e9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6050" y="3857628"/>
            <a:ext cx="4643470" cy="267481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Повышать </a:t>
            </a:r>
            <a:r>
              <a:rPr lang="ru-RU" dirty="0" smtClean="0"/>
              <a:t>уровень энергии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В каждом из нас есть 4 аккумулятора или 4 уровня энергии</a:t>
            </a:r>
            <a:endParaRPr lang="ru-RU" dirty="0" smtClean="0"/>
          </a:p>
          <a:p>
            <a:r>
              <a:rPr lang="ru-RU" b="1" dirty="0" smtClean="0"/>
              <a:t>физическая,</a:t>
            </a:r>
            <a:endParaRPr lang="ru-RU" dirty="0" smtClean="0"/>
          </a:p>
          <a:p>
            <a:r>
              <a:rPr lang="ru-RU" b="1" dirty="0" smtClean="0"/>
              <a:t>эмоциональная,</a:t>
            </a:r>
            <a:endParaRPr lang="ru-RU" dirty="0" smtClean="0"/>
          </a:p>
          <a:p>
            <a:r>
              <a:rPr lang="ru-RU" b="1" dirty="0" smtClean="0"/>
              <a:t>интеллектуальная,</a:t>
            </a:r>
            <a:endParaRPr lang="ru-RU" dirty="0" smtClean="0"/>
          </a:p>
          <a:p>
            <a:r>
              <a:rPr lang="ru-RU" b="1" dirty="0" smtClean="0"/>
              <a:t>духовная.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1614667683_10-p-istselenie-dushi-i-tela-art-kartink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3438" y="4143380"/>
            <a:ext cx="4500562" cy="253156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ru-RU" sz="3600" b="1" dirty="0"/>
              <a:t>«Дай, господи,  нам  </a:t>
            </a:r>
            <a:r>
              <a:rPr lang="ru-RU" sz="3600" b="1" dirty="0">
                <a:solidFill>
                  <a:srgbClr val="FF0000"/>
                </a:solidFill>
              </a:rPr>
              <a:t>СИЛЫ</a:t>
            </a:r>
            <a:r>
              <a:rPr lang="ru-RU" sz="3600" b="1" dirty="0"/>
              <a:t> изменить </a:t>
            </a:r>
            <a:r>
              <a:rPr lang="ru-RU" sz="3600" b="1" err="1"/>
              <a:t>то</a:t>
            </a:r>
            <a:r>
              <a:rPr lang="ru-RU" sz="3600" b="1" smtClean="0"/>
              <a:t>, что </a:t>
            </a:r>
            <a:r>
              <a:rPr lang="ru-RU" sz="3600" b="1" dirty="0"/>
              <a:t>мы  можем изменить;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ru-RU" sz="3600" b="1" dirty="0">
                <a:solidFill>
                  <a:srgbClr val="FF0000"/>
                </a:solidFill>
              </a:rPr>
              <a:t>ТЕРПЕНИЕ </a:t>
            </a:r>
            <a:r>
              <a:rPr lang="ru-RU" sz="3600" b="1" dirty="0"/>
              <a:t>– принять то, что мы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ru-RU" sz="3600" b="1" dirty="0"/>
              <a:t>не можем изменить;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ru-RU" sz="3600" b="1" dirty="0"/>
              <a:t>и </a:t>
            </a:r>
            <a:r>
              <a:rPr lang="ru-RU" sz="3600" b="1" dirty="0">
                <a:solidFill>
                  <a:srgbClr val="FF0000"/>
                </a:solidFill>
              </a:rPr>
              <a:t>УМ</a:t>
            </a:r>
            <a:r>
              <a:rPr lang="ru-RU" sz="3600" b="1" dirty="0"/>
              <a:t> – отличать одно от другого»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87951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2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1479</TotalTime>
  <Words>175</Words>
  <Application>Microsoft Office PowerPoint</Application>
  <PresentationFormat>Экран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Тема2</vt:lpstr>
      <vt:lpstr>Профилактика профессионального выгорания в ДОУ  Профилактика</vt:lpstr>
      <vt:lpstr>Управление своим состоянием - позитивное мышление </vt:lpstr>
      <vt:lpstr>Умение освобождаться от всего лишнего </vt:lpstr>
      <vt:lpstr>Изменение представлений  о себе </vt:lpstr>
      <vt:lpstr>Развитие внутреннего локуса контроля (зона своего контроля) </vt:lpstr>
      <vt:lpstr>Повышать уровень энергии  </vt:lpstr>
      <vt:lpstr>Слайд 7</vt:lpstr>
    </vt:vector>
  </TitlesOfParts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N15</dc:creator>
  <cp:lastModifiedBy>МДОУ</cp:lastModifiedBy>
  <cp:revision>187</cp:revision>
  <dcterms:created xsi:type="dcterms:W3CDTF">2011-02-07T08:01:43Z</dcterms:created>
  <dcterms:modified xsi:type="dcterms:W3CDTF">2022-04-19T13:52:06Z</dcterms:modified>
</cp:coreProperties>
</file>