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28"/>
  </p:notesMasterIdLst>
  <p:sldIdLst>
    <p:sldId id="557" r:id="rId2"/>
    <p:sldId id="590" r:id="rId3"/>
    <p:sldId id="591" r:id="rId4"/>
    <p:sldId id="596" r:id="rId5"/>
    <p:sldId id="592" r:id="rId6"/>
    <p:sldId id="595" r:id="rId7"/>
    <p:sldId id="602" r:id="rId8"/>
    <p:sldId id="597" r:id="rId9"/>
    <p:sldId id="594" r:id="rId10"/>
    <p:sldId id="601" r:id="rId11"/>
    <p:sldId id="598" r:id="rId12"/>
    <p:sldId id="617" r:id="rId13"/>
    <p:sldId id="604" r:id="rId14"/>
    <p:sldId id="603" r:id="rId15"/>
    <p:sldId id="618" r:id="rId16"/>
    <p:sldId id="605" r:id="rId17"/>
    <p:sldId id="608" r:id="rId18"/>
    <p:sldId id="609" r:id="rId19"/>
    <p:sldId id="610" r:id="rId20"/>
    <p:sldId id="611" r:id="rId21"/>
    <p:sldId id="612" r:id="rId22"/>
    <p:sldId id="613" r:id="rId23"/>
    <p:sldId id="614" r:id="rId24"/>
    <p:sldId id="615" r:id="rId25"/>
    <p:sldId id="616" r:id="rId26"/>
    <p:sldId id="619" r:id="rId27"/>
  </p:sldIdLst>
  <p:sldSz cx="12192000" cy="6858000"/>
  <p:notesSz cx="6735763" cy="9866313"/>
  <p:embeddedFontLst>
    <p:embeddedFont>
      <p:font typeface="Montserrat ExtraBold" charset="-52"/>
      <p:bold r:id="rId29"/>
      <p:boldItalic r:id="rId30"/>
    </p:embeddedFont>
    <p:embeddedFont>
      <p:font typeface="Montserrat SemiBold" pitchFamily="2" charset="-52"/>
      <p:bold r:id="rId31"/>
    </p:embeddedFont>
    <p:embeddedFont>
      <p:font typeface="XO Windy" pitchFamily="2" charset="2"/>
      <p:regular r:id="rId32"/>
    </p:embeddedFont>
    <p:embeddedFont>
      <p:font typeface="Montserrat Medium" pitchFamily="2" charset="-52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alibri Light" pitchFamily="34" charset="0"/>
      <p:regular r:id="rId38"/>
      <p: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AF0A0FD4-2215-4420-A6CC-141F09DEA551}">
          <p14:sldIdLst>
            <p14:sldId id="557"/>
          </p14:sldIdLst>
        </p14:section>
        <p14:section name="УП2023" id="{3C03E913-FF7B-489D-8F7B-25FCFDBED850}">
          <p14:sldIdLst>
            <p14:sldId id="590"/>
            <p14:sldId id="591"/>
            <p14:sldId id="596"/>
            <p14:sldId id="592"/>
            <p14:sldId id="595"/>
            <p14:sldId id="593"/>
            <p14:sldId id="597"/>
            <p14:sldId id="594"/>
          </p14:sldIdLst>
        </p14:section>
        <p14:section name="СК" id="{7550F1F2-5606-40DE-81FF-CC278138D507}">
          <p14:sldIdLst>
            <p14:sldId id="556"/>
            <p14:sldId id="516"/>
            <p14:sldId id="517"/>
            <p14:sldId id="518"/>
            <p14:sldId id="519"/>
            <p14:sldId id="520"/>
            <p14:sldId id="522"/>
            <p14:sldId id="523"/>
            <p14:sldId id="524"/>
            <p14:sldId id="525"/>
            <p14:sldId id="526"/>
            <p14:sldId id="527"/>
            <p14:sldId id="528"/>
            <p14:sldId id="568"/>
            <p14:sldId id="286"/>
            <p14:sldId id="570"/>
            <p14:sldId id="571"/>
            <p14:sldId id="572"/>
            <p14:sldId id="573"/>
            <p14:sldId id="574"/>
            <p14:sldId id="575"/>
            <p14:sldId id="576"/>
            <p14:sldId id="569"/>
          </p14:sldIdLst>
        </p14:section>
        <p14:section name="МнС" id="{AA5D75EB-2145-496F-8705-A92661C894AE}">
          <p14:sldIdLst>
            <p14:sldId id="530"/>
            <p14:sldId id="531"/>
            <p14:sldId id="532"/>
            <p14:sldId id="533"/>
            <p14:sldId id="534"/>
            <p14:sldId id="535"/>
            <p14:sldId id="536"/>
            <p14:sldId id="537"/>
            <p14:sldId id="538"/>
            <p14:sldId id="539"/>
            <p14:sldId id="540"/>
          </p14:sldIdLst>
        </p14:section>
        <p14:section name="МнС жильё" id="{D1F0FA01-F163-4140-932B-4C9608A6832C}">
          <p14:sldIdLst>
            <p14:sldId id="558"/>
            <p14:sldId id="581"/>
            <p14:sldId id="580"/>
            <p14:sldId id="560"/>
            <p14:sldId id="582"/>
            <p14:sldId id="562"/>
            <p14:sldId id="583"/>
            <p14:sldId id="564"/>
            <p14:sldId id="565"/>
            <p14:sldId id="584"/>
            <p14:sldId id="585"/>
            <p14:sldId id="586"/>
            <p14:sldId id="587"/>
            <p14:sldId id="588"/>
            <p14:sldId id="566"/>
            <p14:sldId id="589"/>
          </p14:sldIdLst>
        </p14:section>
        <p14:section name="Пожилые" id="{8892FF25-041C-4B99-AFEA-AF21319E7421}">
          <p14:sldIdLst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  <p14:sldId id="55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B2057"/>
    <a:srgbClr val="933F77"/>
    <a:srgbClr val="0078C0"/>
    <a:srgbClr val="3333CC"/>
    <a:srgbClr val="42A028"/>
    <a:srgbClr val="FF8F00"/>
    <a:srgbClr val="FFAE00"/>
    <a:srgbClr val="00C348"/>
    <a:srgbClr val="73285C"/>
    <a:srgbClr val="E1530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713" autoAdjust="0"/>
  </p:normalViewPr>
  <p:slideViewPr>
    <p:cSldViewPr snapToGrid="0">
      <p:cViewPr>
        <p:scale>
          <a:sx n="100" d="100"/>
          <a:sy n="100" d="100"/>
        </p:scale>
        <p:origin x="-918" y="-2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70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C85D5-4AC6-4BF0-83BC-CAD0B4B90D2A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296FB-0A69-4BA4-95ED-53FDA62C0B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2622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0825082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7089205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85403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2576960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678742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6400034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3183086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8992078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939603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262797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A0F2-9B21-481B-AFF9-C2D3A03A26B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E37E8-720A-4FCE-ACA7-640CE3DB4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348114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1A0F2-9B21-481B-AFF9-C2D3A03A26BF}" type="datetimeFigureOut">
              <a:rPr lang="ru-RU" smtClean="0"/>
              <a:pPr/>
              <a:t>30.01.2023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E37E8-720A-4FCE-ACA7-640CE3DB487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093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7C25F34-61E3-4630-B9EA-293F08731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4353" y="735220"/>
            <a:ext cx="3683294" cy="10858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9E40EAB-21DF-4732-B137-9611EA3F02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0794" y="2165232"/>
            <a:ext cx="6650412" cy="271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67581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0" y="2317751"/>
            <a:ext cx="4457700" cy="9017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Montserrat SemiBold" pitchFamily="2" charset="-52"/>
                <a:cs typeface="Times New Roman" pitchFamily="18" charset="0"/>
              </a:rPr>
              <a:t>Размер 39938 рублей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48401" y="2263726"/>
            <a:ext cx="4495800" cy="66044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Montserrat SemiBold" pitchFamily="2" charset="-52"/>
                <a:cs typeface="Gotham Pro Medium" pitchFamily="2" charset="0"/>
              </a:rPr>
              <a:t>выплачивается однократно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Montserrat SemiBold" pitchFamily="2" charset="-52"/>
              <a:cs typeface="Gotham Pro Medium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 smtClean="0">
              <a:solidFill>
                <a:schemeClr val="accent1">
                  <a:lumMod val="75000"/>
                </a:schemeClr>
              </a:solidFill>
              <a:latin typeface="Montserrat SemiBold" pitchFamily="2" charset="-52"/>
              <a:cs typeface="Gotham Pro Medium" pitchFamily="2" charset="0"/>
            </a:endParaRPr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404895" y="877558"/>
            <a:ext cx="10139405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Единовременная денежная выплата женщинам, родившим первого ребенка в возрасте от 18 до 25 лет включительно</a:t>
            </a:r>
            <a:endParaRPr lang="ru-RU" sz="28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447800" y="30511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</a:pPr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Пособие на ребенка, не посещающего государственную образовательную организацию</a:t>
            </a:r>
          </a:p>
          <a:p>
            <a:pPr lvl="0" defTabSz="914400">
              <a:lnSpc>
                <a:spcPct val="90000"/>
              </a:lnSpc>
              <a:spcBef>
                <a:spcPct val="0"/>
              </a:spcBef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924050" y="4244925"/>
            <a:ext cx="5029200" cy="574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 SemiBold" pitchFamily="2" charset="-52"/>
                <a:cs typeface="Times New Roman" pitchFamily="18" charset="0"/>
              </a:rPr>
              <a:t>Размер  2368,90 рублей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581516" y="1235061"/>
            <a:ext cx="522500" cy="5598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705341" y="3273411"/>
            <a:ext cx="522500" cy="5598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81075" y="2154237"/>
            <a:ext cx="110490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Montserrat Medium" pitchFamily="2" charset="-52"/>
                <a:cs typeface="Times New Roman" pitchFamily="18" charset="0"/>
              </a:rPr>
              <a:t>Ежемесячное пособие на ребенка </a:t>
            </a:r>
            <a:r>
              <a:rPr lang="ru-RU" dirty="0" smtClean="0">
                <a:latin typeface="Montserrat Medium" pitchFamily="2" charset="-52"/>
                <a:cs typeface="Times New Roman" pitchFamily="18" charset="0"/>
              </a:rPr>
              <a:t>–</a:t>
            </a:r>
            <a:r>
              <a:rPr lang="ru-RU" dirty="0" smtClean="0">
                <a:solidFill>
                  <a:srgbClr val="C00000"/>
                </a:solidFill>
                <a:latin typeface="Montserrat Medium" pitchFamily="2" charset="-52"/>
                <a:cs typeface="Times New Roman" pitchFamily="18" charset="0"/>
              </a:rPr>
              <a:t> </a:t>
            </a:r>
            <a:r>
              <a:rPr lang="ru-RU" dirty="0" smtClean="0">
                <a:latin typeface="Montserrat Medium" pitchFamily="2" charset="-52"/>
                <a:cs typeface="Times New Roman" pitchFamily="18" charset="0"/>
              </a:rPr>
              <a:t>164,87 рублей 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Montserrat Medium" pitchFamily="2" charset="-52"/>
                <a:cs typeface="Times New Roman" pitchFamily="18" charset="0"/>
              </a:rPr>
              <a:t>Дополнительное пособие на второго и последующего ребенка </a:t>
            </a:r>
            <a:r>
              <a:rPr lang="ru-RU" dirty="0" smtClean="0">
                <a:latin typeface="Montserrat Medium" pitchFamily="2" charset="-52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rgbClr val="C00000"/>
                </a:solidFill>
                <a:latin typeface="Montserrat Medium" pitchFamily="2" charset="-52"/>
                <a:cs typeface="Times New Roman" pitchFamily="18" charset="0"/>
              </a:rPr>
              <a:t> </a:t>
            </a:r>
            <a:r>
              <a:rPr lang="ru-RU" dirty="0" smtClean="0">
                <a:latin typeface="Montserrat Medium" pitchFamily="2" charset="-52"/>
                <a:cs typeface="Times New Roman" pitchFamily="18" charset="0"/>
              </a:rPr>
              <a:t>164,87 рублей </a:t>
            </a:r>
            <a:endParaRPr lang="ru-RU" dirty="0" smtClean="0">
              <a:solidFill>
                <a:srgbClr val="C00000"/>
              </a:solidFill>
              <a:latin typeface="Montserrat Medium" pitchFamily="2" charset="-52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Montserrat Medium" pitchFamily="2" charset="-52"/>
                <a:cs typeface="Times New Roman" pitchFamily="18" charset="0"/>
              </a:rPr>
              <a:t>Дополнительное пособие на ребенка в возрасте до 3-х лет на обеспечение питанием </a:t>
            </a:r>
            <a:r>
              <a:rPr lang="ru-RU" dirty="0" smtClean="0">
                <a:latin typeface="Montserrat Medium" pitchFamily="2" charset="-52"/>
                <a:cs typeface="Times New Roman" pitchFamily="18" charset="0"/>
              </a:rPr>
              <a:t>- 415,03 рубля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Montserrat Medium" pitchFamily="2" charset="-52"/>
                <a:cs typeface="Times New Roman" pitchFamily="18" charset="0"/>
              </a:rPr>
              <a:t>увеличенный размер  на детей родителей, уклоняющихся от уплаты алиментов </a:t>
            </a:r>
            <a:r>
              <a:rPr lang="ru-RU" dirty="0" smtClean="0">
                <a:latin typeface="Montserrat Medium" pitchFamily="2" charset="-52"/>
                <a:cs typeface="Times New Roman" pitchFamily="18" charset="0"/>
              </a:rPr>
              <a:t>– 247,30 </a:t>
            </a:r>
            <a:r>
              <a:rPr lang="ru-RU" dirty="0" err="1" smtClean="0">
                <a:latin typeface="Montserrat Medium" pitchFamily="2" charset="-52"/>
                <a:cs typeface="Times New Roman" pitchFamily="18" charset="0"/>
              </a:rPr>
              <a:t>руб</a:t>
            </a:r>
            <a:endParaRPr lang="ru-RU" dirty="0" smtClean="0">
              <a:latin typeface="Montserrat Medium" pitchFamily="2" charset="-52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Montserrat Medium" pitchFamily="2" charset="-52"/>
                <a:cs typeface="Times New Roman" pitchFamily="18" charset="0"/>
              </a:rPr>
              <a:t>на ребенка одинокой матери</a:t>
            </a:r>
            <a:r>
              <a:rPr lang="ru-RU" dirty="0" smtClean="0">
                <a:latin typeface="Montserrat Medium" pitchFamily="2" charset="-52"/>
                <a:cs typeface="Times New Roman" pitchFamily="18" charset="0"/>
              </a:rPr>
              <a:t> – 329,74 </a:t>
            </a:r>
            <a:r>
              <a:rPr lang="ru-RU" dirty="0" err="1" smtClean="0">
                <a:latin typeface="Montserrat Medium" pitchFamily="2" charset="-52"/>
                <a:cs typeface="Times New Roman" pitchFamily="18" charset="0"/>
              </a:rPr>
              <a:t>руб</a:t>
            </a:r>
            <a:endParaRPr lang="ru-RU" dirty="0" smtClean="0">
              <a:latin typeface="Montserrat Medium" pitchFamily="2" charset="-52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10187030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Закон Архангельской области от 05.12.2016 № 496-60-ОЗ</a:t>
            </a:r>
          </a:p>
          <a:p>
            <a:pPr algn="ctr"/>
            <a:r>
              <a:rPr lang="ru-RU" sz="20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«О социальной поддержке семей, воспитывающих детей,</a:t>
            </a:r>
          </a:p>
          <a:p>
            <a:pPr algn="ctr"/>
            <a:r>
              <a:rPr lang="ru-RU" sz="20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В Архангельской области»</a:t>
            </a:r>
            <a:endParaRPr lang="ru-RU" sz="20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6350" y="1348085"/>
            <a:ext cx="8782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latin typeface="Montserrat Medium" pitchFamily="2" charset="-52"/>
                <a:ea typeface="Times New Roman" pitchFamily="18" charset="0"/>
                <a:cs typeface="Times New Roman" pitchFamily="18" charset="0"/>
              </a:rPr>
              <a:t>Виды социальных пособий</a:t>
            </a:r>
            <a:r>
              <a:rPr lang="ru-RU" dirty="0" smtClean="0">
                <a:latin typeface="Montserrat Medium" pitchFamily="2" charset="-52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Montserrat Medium" pitchFamily="2" charset="-52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Montserrat Medium" pitchFamily="2" charset="-52"/>
                <a:ea typeface="Times New Roman" pitchFamily="18" charset="0"/>
                <a:cs typeface="Times New Roman" pitchFamily="18" charset="0"/>
              </a:rPr>
              <a:t>(для назначения всех видов пособий учитывается доход семьи)</a:t>
            </a:r>
            <a:endParaRPr lang="ru-RU" dirty="0">
              <a:latin typeface="Montserrat Medium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33866" y="2101836"/>
            <a:ext cx="522500" cy="559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62441" y="2835261"/>
            <a:ext cx="522500" cy="5598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71966" y="3606786"/>
            <a:ext cx="522500" cy="5598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2000" y="2154237"/>
            <a:ext cx="110490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Montserrat Medium" pitchFamily="2" charset="-52"/>
                <a:cs typeface="Gotham Pro Medium" pitchFamily="2" charset="0"/>
                <a:sym typeface="XO Windy"/>
              </a:rPr>
              <a:t> </a:t>
            </a:r>
            <a:r>
              <a:rPr lang="ru-RU" sz="2400" dirty="0" smtClean="0">
                <a:latin typeface="Montserrat Medium" pitchFamily="2" charset="-52"/>
                <a:cs typeface="Gotham Pro Medium" pitchFamily="2" charset="0"/>
              </a:rPr>
              <a:t>на всех детей в семье до 16 лет (после 16 лет только школьникам до 18 лет)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Montserrat Medium" pitchFamily="2" charset="-52"/>
                <a:cs typeface="Gotham Pro Medium" pitchFamily="2" charset="0"/>
                <a:sym typeface="XO Windy"/>
              </a:rPr>
              <a:t> </a:t>
            </a:r>
            <a:r>
              <a:rPr lang="ru-RU" sz="2400" dirty="0" smtClean="0">
                <a:latin typeface="Montserrat Medium" pitchFamily="2" charset="-52"/>
                <a:cs typeface="Gotham Pro Medium" pitchFamily="2" charset="0"/>
              </a:rPr>
              <a:t>гражданство РФ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Montserrat Medium" pitchFamily="2" charset="-52"/>
                <a:cs typeface="Gotham Pro Medium" pitchFamily="2" charset="0"/>
                <a:sym typeface="XO Windy"/>
              </a:rPr>
              <a:t> </a:t>
            </a:r>
            <a:r>
              <a:rPr lang="ru-RU" sz="2400" dirty="0" smtClean="0">
                <a:latin typeface="Montserrat Medium" pitchFamily="2" charset="-52"/>
                <a:cs typeface="Gotham Pro Medium" pitchFamily="2" charset="0"/>
              </a:rPr>
              <a:t>адресная комплексная оценка нуждаемости: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Montserrat Medium" pitchFamily="2" charset="-52"/>
                <a:cs typeface="Gotham Pro Medium" pitchFamily="2" charset="0"/>
              </a:rPr>
              <a:t>   » учитывается доход всех членов семьи за три последних месяца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Montserrat Medium" pitchFamily="2" charset="-52"/>
                <a:cs typeface="Gotham Pro Medium" pitchFamily="2" charset="0"/>
              </a:rPr>
              <a:t>   » доход семьи меньше 1 прожиточного (</a:t>
            </a:r>
            <a:r>
              <a:rPr lang="ru-RU" sz="2400" b="1" dirty="0" smtClean="0">
                <a:latin typeface="Montserrat Medium" pitchFamily="2" charset="-52"/>
                <a:cs typeface="Gotham Pro Medium" pitchFamily="2" charset="0"/>
              </a:rPr>
              <a:t>ПМ- 16141,00 </a:t>
            </a:r>
            <a:r>
              <a:rPr lang="ru-RU" sz="2400" b="1" dirty="0" err="1" smtClean="0">
                <a:latin typeface="Montserrat Medium" pitchFamily="2" charset="-52"/>
                <a:cs typeface="Gotham Pro Medium" pitchFamily="2" charset="0"/>
              </a:rPr>
              <a:t>руб</a:t>
            </a:r>
            <a:r>
              <a:rPr lang="ru-RU" sz="2400" b="1" dirty="0" smtClean="0">
                <a:latin typeface="Montserrat Medium" pitchFamily="2" charset="-52"/>
                <a:cs typeface="Gotham Pro Medium" pitchFamily="2" charset="0"/>
              </a:rPr>
              <a:t> на каждого</a:t>
            </a:r>
            <a:r>
              <a:rPr lang="ru-RU" sz="2400" dirty="0" smtClean="0">
                <a:latin typeface="Montserrat Medium" pitchFamily="2" charset="-52"/>
                <a:cs typeface="Gotham Pro Medium" pitchFamily="2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Montserrat Medium" pitchFamily="2" charset="-52"/>
                <a:cs typeface="Gotham Pro Medium" pitchFamily="2" charset="0"/>
              </a:rPr>
              <a:t>   » совместное проживание заявителя с ребенком</a:t>
            </a:r>
            <a:endParaRPr lang="ru-RU" sz="2400" dirty="0" smtClean="0">
              <a:latin typeface="Montserrat Medium" pitchFamily="2" charset="-52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Montserrat Medium" pitchFamily="2" charset="-52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10187030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Закон Архангельской области от 05.12.2016 № 496-60-ОЗ</a:t>
            </a:r>
          </a:p>
          <a:p>
            <a:pPr algn="ctr"/>
            <a:r>
              <a:rPr lang="ru-RU" sz="20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«О социальной поддержке семей, воспитывающих детей,</a:t>
            </a:r>
          </a:p>
          <a:p>
            <a:pPr algn="ctr"/>
            <a:r>
              <a:rPr lang="ru-RU" sz="20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В Архангельской области»</a:t>
            </a:r>
            <a:endParaRPr lang="ru-RU" sz="20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6350" y="1348085"/>
            <a:ext cx="8782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latin typeface="Montserrat Medium" pitchFamily="2" charset="-52"/>
                <a:ea typeface="Times New Roman" pitchFamily="18" charset="0"/>
                <a:cs typeface="Times New Roman" pitchFamily="18" charset="0"/>
              </a:rPr>
              <a:t>Виды социальных пособий</a:t>
            </a:r>
            <a:r>
              <a:rPr lang="ru-RU" dirty="0" smtClean="0">
                <a:latin typeface="Montserrat Medium" pitchFamily="2" charset="-52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Montserrat Medium" pitchFamily="2" charset="-52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Montserrat Medium" pitchFamily="2" charset="-52"/>
                <a:ea typeface="Times New Roman" pitchFamily="18" charset="0"/>
                <a:cs typeface="Times New Roman" pitchFamily="18" charset="0"/>
              </a:rPr>
              <a:t>(для назначения всех видов пособий учитывается доход семьи)</a:t>
            </a:r>
            <a:endParaRPr lang="ru-RU" dirty="0">
              <a:latin typeface="Montserrat Medium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9518" y="1535430"/>
            <a:ext cx="10819082" cy="452979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>
                <a:solidFill>
                  <a:srgbClr val="FF0000"/>
                </a:solidFill>
                <a:latin typeface="Montserrat Medium" pitchFamily="2" charset="-52"/>
              </a:rPr>
              <a:t>Статус многодетной семьи: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Montserrat Medium" pitchFamily="2" charset="-52"/>
              </a:rPr>
              <a:t> - в составе 3 и более несовершеннолетних детей,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Montserrat Medium" pitchFamily="2" charset="-52"/>
              </a:rPr>
              <a:t> - совместное проживание детей хотя бы с одним из родителей,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Montserrat Medium" pitchFamily="2" charset="-52"/>
              </a:rPr>
              <a:t> - наличие гражданства РФ у одного из родителей.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dirty="0" smtClean="0">
              <a:latin typeface="Montserrat Medium" pitchFamily="2" charset="-5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Montserrat Medium" pitchFamily="2" charset="-52"/>
              </a:rPr>
              <a:t>Количество семей на 01.01.2023  -  </a:t>
            </a:r>
            <a:r>
              <a:rPr lang="ru-RU" sz="2200" dirty="0" smtClean="0">
                <a:solidFill>
                  <a:srgbClr val="FF0000"/>
                </a:solidFill>
                <a:latin typeface="Montserrat Medium" pitchFamily="2" charset="-52"/>
              </a:rPr>
              <a:t>341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Montserrat Medium" pitchFamily="2" charset="-52"/>
              </a:rPr>
              <a:t>     3 детей – </a:t>
            </a:r>
            <a:r>
              <a:rPr lang="ru-RU" sz="2200" dirty="0" smtClean="0">
                <a:solidFill>
                  <a:srgbClr val="FF0000"/>
                </a:solidFill>
                <a:latin typeface="Montserrat Medium" pitchFamily="2" charset="-52"/>
              </a:rPr>
              <a:t>309</a:t>
            </a:r>
            <a:endParaRPr lang="ru-RU" sz="2200" dirty="0" smtClean="0">
              <a:latin typeface="Montserrat Medium" pitchFamily="2" charset="-5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Montserrat Medium" pitchFamily="2" charset="-52"/>
              </a:rPr>
              <a:t>     4 детей – </a:t>
            </a:r>
            <a:r>
              <a:rPr lang="ru-RU" sz="2200" dirty="0" smtClean="0">
                <a:solidFill>
                  <a:srgbClr val="FF0000"/>
                </a:solidFill>
                <a:latin typeface="Montserrat Medium" pitchFamily="2" charset="-52"/>
              </a:rPr>
              <a:t>22</a:t>
            </a:r>
            <a:endParaRPr lang="ru-RU" sz="2200" dirty="0" smtClean="0">
              <a:latin typeface="Montserrat Medium" pitchFamily="2" charset="-5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Montserrat Medium" pitchFamily="2" charset="-52"/>
              </a:rPr>
              <a:t>     5 детей – </a:t>
            </a:r>
            <a:r>
              <a:rPr lang="ru-RU" sz="2200" dirty="0" smtClean="0">
                <a:solidFill>
                  <a:srgbClr val="FF0000"/>
                </a:solidFill>
                <a:latin typeface="Montserrat Medium" pitchFamily="2" charset="-52"/>
              </a:rPr>
              <a:t>7</a:t>
            </a:r>
            <a:endParaRPr lang="ru-RU" sz="2200" dirty="0" smtClean="0">
              <a:latin typeface="Montserrat Medium" pitchFamily="2" charset="-5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Montserrat Medium" pitchFamily="2" charset="-52"/>
              </a:rPr>
              <a:t>     6 детей – </a:t>
            </a:r>
            <a:r>
              <a:rPr lang="ru-RU" sz="2200" dirty="0" smtClean="0">
                <a:solidFill>
                  <a:srgbClr val="FF0000"/>
                </a:solidFill>
                <a:latin typeface="Montserrat Medium" pitchFamily="2" charset="-52"/>
              </a:rPr>
              <a:t>1</a:t>
            </a:r>
            <a:endParaRPr lang="ru-RU" sz="2200" dirty="0" smtClean="0">
              <a:latin typeface="Montserrat Medium" pitchFamily="2" charset="-5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Montserrat Medium" pitchFamily="2" charset="-52"/>
              </a:rPr>
              <a:t>     9 детей – </a:t>
            </a:r>
            <a:r>
              <a:rPr lang="ru-RU" sz="2200" dirty="0" smtClean="0">
                <a:solidFill>
                  <a:srgbClr val="FF0000"/>
                </a:solidFill>
                <a:latin typeface="Montserrat Medium" pitchFamily="2" charset="-52"/>
              </a:rPr>
              <a:t>1</a:t>
            </a:r>
            <a:endParaRPr lang="ru-RU" sz="2200" dirty="0" smtClean="0">
              <a:latin typeface="Montserrat Medium" pitchFamily="2" charset="-5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latin typeface="Montserrat Medium" pitchFamily="2" charset="-52"/>
              </a:rPr>
              <a:t>    10 детей – </a:t>
            </a:r>
            <a:r>
              <a:rPr lang="ru-RU" sz="2200" dirty="0" smtClean="0">
                <a:solidFill>
                  <a:srgbClr val="FF0000"/>
                </a:solidFill>
                <a:latin typeface="Montserrat Medium" pitchFamily="2" charset="-52"/>
              </a:rPr>
              <a:t>1</a:t>
            </a:r>
            <a:endParaRPr lang="ru-RU" sz="2200" dirty="0" smtClean="0">
              <a:latin typeface="Montserrat Medium" pitchFamily="2" charset="-52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dirty="0" smtClean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10187030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Закон Архангельской области от 05.12.2016 № 496-60-ОЗ</a:t>
            </a:r>
          </a:p>
          <a:p>
            <a:pPr algn="ctr"/>
            <a:r>
              <a:rPr lang="ru-RU" sz="20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«О социальной поддержке семей, воспитывающих детей,</a:t>
            </a:r>
          </a:p>
          <a:p>
            <a:pPr algn="ctr"/>
            <a:r>
              <a:rPr lang="ru-RU" sz="20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В Архангельской области»</a:t>
            </a:r>
            <a:endParaRPr lang="ru-RU" sz="20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907566" y="3958024"/>
            <a:ext cx="8072716" cy="2713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724" y="1330131"/>
            <a:ext cx="1097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Меры социальной поддержки многодетным семьям</a:t>
            </a:r>
            <a:endParaRPr lang="ru-RU" sz="2000" dirty="0">
              <a:solidFill>
                <a:srgbClr val="FF0000"/>
              </a:solidFill>
              <a:latin typeface="Montserrat SemiBold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0050" y="1921267"/>
            <a:ext cx="1072515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Montserrat Medium" pitchFamily="2" charset="-52"/>
                <a:cs typeface="Gotham Pro Medium" pitchFamily="2" charset="0"/>
                <a:sym typeface="XO Windy"/>
              </a:rPr>
              <a:t> </a:t>
            </a: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Компенсация расходов на оплату ЖКУ в размере 30%, на оплату услуги по обращению с ТКО  - 50% (100% на 3 ребенка),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Montserrat Medium" pitchFamily="2" charset="-52"/>
                <a:cs typeface="Gotham Pro Medium" pitchFamily="2" charset="0"/>
                <a:sym typeface="XO Windy"/>
              </a:rPr>
              <a:t> </a:t>
            </a: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ЕДВ на приобретение твердого топлива – </a:t>
            </a:r>
            <a:r>
              <a:rPr lang="ru-RU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294, 98 рублей</a:t>
            </a:r>
            <a:endParaRPr lang="ru-RU" dirty="0" smtClean="0">
              <a:latin typeface="Montserrat SemiBold" pitchFamily="2" charset="-52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Montserrat Medium" pitchFamily="2" charset="-52"/>
                <a:cs typeface="Gotham Pro Medium" pitchFamily="2" charset="0"/>
                <a:sym typeface="XO Windy"/>
              </a:rPr>
              <a:t></a:t>
            </a: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 Компенсация части родительской платы в размере 30% за посещение старшим ребенком детского сада,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Montserrat Medium" pitchFamily="2" charset="-52"/>
                <a:cs typeface="Gotham Pro Medium" pitchFamily="2" charset="0"/>
                <a:sym typeface="XO Windy"/>
              </a:rPr>
              <a:t> </a:t>
            </a: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ЕДВ на питание и проезд для обучающихся –  </a:t>
            </a:r>
            <a:r>
              <a:rPr lang="ru-RU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521, 17 рубль</a:t>
            </a: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 и </a:t>
            </a:r>
            <a:r>
              <a:rPr lang="ru-RU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275,99</a:t>
            </a: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рублей</a:t>
            </a:r>
            <a:endParaRPr lang="ru-RU" dirty="0" smtClean="0">
              <a:latin typeface="Montserrat SemiBold" pitchFamily="2" charset="-52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Montserrat Medium" pitchFamily="2" charset="-52"/>
                <a:cs typeface="Gotham Pro Medium" pitchFamily="2" charset="0"/>
                <a:sym typeface="XO Windy"/>
              </a:rPr>
              <a:t> </a:t>
            </a: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ЕГДВ на одежду для обучающихся – </a:t>
            </a:r>
            <a:r>
              <a:rPr lang="ru-RU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2284, 81 рубля</a:t>
            </a:r>
            <a:endParaRPr lang="ru-RU" dirty="0" smtClean="0">
              <a:latin typeface="Montserrat SemiBold" pitchFamily="2" charset="-52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 Региональный материнский (семейный капитал) на 3 и последующего ребенка – </a:t>
            </a:r>
            <a:r>
              <a:rPr lang="ru-RU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119 814, 24 рублей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090570" y="323850"/>
            <a:ext cx="10187030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Закон Архангельской области от 05.12.2016 № 496-60-ОЗ</a:t>
            </a:r>
          </a:p>
          <a:p>
            <a:pPr algn="ctr"/>
            <a:r>
              <a:rPr lang="ru-RU" sz="20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«О социальной поддержке семей, воспитывающих детей,</a:t>
            </a:r>
          </a:p>
          <a:p>
            <a:pPr algn="ctr"/>
            <a:r>
              <a:rPr lang="ru-RU" sz="20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В Архангельской области»</a:t>
            </a:r>
            <a:endParaRPr lang="ru-RU" sz="20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724" y="1330131"/>
            <a:ext cx="1097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Меры социальной поддержки многодетным семьям</a:t>
            </a:r>
            <a:endParaRPr lang="ru-RU" sz="2000" dirty="0">
              <a:solidFill>
                <a:srgbClr val="FF0000"/>
              </a:solidFill>
              <a:latin typeface="Montserrat SemiBold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1014" y="1702193"/>
            <a:ext cx="11746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090570" y="323850"/>
            <a:ext cx="10187030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Закон Архангельской области от 05.12.2016 № 496-60-ОЗ</a:t>
            </a:r>
          </a:p>
          <a:p>
            <a:pPr algn="ctr"/>
            <a:r>
              <a:rPr lang="ru-RU" sz="20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«О социальной поддержке семей, воспитывающих детей,</a:t>
            </a:r>
          </a:p>
          <a:p>
            <a:pPr algn="ctr"/>
            <a:r>
              <a:rPr lang="ru-RU" sz="20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В Архангельской области»</a:t>
            </a:r>
            <a:endParaRPr lang="ru-RU" sz="20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9101" y="1895892"/>
            <a:ext cx="1122997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Montserrat Medium" pitchFamily="2" charset="-52"/>
                <a:cs typeface="Gotham Pro Medium" pitchFamily="2" charset="0"/>
                <a:sym typeface="XO Windy"/>
              </a:rPr>
              <a:t></a:t>
            </a: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 ДВ на приобретение инвентаря для детей, представляющих Архангельскую область на межрегиональных соревнованиях – </a:t>
            </a:r>
            <a:r>
              <a:rPr lang="ru-RU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35 533,46 рубля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Montserrat Medium" pitchFamily="2" charset="-52"/>
                <a:cs typeface="Gotham Pro Medium" pitchFamily="2" charset="0"/>
                <a:sym typeface="XO Windy"/>
              </a:rPr>
              <a:t> </a:t>
            </a: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Субсидия на приобретение транспорта (минимум 6 детей) – </a:t>
            </a:r>
            <a:r>
              <a:rPr lang="ru-RU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1 184 449,34 рублей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Montserrat Medium" pitchFamily="2" charset="-52"/>
                <a:cs typeface="Gotham Pro Medium" pitchFamily="2" charset="0"/>
                <a:sym typeface="XO Windy"/>
              </a:rPr>
              <a:t></a:t>
            </a: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 Субсидия на улучшение жилищных условий (минимум 7 детей) – </a:t>
            </a:r>
            <a:r>
              <a:rPr lang="ru-RU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2 368 898,69 рублей</a:t>
            </a:r>
          </a:p>
          <a:p>
            <a:pPr>
              <a:lnSpc>
                <a:spcPct val="150000"/>
              </a:lnSpc>
              <a:buFont typeface="XO Windy" pitchFamily="2" charset="2"/>
              <a:buChar char="ü"/>
            </a:pP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Субсидия на улучшение жилищных условий при рождении 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одновременно 3 и более детей – </a:t>
            </a:r>
            <a:r>
              <a:rPr lang="ru-RU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2 282 176,00 рублей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atin typeface="Montserrat Medium" pitchFamily="2" charset="-52"/>
                <a:cs typeface="Gotham Pro Medium" pitchFamily="2" charset="0"/>
                <a:sym typeface="XO Windy"/>
              </a:rPr>
              <a:t> </a:t>
            </a: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ЕДВ при рождении 3 ребенка – </a:t>
            </a:r>
            <a:r>
              <a:rPr lang="ru-RU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16 327 рубля</a:t>
            </a:r>
            <a:endParaRPr lang="ru-RU" dirty="0" smtClean="0">
              <a:solidFill>
                <a:srgbClr val="FF0000"/>
              </a:solidFill>
              <a:latin typeface="Montserrat SemiBold" pitchFamily="2" charset="-52"/>
            </a:endParaRPr>
          </a:p>
          <a:p>
            <a:pPr>
              <a:lnSpc>
                <a:spcPct val="150000"/>
              </a:lnSpc>
            </a:pPr>
            <a:r>
              <a:rPr lang="ru-RU" dirty="0" smtClean="0">
                <a:latin typeface="Montserrat Medium" pitchFamily="2" charset="-52"/>
                <a:cs typeface="Gotham Pro Medium" pitchFamily="2" charset="0"/>
                <a:sym typeface="XO Windy"/>
              </a:rPr>
              <a:t> </a:t>
            </a: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ДВ взамен земельного участка – от </a:t>
            </a:r>
            <a:r>
              <a:rPr lang="ru-RU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210 000 </a:t>
            </a:r>
            <a:r>
              <a:rPr lang="ru-RU" dirty="0" smtClean="0"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до </a:t>
            </a:r>
            <a:r>
              <a:rPr lang="ru-RU" dirty="0" smtClean="0">
                <a:solidFill>
                  <a:srgbClr val="FF0000"/>
                </a:solidFill>
                <a:latin typeface="Montserrat SemiBold" pitchFamily="2" charset="-52"/>
                <a:ea typeface="Times New Roman" pitchFamily="18" charset="0"/>
                <a:cs typeface="Times New Roman" pitchFamily="18" charset="0"/>
              </a:rPr>
              <a:t>310 000 рублей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8318480" y="3609975"/>
            <a:ext cx="3702134" cy="30661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478003" y="2375975"/>
            <a:ext cx="7084972" cy="15102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sz="3000" dirty="0" smtClean="0">
                <a:solidFill>
                  <a:srgbClr val="933F77"/>
                </a:solidFill>
                <a:latin typeface="Montserrat ExtraBold" panose="00000900000000000000" pitchFamily="2" charset="-52"/>
              </a:rPr>
              <a:t>Меры социальной поддержки инвалидам</a:t>
            </a:r>
            <a:endParaRPr lang="ru-RU" sz="3000" dirty="0">
              <a:solidFill>
                <a:srgbClr val="933F77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5" name="Picture 3" descr="C:\Users\aponomarev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8168" y="303702"/>
            <a:ext cx="4310063" cy="8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ponomarev\Desktop\Безымянный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1125" y="5612630"/>
            <a:ext cx="964148" cy="96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О_К\Группа ВК\Презентации\инвалиды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7175" y="1495425"/>
            <a:ext cx="3952875" cy="50641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2800" y="1254026"/>
            <a:ext cx="772477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на 1 января 2023 года - </a:t>
            </a:r>
            <a:r>
              <a:rPr lang="ru-RU" sz="28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1844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инвалида,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в том числе: </a:t>
            </a:r>
          </a:p>
          <a:p>
            <a:pPr lvl="2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  1 группы  - </a:t>
            </a:r>
            <a:r>
              <a:rPr lang="ru-RU" sz="28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271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  2 группы - </a:t>
            </a:r>
            <a:r>
              <a:rPr lang="ru-RU" sz="28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552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  3  группы - </a:t>
            </a:r>
            <a:r>
              <a:rPr lang="ru-RU" sz="28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890 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детей - инвалидов - </a:t>
            </a:r>
            <a:r>
              <a:rPr lang="ru-RU" sz="28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131</a:t>
            </a:r>
            <a:endParaRPr lang="ru-RU" sz="2000" dirty="0" smtClean="0">
              <a:solidFill>
                <a:srgbClr val="FF0000"/>
              </a:solidFill>
              <a:latin typeface="Montserrat Medium" pitchFamily="2" charset="-52"/>
              <a:ea typeface="Times New Roman" pitchFamily="18" charset="0"/>
              <a:cs typeface="Arial" pitchFamily="34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000000"/>
              </a:solidFill>
              <a:latin typeface="Montserrat Medium" pitchFamily="2" charset="-52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9597799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Количество получателей:</a:t>
            </a:r>
            <a:endParaRPr lang="ru-RU" sz="28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6" name="Picture 2" descr="C:\Users\aponomarev\Desktop\Безымянный-1.pn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213574" y="2241850"/>
            <a:ext cx="3967901" cy="441388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05250" y="4439335"/>
            <a:ext cx="796289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100" dirty="0" smtClean="0">
                <a:solidFill>
                  <a:srgbClr val="00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Получают меры поддержки по ЖКУ – </a:t>
            </a:r>
            <a:r>
              <a:rPr lang="ru-RU" sz="21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1594 </a:t>
            </a:r>
            <a:r>
              <a:rPr lang="ru-RU" sz="2100" dirty="0" smtClean="0">
                <a:solidFill>
                  <a:srgbClr val="00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граждан</a:t>
            </a:r>
            <a:endParaRPr lang="ru-RU" sz="2100" dirty="0" smtClean="0">
              <a:latin typeface="Montserrat Medium" pitchFamily="2" charset="-52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8675" y="1269445"/>
            <a:ext cx="10344150" cy="5118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  <a:sym typeface="XO Windy"/>
              </a:rPr>
              <a:t> </a:t>
            </a:r>
            <a:r>
              <a:rPr lang="ru-RU" sz="20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плата за наем и содержание жилого помещения 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(только в государственном и муниципальном жилфонде)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  <a:sym typeface="XO Windy"/>
              </a:rPr>
              <a:t> </a:t>
            </a:r>
            <a:r>
              <a:rPr lang="ru-RU" sz="20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оплата коммунальных услуг: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    -холодную воду, 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    -горячую воду, 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    -электрическую энергию, 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    -тепловую энергию, 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    -отведение сточных вод 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    -сбор и транспортирование твердых коммунальных отходов.  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  <a:sym typeface="XO Windy"/>
              </a:rPr>
              <a:t> </a:t>
            </a:r>
            <a:r>
              <a:rPr lang="ru-RU" sz="20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оплата стоимости топлива 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                 </a:t>
            </a: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(в домах без центрального отопления)</a:t>
            </a:r>
            <a:endParaRPr lang="ru-RU" sz="2000" dirty="0" smtClean="0">
              <a:latin typeface="Montserrat Medium" pitchFamily="2" charset="-52"/>
              <a:cs typeface="Arial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9597799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Компенсация по оплате ЖКУ:</a:t>
            </a:r>
            <a:endParaRPr lang="ru-RU" sz="28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7" name="Picture 3" descr="C:\Users\aponomarev\Desktop\Безымянный-11.pn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10185276" y="453953"/>
            <a:ext cx="1255713" cy="1262063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47800" y="141175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Montserrat Medium" pitchFamily="2" charset="-52"/>
                <a:ea typeface="Times New Roman" pitchFamily="18" charset="0"/>
                <a:cs typeface="Arial" pitchFamily="34" charset="0"/>
                <a:sym typeface="XO Windy"/>
              </a:rPr>
              <a:t> </a:t>
            </a: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Инвалидам I и II групп, </a:t>
            </a:r>
          </a:p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  <a:sym typeface="XO Windy"/>
              </a:rPr>
              <a:t> </a:t>
            </a: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Детям-инвалидам, </a:t>
            </a:r>
          </a:p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  <a:sym typeface="XO Windy"/>
              </a:rPr>
              <a:t></a:t>
            </a: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Гражданам, имеющим детей-инвалидов</a:t>
            </a:r>
            <a:endParaRPr lang="ru-RU" sz="2000" dirty="0" smtClean="0">
              <a:latin typeface="Montserrat Medium" pitchFamily="2" charset="-52"/>
              <a:cs typeface="Arial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9597799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Компенсация расходов на уплату взноса на капитальный ремонт:</a:t>
            </a:r>
            <a:endParaRPr lang="ru-RU" sz="28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6" name="Picture 2" descr="C:\Users\aponomarev\Desktop\Безымянный-6.pn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7747941" y="1791727"/>
            <a:ext cx="3683117" cy="3215229"/>
          </a:xfrm>
          <a:prstGeom prst="rect">
            <a:avLst/>
          </a:prstGeom>
          <a:noFill/>
        </p:spPr>
      </p:pic>
      <p:sp>
        <p:nvSpPr>
          <p:cNvPr id="7" name="Объект 2"/>
          <p:cNvSpPr txBox="1"/>
          <p:nvPr/>
        </p:nvSpPr>
        <p:spPr bwMode="auto">
          <a:xfrm>
            <a:off x="2185767" y="3039066"/>
            <a:ext cx="5301073" cy="42198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800"/>
              </a:spcBef>
              <a:spcAft>
                <a:spcPts val="800"/>
              </a:spcAft>
              <a:buFontTx/>
              <a:buChar char="-"/>
              <a:defRPr/>
            </a:pPr>
            <a:r>
              <a:rPr lang="ru-RU" sz="2200" dirty="0">
                <a:latin typeface="Gotham Pro"/>
                <a:cs typeface="Gotham Pro"/>
              </a:rPr>
              <a:t>гражданам </a:t>
            </a:r>
            <a:r>
              <a:rPr lang="ru-RU" sz="2200" b="1" dirty="0">
                <a:latin typeface="Gotham Pro"/>
                <a:cs typeface="Gotham Pro"/>
              </a:rPr>
              <a:t>старше 70 лет</a:t>
            </a:r>
            <a:r>
              <a:rPr lang="ru-RU" sz="2200" dirty="0">
                <a:latin typeface="Gotham Pro"/>
                <a:cs typeface="Gotham Pro"/>
              </a:rPr>
              <a:t>,</a:t>
            </a:r>
            <a:endParaRPr dirty="0"/>
          </a:p>
          <a:p>
            <a:pPr algn="ctr">
              <a:spcBef>
                <a:spcPts val="800"/>
              </a:spcBef>
              <a:spcAft>
                <a:spcPts val="800"/>
              </a:spcAft>
              <a:buFontTx/>
              <a:buChar char="-"/>
              <a:defRPr/>
            </a:pPr>
            <a:r>
              <a:rPr lang="ru-RU" sz="2200" dirty="0">
                <a:latin typeface="Gotham Pro"/>
                <a:cs typeface="Gotham Pro"/>
              </a:rPr>
              <a:t>инвалидам </a:t>
            </a:r>
            <a:r>
              <a:rPr lang="en-US" sz="2200" dirty="0">
                <a:latin typeface="Gotham Pro"/>
                <a:cs typeface="Gotham Pro"/>
              </a:rPr>
              <a:t>I </a:t>
            </a:r>
            <a:r>
              <a:rPr lang="ru-RU" sz="2200" dirty="0">
                <a:latin typeface="Gotham Pro"/>
                <a:cs typeface="Gotham Pro"/>
              </a:rPr>
              <a:t>и (или) </a:t>
            </a:r>
            <a:r>
              <a:rPr lang="en-US" sz="2200" dirty="0">
                <a:latin typeface="Gotham Pro"/>
                <a:cs typeface="Gotham Pro"/>
              </a:rPr>
              <a:t>II </a:t>
            </a:r>
            <a:r>
              <a:rPr lang="ru-RU" sz="2200" dirty="0">
                <a:latin typeface="Gotham Pro"/>
                <a:cs typeface="Gotham Pro"/>
              </a:rPr>
              <a:t>групп</a:t>
            </a:r>
            <a:endParaRPr dirty="0"/>
          </a:p>
          <a:p>
            <a:pPr marL="0" indent="0" algn="ctr">
              <a:spcBef>
                <a:spcPts val="800"/>
              </a:spcBef>
              <a:spcAft>
                <a:spcPts val="800"/>
              </a:spcAft>
              <a:buNone/>
              <a:defRPr/>
            </a:pPr>
            <a:r>
              <a:rPr lang="ru-RU" sz="2200" dirty="0">
                <a:latin typeface="Gotham Pro"/>
                <a:cs typeface="Gotham Pro"/>
              </a:rPr>
              <a:t>составляет </a:t>
            </a:r>
            <a:r>
              <a:rPr lang="ru-RU" sz="3500" dirty="0">
                <a:solidFill>
                  <a:srgbClr val="9106AA"/>
                </a:solidFill>
                <a:latin typeface="Gotham Pro Black"/>
                <a:cs typeface="Gotham Pro Black"/>
              </a:rPr>
              <a:t>50%</a:t>
            </a:r>
            <a:endParaRPr dirty="0"/>
          </a:p>
          <a:p>
            <a:pPr algn="ctr">
              <a:spcBef>
                <a:spcPts val="800"/>
              </a:spcBef>
              <a:spcAft>
                <a:spcPts val="800"/>
              </a:spcAft>
              <a:buFontTx/>
              <a:buChar char="-"/>
              <a:defRPr/>
            </a:pPr>
            <a:r>
              <a:rPr lang="ru-RU" sz="2200" dirty="0">
                <a:latin typeface="Gotham Pro"/>
                <a:cs typeface="Gotham Pro"/>
              </a:rPr>
              <a:t>гражданам </a:t>
            </a:r>
            <a:r>
              <a:rPr lang="ru-RU" sz="2200" b="1" dirty="0">
                <a:latin typeface="Gotham Pro"/>
                <a:cs typeface="Gotham Pro"/>
              </a:rPr>
              <a:t>старше 80 лет</a:t>
            </a:r>
            <a:r>
              <a:rPr lang="ru-RU" sz="2200" dirty="0">
                <a:latin typeface="Gotham Pro"/>
                <a:cs typeface="Gotham Pro"/>
              </a:rPr>
              <a:t>,</a:t>
            </a:r>
            <a:endParaRPr dirty="0"/>
          </a:p>
          <a:p>
            <a:pPr algn="ctr">
              <a:spcBef>
                <a:spcPts val="800"/>
              </a:spcBef>
              <a:spcAft>
                <a:spcPts val="800"/>
              </a:spcAft>
              <a:buFontTx/>
              <a:buChar char="-"/>
              <a:defRPr/>
            </a:pPr>
            <a:r>
              <a:rPr lang="ru-RU" sz="2200" dirty="0">
                <a:latin typeface="Gotham Pro"/>
                <a:cs typeface="Gotham Pro"/>
              </a:rPr>
              <a:t>инвалидам </a:t>
            </a:r>
            <a:r>
              <a:rPr lang="en-US" sz="2200" dirty="0">
                <a:latin typeface="Gotham Pro"/>
                <a:cs typeface="Gotham Pro"/>
              </a:rPr>
              <a:t>I </a:t>
            </a:r>
            <a:r>
              <a:rPr lang="ru-RU" sz="2200" dirty="0">
                <a:latin typeface="Gotham Pro"/>
                <a:cs typeface="Gotham Pro"/>
              </a:rPr>
              <a:t>и (или) </a:t>
            </a:r>
            <a:r>
              <a:rPr lang="en-US" sz="2200" dirty="0">
                <a:latin typeface="Gotham Pro"/>
                <a:cs typeface="Gotham Pro"/>
              </a:rPr>
              <a:t>II </a:t>
            </a:r>
            <a:r>
              <a:rPr lang="ru-RU" sz="2200" dirty="0">
                <a:latin typeface="Gotham Pro"/>
                <a:cs typeface="Gotham Pro"/>
              </a:rPr>
              <a:t>групп</a:t>
            </a:r>
            <a:endParaRPr dirty="0"/>
          </a:p>
          <a:p>
            <a:pPr marL="0" indent="0" algn="ctr">
              <a:spcBef>
                <a:spcPts val="800"/>
              </a:spcBef>
              <a:spcAft>
                <a:spcPts val="800"/>
              </a:spcAft>
              <a:buNone/>
              <a:defRPr/>
            </a:pPr>
            <a:r>
              <a:rPr lang="ru-RU" sz="2200" dirty="0">
                <a:latin typeface="Gotham Pro"/>
                <a:cs typeface="Gotham Pro"/>
              </a:rPr>
              <a:t>составляет </a:t>
            </a:r>
            <a:r>
              <a:rPr lang="ru-RU" sz="3500" dirty="0">
                <a:solidFill>
                  <a:srgbClr val="E7009D"/>
                </a:solidFill>
                <a:latin typeface="Gotham Pro Black"/>
                <a:cs typeface="Gotham Pro Black"/>
              </a:rPr>
              <a:t>100 %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1911629" y="3119510"/>
            <a:ext cx="759191" cy="8134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1882584" y="4664831"/>
            <a:ext cx="850410" cy="9111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ponomarev\Desktop\Безымянный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067" y="5120906"/>
            <a:ext cx="1873070" cy="17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ponomarev\Desktop\Безымянный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9687" y="1"/>
            <a:ext cx="1522313" cy="14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6889D982-2CD6-41C4-A3A9-8092D7762AE5}"/>
              </a:ext>
            </a:extLst>
          </p:cNvPr>
          <p:cNvSpPr txBox="1">
            <a:spLocks/>
          </p:cNvSpPr>
          <p:nvPr/>
        </p:nvSpPr>
        <p:spPr>
          <a:xfrm>
            <a:off x="1439903" y="2109274"/>
            <a:ext cx="6865750" cy="23353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sz="3000" dirty="0" smtClean="0">
                <a:solidFill>
                  <a:srgbClr val="933F77"/>
                </a:solidFill>
                <a:latin typeface="Montserrat ExtraBold" panose="00000900000000000000" pitchFamily="2" charset="-52"/>
              </a:rPr>
              <a:t>ЕДИНОЕ ПОСОБИЕ </a:t>
            </a:r>
          </a:p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sz="3000" dirty="0" smtClean="0">
                <a:solidFill>
                  <a:srgbClr val="933F77"/>
                </a:solidFill>
                <a:latin typeface="Montserrat ExtraBold" panose="00000900000000000000" pitchFamily="2" charset="-52"/>
              </a:rPr>
              <a:t>СЕМЬЯМ С ДЕТЬМИ</a:t>
            </a:r>
          </a:p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sz="3000" dirty="0">
                <a:solidFill>
                  <a:srgbClr val="933F77"/>
                </a:solidFill>
                <a:latin typeface="Montserrat ExtraBold" panose="00000900000000000000" pitchFamily="2" charset="-52"/>
              </a:rPr>
              <a:t>и</a:t>
            </a:r>
            <a:r>
              <a:rPr lang="ru-RU" sz="3000" dirty="0" smtClean="0">
                <a:solidFill>
                  <a:srgbClr val="933F77"/>
                </a:solidFill>
                <a:latin typeface="Montserrat ExtraBold" panose="00000900000000000000" pitchFamily="2" charset="-52"/>
              </a:rPr>
              <a:t> беременным женщинам</a:t>
            </a:r>
          </a:p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sz="3000" dirty="0" smtClean="0">
                <a:solidFill>
                  <a:srgbClr val="933F77"/>
                </a:solidFill>
                <a:latin typeface="Montserrat ExtraBold" panose="00000900000000000000" pitchFamily="2" charset="-52"/>
              </a:rPr>
              <a:t>с 1 января 2023 года</a:t>
            </a:r>
            <a:endParaRPr lang="ru-RU" sz="3000" dirty="0">
              <a:solidFill>
                <a:srgbClr val="933F77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3" name="Picture 3" descr="C:\Users\aponomarev\Desktop\Безымянный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8168" y="303702"/>
            <a:ext cx="4310063" cy="8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ponomarev\Desktop\Безымянный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23548" y="2096086"/>
            <a:ext cx="3651111" cy="436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ponomarev\Desktop\Безымянный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1125" y="5612630"/>
            <a:ext cx="964148" cy="96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79852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71526" y="1294700"/>
            <a:ext cx="929642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       </a:t>
            </a:r>
            <a:r>
              <a:rPr kumimoji="0" lang="ru-RU" sz="2800" b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50 процентов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оплаты жилищно-коммунальных услуг, исходя из нормативов потребления.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Также учитывается социальная норма площади жилого помещения: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Montserrat Medium" pitchFamily="2" charset="-52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500" b="0" i="0" u="none" strike="noStrike" cap="none" normalizeH="0" baseline="0" dirty="0" smtClean="0">
                <a:ln>
                  <a:noFill/>
                </a:ln>
                <a:effectLst/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33 кв.м </a:t>
            </a:r>
            <a:r>
              <a:rPr kumimoji="0" lang="ru-RU" sz="2500" b="0" i="0" u="none" strike="noStrike" cap="none" normalizeH="0" baseline="0" dirty="0" smtClean="0">
                <a:ln>
                  <a:noFill/>
                </a:ln>
                <a:effectLst/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-  </a:t>
            </a:r>
            <a:r>
              <a:rPr lang="ru-RU" sz="24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на одиноко проживающего гражданина</a:t>
            </a:r>
            <a:endParaRPr lang="ru-RU" sz="2500" dirty="0" smtClean="0">
              <a:latin typeface="Montserrat Medium" pitchFamily="2" charset="-52"/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5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5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21 кв.м  </a:t>
            </a:r>
            <a:r>
              <a:rPr lang="ru-RU" sz="25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- на двух человек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5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5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18 кв. м </a:t>
            </a:r>
            <a:r>
              <a:rPr lang="ru-RU" sz="25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- на семью из трех и более человек.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ru-RU" sz="11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9597799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Расчет размера выплаты</a:t>
            </a:r>
            <a:endParaRPr lang="ru-RU" sz="28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3076" name="Picture 4" descr="D:\О_К\Группа ВК\Презентации\дом МК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3829364"/>
            <a:ext cx="7200900" cy="3028636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74" y="1569341"/>
            <a:ext cx="78200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Условия: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  <a:sym typeface="XO Windy"/>
              </a:rPr>
              <a:t></a:t>
            </a:r>
            <a:r>
              <a:rPr lang="ru-RU" sz="20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  <a:sym typeface="XO Windy"/>
              </a:rPr>
              <a:t>  </a:t>
            </a: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гражданство РФ</a:t>
            </a:r>
            <a:b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</a:b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  <a:sym typeface="XO Windy"/>
              </a:rPr>
              <a:t></a:t>
            </a:r>
            <a:r>
              <a:rPr lang="ru-RU" sz="2000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  <a:sym typeface="XO Windy"/>
              </a:rPr>
              <a:t> </a:t>
            </a: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третья степень ограничения по двум категориям жизнедеятельности (самостоятельное передвижение и самообслуживание)</a:t>
            </a:r>
            <a:b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</a:b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  <a:sym typeface="XO Windy"/>
              </a:rPr>
              <a:t>  </a:t>
            </a: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среднедушевой доход семьи не превышает двукратную величину прожиточного минимума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b="1" dirty="0" smtClean="0">
              <a:solidFill>
                <a:schemeClr val="accent3">
                  <a:lumMod val="75000"/>
                </a:schemeClr>
              </a:solidFill>
              <a:latin typeface="Montserrat Medium" pitchFamily="2" charset="-52"/>
              <a:ea typeface="Times New Roman" pitchFamily="18" charset="0"/>
              <a:cs typeface="Arial" pitchFamily="34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Размер в 2023 году - </a:t>
            </a:r>
            <a:r>
              <a:rPr lang="ru-RU" sz="2000" b="1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3 423,26 </a:t>
            </a:r>
            <a:r>
              <a:rPr lang="ru-RU" sz="2000" b="1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рублей</a:t>
            </a: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.</a:t>
            </a:r>
            <a:endParaRPr lang="ru-RU" sz="2000" dirty="0" smtClean="0">
              <a:latin typeface="Montserrat Medium" pitchFamily="2" charset="-52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9597799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Ежемесячное пособие по уходу за </a:t>
            </a:r>
          </a:p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ребенком-инвалидом</a:t>
            </a:r>
            <a:endParaRPr lang="ru-RU" sz="28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4102" name="Picture 6" descr="D:\О_К\Группа ВК\Презентации\р-инвалид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381875" y="1685925"/>
            <a:ext cx="4981575" cy="4981575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00149" y="1522274"/>
            <a:ext cx="982027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7675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Граждане с хронической почечной недостаточностью, получающие специализированную помощь в медицинских организациях.</a:t>
            </a: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Montserrat Medium" pitchFamily="2" charset="-52"/>
              <a:ea typeface="Times New Roman" pitchFamily="18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Размер ЕДВ рассчитывается исходя из количества посещений, суммы проезда до места получения процедуры гемодиализа.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Montserrat Medium" pitchFamily="2" charset="-52"/>
              <a:ea typeface="Times New Roman" pitchFamily="18" charset="0"/>
              <a:cs typeface="Arial" pitchFamily="34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Получают 16 граждан</a:t>
            </a:r>
            <a:endParaRPr lang="ru-RU" sz="2400" b="1" dirty="0" smtClean="0">
              <a:latin typeface="Montserrat Medium" pitchFamily="2" charset="-52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9597799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Выплата гражданам, нуждающимся в гемодиализе</a:t>
            </a:r>
            <a:endParaRPr lang="ru-RU" sz="28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5123" name="Picture 3" descr="D:\О_К\Группа ВК\Презентации\гемодиализ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5" y="3410262"/>
            <a:ext cx="7939087" cy="3447738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4387" y="1181090"/>
            <a:ext cx="65484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Montserrat Medium" pitchFamily="2" charset="-52"/>
              </a:rPr>
              <a:t>Взрослые</a:t>
            </a:r>
            <a:r>
              <a:rPr lang="ru-RU" sz="2000" dirty="0" smtClean="0">
                <a:solidFill>
                  <a:srgbClr val="C00000"/>
                </a:solidFill>
                <a:latin typeface="Montserrat Medium" pitchFamily="2" charset="-52"/>
              </a:rPr>
              <a:t> </a:t>
            </a:r>
          </a:p>
          <a:p>
            <a:r>
              <a:rPr lang="ru-RU" sz="2000" dirty="0" smtClean="0">
                <a:latin typeface="Montserrat Medium" pitchFamily="2" charset="-52"/>
              </a:rPr>
              <a:t>Бесплатное санаторно-курортное лечение один раз в год </a:t>
            </a:r>
          </a:p>
          <a:p>
            <a:r>
              <a:rPr lang="ru-RU" sz="2000" dirty="0" smtClean="0">
                <a:latin typeface="Montserrat Medium" pitchFamily="2" charset="-52"/>
              </a:rPr>
              <a:t>Центр реабилитации </a:t>
            </a:r>
            <a:r>
              <a:rPr lang="ru-RU" sz="2000" dirty="0" smtClean="0">
                <a:solidFill>
                  <a:srgbClr val="FF0000"/>
                </a:solidFill>
                <a:latin typeface="Montserrat Medium" pitchFamily="2" charset="-52"/>
              </a:rPr>
              <a:t>«Родник» </a:t>
            </a:r>
            <a:r>
              <a:rPr lang="ru-RU" sz="2000" dirty="0" smtClean="0">
                <a:latin typeface="Montserrat Medium" pitchFamily="2" charset="-52"/>
              </a:rPr>
              <a:t>в г.Архангельске. </a:t>
            </a:r>
          </a:p>
          <a:p>
            <a:r>
              <a:rPr lang="ru-RU" sz="2000" dirty="0" smtClean="0">
                <a:latin typeface="Montserrat Medium" pitchFamily="2" charset="-52"/>
              </a:rPr>
              <a:t> Заезд - 18 дней (питание, лечение и проживание). </a:t>
            </a:r>
          </a:p>
          <a:p>
            <a:endParaRPr lang="ru-RU" sz="2000" dirty="0" smtClean="0">
              <a:latin typeface="Montserrat Medium" pitchFamily="2" charset="-52"/>
            </a:endParaRPr>
          </a:p>
          <a:p>
            <a:r>
              <a:rPr lang="ru-RU" dirty="0" smtClean="0">
                <a:latin typeface="Montserrat Medium" pitchFamily="2" charset="-52"/>
              </a:rPr>
              <a:t>С ноября 2019г - 112 граждан получили услугу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04899" y="4314815"/>
            <a:ext cx="83343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Montserrat Medium" pitchFamily="2" charset="-52"/>
              </a:rPr>
              <a:t>Дети-инвалиды</a:t>
            </a:r>
          </a:p>
          <a:p>
            <a:r>
              <a:rPr lang="ru-RU" sz="2000" dirty="0" smtClean="0">
                <a:latin typeface="Montserrat Medium" pitchFamily="2" charset="-52"/>
              </a:rPr>
              <a:t>Бесплатное направление на отдых и оздоровление </a:t>
            </a:r>
          </a:p>
          <a:p>
            <a:r>
              <a:rPr lang="ru-RU" sz="2000" dirty="0" smtClean="0">
                <a:latin typeface="Montserrat Medium" pitchFamily="2" charset="-52"/>
              </a:rPr>
              <a:t>Летний период </a:t>
            </a:r>
          </a:p>
          <a:p>
            <a:r>
              <a:rPr lang="ru-RU" sz="2000" dirty="0" smtClean="0">
                <a:latin typeface="Montserrat Medium" pitchFamily="2" charset="-52"/>
              </a:rPr>
              <a:t>Центр детского отдыха </a:t>
            </a:r>
            <a:r>
              <a:rPr lang="ru-RU" sz="2000" dirty="0" smtClean="0">
                <a:solidFill>
                  <a:srgbClr val="FF0000"/>
                </a:solidFill>
                <a:latin typeface="Montserrat Medium" pitchFamily="2" charset="-52"/>
              </a:rPr>
              <a:t>«Северный Артек» </a:t>
            </a:r>
            <a:r>
              <a:rPr lang="ru-RU" sz="2000" dirty="0" smtClean="0">
                <a:latin typeface="Montserrat Medium" pitchFamily="2" charset="-52"/>
              </a:rPr>
              <a:t>21 день 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309645" y="487033"/>
            <a:ext cx="9597799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Направление на оздоровление</a:t>
            </a:r>
            <a:endParaRPr lang="ru-RU" sz="28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9" name="Picture 2" descr="C:\Users\aponomarev\Desktop\Родник.pn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7251391" y="1220034"/>
            <a:ext cx="4548902" cy="2532815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9625" y="3132817"/>
            <a:ext cx="110966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Несовершеннолетний ребенок с онкологическими заболеваниями и сопровождающий его родитель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u="sng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Два способа: 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Денежная выплата для оплаты проезда до Архангельска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Компенсация стоимости проезда в медицинские организации в иных субъектах РФ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404877" y="317915"/>
            <a:ext cx="802649" cy="92115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309645" y="487033"/>
            <a:ext cx="9597799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fontAlgn="base">
              <a:spcAft>
                <a:spcPct val="0"/>
              </a:spcAft>
            </a:pPr>
            <a:r>
              <a:rPr lang="ru-RU" sz="2800" b="1" dirty="0" smtClean="0">
                <a:solidFill>
                  <a:srgbClr val="DB2057"/>
                </a:solidFill>
                <a:latin typeface="Montserrat SemiBold" pitchFamily="2" charset="-52"/>
                <a:ea typeface="Times New Roman" pitchFamily="18" charset="0"/>
                <a:cs typeface="Arial" pitchFamily="34" charset="0"/>
              </a:rPr>
              <a:t>Выплата детям, у которых оба родителя </a:t>
            </a:r>
            <a:br>
              <a:rPr lang="ru-RU" sz="2800" b="1" dirty="0" smtClean="0">
                <a:solidFill>
                  <a:srgbClr val="DB2057"/>
                </a:solidFill>
                <a:latin typeface="Montserrat SemiBold" pitchFamily="2" charset="-52"/>
                <a:ea typeface="Times New Roman" pitchFamily="18" charset="0"/>
                <a:cs typeface="Arial" pitchFamily="34" charset="0"/>
              </a:rPr>
            </a:br>
            <a:r>
              <a:rPr lang="ru-RU" sz="2800" b="1" dirty="0" smtClean="0">
                <a:solidFill>
                  <a:srgbClr val="DB2057"/>
                </a:solidFill>
                <a:latin typeface="Montserrat SemiBold" pitchFamily="2" charset="-52"/>
                <a:ea typeface="Times New Roman" pitchFamily="18" charset="0"/>
                <a:cs typeface="Arial" pitchFamily="34" charset="0"/>
              </a:rPr>
              <a:t>           (одинокий родитель) – инвалиды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28725" y="1462385"/>
            <a:ext cx="101536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50 процентов стоимости коммунальных услуг в пределах нормативов</a:t>
            </a:r>
          </a:p>
          <a:p>
            <a:pPr lvl="0"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ЕДВ на приобретение дров в размере </a:t>
            </a:r>
            <a:r>
              <a:rPr lang="ru-RU" sz="2000" b="1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252,25</a:t>
            </a:r>
            <a:r>
              <a:rPr lang="ru-RU" sz="2000" b="1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рубля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21345" y="2568058"/>
            <a:ext cx="8279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DB2057"/>
                </a:solidFill>
                <a:latin typeface="Montserrat SemiBold" pitchFamily="2" charset="-52"/>
                <a:ea typeface="Times New Roman" pitchFamily="18" charset="0"/>
                <a:cs typeface="Arial" pitchFamily="34" charset="0"/>
              </a:rPr>
              <a:t> Оплата проезда онко-больным детям</a:t>
            </a:r>
            <a:endParaRPr lang="ru-RU" sz="2800" dirty="0">
              <a:solidFill>
                <a:srgbClr val="DB2057"/>
              </a:solidFill>
              <a:latin typeface="Montserrat SemiBold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04900" y="4733836"/>
            <a:ext cx="1043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DB2057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Гражданам, признанным инвалидами вследствие </a:t>
            </a:r>
            <a:r>
              <a:rPr lang="ru-RU" sz="2800" b="1" dirty="0" err="1" smtClean="0">
                <a:solidFill>
                  <a:srgbClr val="DB2057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поствакцинального</a:t>
            </a:r>
            <a:r>
              <a:rPr lang="ru-RU" sz="2800" b="1" dirty="0" smtClean="0">
                <a:solidFill>
                  <a:srgbClr val="DB2057"/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осложнения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57274" y="5791885"/>
            <a:ext cx="10753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предоставляется ежемесячная денежная компенсация в размере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 </a:t>
            </a:r>
            <a:r>
              <a:rPr lang="ru-RU" b="1" dirty="0" smtClean="0">
                <a:solidFill>
                  <a:srgbClr val="FF0000"/>
                </a:solidFill>
              </a:rPr>
              <a:t>1565,87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</a:t>
            </a:r>
            <a:r>
              <a:rPr lang="ru-RU" b="1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рубля</a:t>
            </a:r>
            <a:endParaRPr lang="ru-RU" dirty="0">
              <a:latin typeface="Montserrat Medium" pitchFamily="2" charset="-52"/>
            </a:endParaRP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95324" y="1384489"/>
            <a:ext cx="104489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Times New Roman" pitchFamily="18" charset="0"/>
              </a:rPr>
              <a:t>Газификация жилья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Единовременная выплата - </a:t>
            </a:r>
            <a:r>
              <a:rPr lang="ru-RU" sz="2000" b="1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100 000 рублей</a:t>
            </a: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Montserrat Medium" pitchFamily="2" charset="-52"/>
              <a:ea typeface="Times New Roman" pitchFamily="18" charset="0"/>
              <a:cs typeface="Arial" pitchFamily="34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Times New Roman" pitchFamily="18" charset="0"/>
              </a:rPr>
              <a:t>Региональная социальная доплата к пенсии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Montserrat Medium" pitchFamily="2" charset="-52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беззаявительно</a:t>
            </a: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 -  неработающим пенсионерам с доходом меньше </a:t>
            </a:r>
            <a:r>
              <a:rPr lang="ru-RU" sz="2000" b="1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14 341 рублей</a:t>
            </a: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latin typeface="Montserrat Medium" pitchFamily="2" charset="-52"/>
              <a:ea typeface="Times New Roman" pitchFamily="18" charset="0"/>
              <a:cs typeface="Arial" pitchFamily="34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Times New Roman" pitchFamily="18" charset="0"/>
              </a:rPr>
              <a:t>Субсидии на ЖКУ, государственная помощь, 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Montserrat Medium" pitchFamily="2" charset="-52"/>
                <a:ea typeface="Times New Roman" pitchFamily="18" charset="0"/>
                <a:cs typeface="Times New Roman" pitchFamily="18" charset="0"/>
              </a:rPr>
              <a:t>пособия на детей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Montserrat Medium" pitchFamily="2" charset="-52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– гражданам с низкими 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tserrat Medium" pitchFamily="2" charset="-52"/>
                <a:ea typeface="Times New Roman" pitchFamily="18" charset="0"/>
                <a:cs typeface="Arial" pitchFamily="34" charset="0"/>
              </a:rPr>
              <a:t>доходами</a:t>
            </a:r>
            <a:endParaRPr lang="ru-RU" sz="2000" dirty="0" smtClean="0">
              <a:latin typeface="Montserrat Medium" pitchFamily="2" charset="-52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404877" y="317915"/>
            <a:ext cx="802649" cy="9211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52575" y="46741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DB2057"/>
                </a:solidFill>
                <a:latin typeface="Montserrat SemiBold" pitchFamily="2" charset="-52"/>
                <a:ea typeface="Times New Roman" pitchFamily="18" charset="0"/>
                <a:cs typeface="Arial" pitchFamily="34" charset="0"/>
              </a:rPr>
              <a:t>Иные меры поддержки инвалидам</a:t>
            </a:r>
          </a:p>
        </p:txBody>
      </p:sp>
      <p:pic>
        <p:nvPicPr>
          <p:cNvPr id="7" name="Picture 2" descr="C:\Users\aponomarev\Desktop\Безымянный-2.pn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7468614" y="3114676"/>
            <a:ext cx="4376523" cy="321945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3474877" y="2182585"/>
            <a:ext cx="4968883" cy="176892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ponomarev\Desktop\Безымянный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548" y="268495"/>
            <a:ext cx="618940" cy="69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9597799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Новое учреждение – оператор пособия</a:t>
            </a:r>
            <a:endParaRPr lang="ru-RU" sz="28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3" name="Picture 3" descr="C:\Users\aponomarev\Desktop\Безымянный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488" y="1730672"/>
            <a:ext cx="10374263" cy="512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21259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9597799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Новое пособие:</a:t>
            </a:r>
            <a:endParaRPr lang="ru-RU" sz="28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66802E11-2425-402E-B822-A5D1971D15E5}"/>
              </a:ext>
            </a:extLst>
          </p:cNvPr>
          <p:cNvSpPr txBox="1">
            <a:spLocks/>
          </p:cNvSpPr>
          <p:nvPr/>
        </p:nvSpPr>
        <p:spPr>
          <a:xfrm>
            <a:off x="1049195" y="1141826"/>
            <a:ext cx="9847405" cy="37349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 smtClean="0">
                <a:latin typeface="Gotham Pro Medium" pitchFamily="2" charset="0"/>
                <a:cs typeface="Gotham Pro Medium" pitchFamily="2" charset="0"/>
              </a:rPr>
              <a:t> </a:t>
            </a:r>
            <a:r>
              <a:rPr lang="ru-RU" sz="2300" dirty="0" smtClean="0">
                <a:latin typeface="Gotham Pro Medium" pitchFamily="2" charset="0"/>
                <a:cs typeface="Gotham Pro Medium" pitchFamily="2" charset="0"/>
                <a:sym typeface="XO Windy"/>
              </a:rPr>
              <a:t> </a:t>
            </a:r>
            <a:r>
              <a:rPr lang="ru-RU" sz="2300" dirty="0" smtClean="0">
                <a:latin typeface="Montserrat Medium" pitchFamily="2" charset="-52"/>
                <a:cs typeface="Gotham Pro Medium" pitchFamily="2" charset="0"/>
              </a:rPr>
              <a:t>на всех детей в семье до 17 лет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 smtClean="0">
                <a:latin typeface="Gotham Pro Medium" pitchFamily="2" charset="0"/>
                <a:cs typeface="Gotham Pro Medium" pitchFamily="2" charset="0"/>
              </a:rPr>
              <a:t> </a:t>
            </a:r>
            <a:r>
              <a:rPr lang="ru-RU" sz="2300" dirty="0" smtClean="0">
                <a:latin typeface="Gotham Pro Medium" pitchFamily="2" charset="0"/>
                <a:cs typeface="Gotham Pro Medium" pitchFamily="2" charset="0"/>
                <a:sym typeface="XO Windy"/>
              </a:rPr>
              <a:t> </a:t>
            </a:r>
            <a:r>
              <a:rPr lang="ru-RU" sz="2300" dirty="0" smtClean="0">
                <a:latin typeface="Montserrat Medium" pitchFamily="2" charset="-52"/>
                <a:cs typeface="Gotham Pro Medium" pitchFamily="2" charset="0"/>
              </a:rPr>
              <a:t> гражданство РФ</a:t>
            </a:r>
            <a:endParaRPr lang="ru-RU" sz="2300" dirty="0">
              <a:latin typeface="Montserrat Medium" pitchFamily="2" charset="-52"/>
              <a:cs typeface="Gotham Pro Medium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 smtClean="0">
                <a:latin typeface="Gotham Pro Medium" pitchFamily="2" charset="0"/>
                <a:cs typeface="Gotham Pro Medium" pitchFamily="2" charset="0"/>
              </a:rPr>
              <a:t> </a:t>
            </a:r>
            <a:r>
              <a:rPr lang="ru-RU" sz="2300" dirty="0" smtClean="0">
                <a:latin typeface="Gotham Pro Medium" pitchFamily="2" charset="0"/>
                <a:cs typeface="Gotham Pro Medium" pitchFamily="2" charset="0"/>
                <a:sym typeface="XO Windy"/>
              </a:rPr>
              <a:t> </a:t>
            </a:r>
            <a:r>
              <a:rPr lang="ru-RU" sz="2300" dirty="0" smtClean="0">
                <a:latin typeface="Montserrat Medium" pitchFamily="2" charset="-52"/>
                <a:cs typeface="Gotham Pro Medium" pitchFamily="2" charset="0"/>
              </a:rPr>
              <a:t>адресная комплексная оценка нуждаемости: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 smtClean="0">
                <a:latin typeface="Montserrat Medium" pitchFamily="2" charset="-52"/>
                <a:cs typeface="Gotham Pro Medium" pitchFamily="2" charset="0"/>
              </a:rPr>
              <a:t>   » у семьи есть доходы от трудовой деятельности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>
                <a:latin typeface="Montserrat Medium" pitchFamily="2" charset="-52"/>
                <a:cs typeface="Gotham Pro Medium" pitchFamily="2" charset="0"/>
              </a:rPr>
              <a:t> </a:t>
            </a:r>
            <a:r>
              <a:rPr lang="ru-RU" sz="2300" dirty="0" smtClean="0">
                <a:latin typeface="Montserrat Medium" pitchFamily="2" charset="-52"/>
                <a:cs typeface="Gotham Pro Medium" pitchFamily="2" charset="0"/>
              </a:rPr>
              <a:t>  » доход </a:t>
            </a:r>
            <a:r>
              <a:rPr lang="ru-RU" sz="2300" dirty="0">
                <a:latin typeface="Montserrat Medium" pitchFamily="2" charset="-52"/>
                <a:cs typeface="Gotham Pro Medium" pitchFamily="2" charset="0"/>
              </a:rPr>
              <a:t>семьи меньше </a:t>
            </a:r>
            <a:r>
              <a:rPr lang="ru-RU" sz="2300" dirty="0" smtClean="0">
                <a:latin typeface="Montserrat Medium" pitchFamily="2" charset="-52"/>
                <a:cs typeface="Gotham Pro Medium" pitchFamily="2" charset="0"/>
              </a:rPr>
              <a:t>величины прожиточного минимума (</a:t>
            </a:r>
            <a:r>
              <a:rPr lang="ru-RU" sz="2300" b="1" dirty="0" smtClean="0">
                <a:latin typeface="Montserrat Medium" pitchFamily="2" charset="-52"/>
                <a:cs typeface="Gotham Pro Medium" pitchFamily="2" charset="0"/>
              </a:rPr>
              <a:t>16 141,00 </a:t>
            </a:r>
            <a:r>
              <a:rPr lang="ru-RU" sz="2300" b="1" dirty="0" err="1" smtClean="0">
                <a:latin typeface="Montserrat Medium" pitchFamily="2" charset="-52"/>
                <a:cs typeface="Gotham Pro Medium" pitchFamily="2" charset="0"/>
              </a:rPr>
              <a:t>руб</a:t>
            </a:r>
            <a:r>
              <a:rPr lang="ru-RU" sz="2300" dirty="0" smtClean="0">
                <a:latin typeface="Montserrat Medium" pitchFamily="2" charset="-52"/>
                <a:cs typeface="Gotham Pro Medium" pitchFamily="2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>
                <a:latin typeface="Montserrat Medium" pitchFamily="2" charset="-52"/>
                <a:cs typeface="Gotham Pro Medium" pitchFamily="2" charset="0"/>
              </a:rPr>
              <a:t> </a:t>
            </a:r>
            <a:r>
              <a:rPr lang="ru-RU" sz="2300" dirty="0" smtClean="0">
                <a:latin typeface="Montserrat Medium" pitchFamily="2" charset="-52"/>
                <a:cs typeface="Gotham Pro Medium" pitchFamily="2" charset="0"/>
              </a:rPr>
              <a:t>  » движимое и недвижимое имущество не превышает установленные нормы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>
                <a:latin typeface="Montserrat Medium" pitchFamily="2" charset="-52"/>
                <a:cs typeface="Gotham Pro Medium" pitchFamily="2" charset="0"/>
              </a:rPr>
              <a:t> </a:t>
            </a:r>
            <a:r>
              <a:rPr lang="ru-RU" sz="2300" dirty="0" smtClean="0">
                <a:latin typeface="Montserrat Medium" pitchFamily="2" charset="-52"/>
                <a:cs typeface="Gotham Pro Medium" pitchFamily="2" charset="0"/>
              </a:rPr>
              <a:t>  » у семьи нет финансовых накоплений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 smtClean="0">
                <a:latin typeface="Montserrat Medium" pitchFamily="2" charset="-52"/>
                <a:cs typeface="Gotham Pro Medium" pitchFamily="2" charset="0"/>
              </a:rPr>
              <a:t>во вкладах, превышающих требования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300" dirty="0">
              <a:solidFill>
                <a:schemeClr val="accent1">
                  <a:lumMod val="75000"/>
                </a:schemeClr>
              </a:solidFill>
              <a:latin typeface="Montserrat Medium" pitchFamily="2" charset="-52"/>
              <a:cs typeface="Gotham Pro Medium" pitchFamily="2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66802E11-2425-402E-B822-A5D1971D15E5}"/>
              </a:ext>
            </a:extLst>
          </p:cNvPr>
          <p:cNvSpPr txBox="1">
            <a:spLocks/>
          </p:cNvSpPr>
          <p:nvPr/>
        </p:nvSpPr>
        <p:spPr>
          <a:xfrm>
            <a:off x="3031372" y="4478018"/>
            <a:ext cx="8715152" cy="22674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Gotham Pro Medium" pitchFamily="2" charset="0"/>
              <a:cs typeface="Gotham Pro Medium" pitchFamily="2" charset="0"/>
            </a:endParaRPr>
          </a:p>
        </p:txBody>
      </p:sp>
      <p:pic>
        <p:nvPicPr>
          <p:cNvPr id="8" name="Picture 2" descr="\\192.168.28.199\обмен\5 Инфо и орг-работа\Макеты\Icon Семья 5.pn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7737260" y="3719735"/>
            <a:ext cx="3721316" cy="2997841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58876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5778123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Единое пособие</a:t>
            </a:r>
            <a:endParaRPr lang="ru-RU" sz="28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66802E11-2425-402E-B822-A5D1971D15E5}"/>
              </a:ext>
            </a:extLst>
          </p:cNvPr>
          <p:cNvSpPr txBox="1">
            <a:spLocks/>
          </p:cNvSpPr>
          <p:nvPr/>
        </p:nvSpPr>
        <p:spPr>
          <a:xfrm>
            <a:off x="3158294" y="1253879"/>
            <a:ext cx="5951612" cy="5819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 smtClean="0">
                <a:latin typeface="Montserrat SemiBold" pitchFamily="2" charset="-52"/>
                <a:cs typeface="Gotham Pro Medium" pitchFamily="2" charset="0"/>
              </a:rPr>
              <a:t>объединило следующие пособия:</a:t>
            </a:r>
            <a:endParaRPr lang="ru-RU" sz="2300" dirty="0">
              <a:latin typeface="Montserrat SemiBold" pitchFamily="2" charset="-52"/>
              <a:cs typeface="Gotham Pro Medium" pitchFamily="2" charset="0"/>
            </a:endParaRPr>
          </a:p>
        </p:txBody>
      </p:sp>
      <p:pic>
        <p:nvPicPr>
          <p:cNvPr id="2" name="Picture 2" descr="C:\Users\aponomarev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196" y="1474749"/>
            <a:ext cx="11361607" cy="50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706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5778123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Период доходов</a:t>
            </a:r>
            <a:endParaRPr lang="ru-RU" sz="28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66802E11-2425-402E-B822-A5D1971D15E5}"/>
              </a:ext>
            </a:extLst>
          </p:cNvPr>
          <p:cNvSpPr txBox="1">
            <a:spLocks/>
          </p:cNvSpPr>
          <p:nvPr/>
        </p:nvSpPr>
        <p:spPr>
          <a:xfrm>
            <a:off x="1835166" y="1078187"/>
            <a:ext cx="8376220" cy="5819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 smtClean="0">
                <a:latin typeface="Montserrat SemiBold" pitchFamily="2" charset="-52"/>
                <a:cs typeface="Gotham Pro Medium" pitchFamily="2" charset="0"/>
              </a:rPr>
              <a:t>За какой период будут учитываться доходы семьи?</a:t>
            </a:r>
            <a:endParaRPr lang="ru-RU" sz="2300" dirty="0">
              <a:latin typeface="Montserrat SemiBold" pitchFamily="2" charset="-52"/>
              <a:cs typeface="Gotham Pro Medium" pitchFamily="2" charset="0"/>
            </a:endParaRPr>
          </a:p>
        </p:txBody>
      </p:sp>
      <p:pic>
        <p:nvPicPr>
          <p:cNvPr id="5122" name="Picture 2" descr="C:\Users\aponomarev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934" y="2202571"/>
            <a:ext cx="11181284" cy="32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23927" y="298865"/>
            <a:ext cx="802649" cy="9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27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90970" y="1569104"/>
            <a:ext cx="5857336" cy="37869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08871" y="1555806"/>
            <a:ext cx="5857336" cy="37869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81564" y="1851984"/>
            <a:ext cx="5227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Размер пособия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женщинам, вставшим на учёт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мед.организацию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ранние сроки беременности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0914" y="1814601"/>
            <a:ext cx="5227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Размер пособия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семьям с детьми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возрасте от 0 до 16 лет включительно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317" y="4566429"/>
            <a:ext cx="5227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регионального прожиточного минимума для трудоспособного населения в 2023 году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2545" y="4589428"/>
            <a:ext cx="5227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регионального прожиточного минимума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детей в 2023 году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0" name="Picture 6" descr="C:\Users\user\Desktop\СоцЗащита 2023.png"/>
          <p:cNvPicPr>
            <a:picLocks noChangeAspect="1" noChangeArrowheads="1"/>
          </p:cNvPicPr>
          <p:nvPr/>
        </p:nvPicPr>
        <p:blipFill>
          <a:blip r:embed="rId2" cstate="print"/>
          <a:srcRect r="33890"/>
          <a:stretch>
            <a:fillRect/>
          </a:stretch>
        </p:blipFill>
        <p:spPr bwMode="auto">
          <a:xfrm>
            <a:off x="6746896" y="2240516"/>
            <a:ext cx="4578329" cy="2706814"/>
          </a:xfrm>
          <a:prstGeom prst="rect">
            <a:avLst/>
          </a:prstGeom>
          <a:noFill/>
        </p:spPr>
      </p:pic>
      <p:pic>
        <p:nvPicPr>
          <p:cNvPr id="26631" name="Picture 7" descr="C:\Users\user\Desktop\СоцЗащита 20232.png"/>
          <p:cNvPicPr>
            <a:picLocks noChangeAspect="1" noChangeArrowheads="1"/>
          </p:cNvPicPr>
          <p:nvPr/>
        </p:nvPicPr>
        <p:blipFill>
          <a:blip r:embed="rId3" cstate="print"/>
          <a:srcRect r="34360"/>
          <a:stretch>
            <a:fillRect/>
          </a:stretch>
        </p:blipFill>
        <p:spPr bwMode="auto">
          <a:xfrm>
            <a:off x="1047749" y="2494506"/>
            <a:ext cx="4352925" cy="259196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462045" y="544183"/>
            <a:ext cx="6348455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Размер единого пособия</a:t>
            </a:r>
            <a:endParaRPr lang="ru-RU" sz="32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462027" y="327440"/>
            <a:ext cx="802649" cy="9211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9597799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Сохранные нормы:</a:t>
            </a:r>
            <a:endParaRPr lang="ru-RU" sz="28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="" xmlns:a16="http://schemas.microsoft.com/office/drawing/2014/main" id="{66802E11-2425-402E-B822-A5D1971D15E5}"/>
              </a:ext>
            </a:extLst>
          </p:cNvPr>
          <p:cNvSpPr txBox="1">
            <a:spLocks/>
          </p:cNvSpPr>
          <p:nvPr/>
        </p:nvSpPr>
        <p:spPr>
          <a:xfrm>
            <a:off x="1042269" y="1236976"/>
            <a:ext cx="10025781" cy="28492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-RU" sz="3200" dirty="0" smtClean="0">
                <a:latin typeface="Gotham Pro Medium" pitchFamily="2" charset="0"/>
                <a:cs typeface="Gotham Pro Medium" pitchFamily="2" charset="0"/>
                <a:sym typeface="XO Windy"/>
              </a:rPr>
              <a:t></a:t>
            </a:r>
            <a:r>
              <a:rPr lang="ru-RU" sz="2300" dirty="0" smtClean="0">
                <a:latin typeface="Montserrat Medium" pitchFamily="2" charset="-52"/>
                <a:cs typeface="Gotham Pro Medium" pitchFamily="2" charset="0"/>
              </a:rPr>
              <a:t> пособие на ребёнка до 1,5 лет до окончания права на него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-RU" sz="3200" dirty="0" smtClean="0">
                <a:latin typeface="Gotham Pro Medium" pitchFamily="2" charset="0"/>
                <a:cs typeface="Gotham Pro Medium" pitchFamily="2" charset="0"/>
                <a:sym typeface="XO Windy"/>
              </a:rPr>
              <a:t></a:t>
            </a:r>
            <a:r>
              <a:rPr lang="ru-RU" sz="2300" dirty="0" smtClean="0">
                <a:latin typeface="Montserrat Medium" pitchFamily="2" charset="-52"/>
                <a:cs typeface="Gotham Pro Medium" pitchFamily="2" charset="0"/>
              </a:rPr>
              <a:t> выплата на первого, третьего и последующих детей до 3 лет до окончания права на него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-RU" sz="3200" dirty="0" smtClean="0">
                <a:latin typeface="Gotham Pro Medium" pitchFamily="2" charset="0"/>
                <a:cs typeface="Gotham Pro Medium" pitchFamily="2" charset="0"/>
                <a:sym typeface="XO Windy"/>
              </a:rPr>
              <a:t></a:t>
            </a:r>
            <a:r>
              <a:rPr lang="ru-RU" sz="2300" dirty="0" smtClean="0">
                <a:latin typeface="Montserrat Medium" pitchFamily="2" charset="-52"/>
                <a:cs typeface="Gotham Pro Medium" pitchFamily="2" charset="0"/>
              </a:rPr>
              <a:t> выплата на детей от 3 до 7 лет, пособие на детей 8-16 лет до окончания срока назначения (12 месяцев)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ru-RU" sz="2300" dirty="0">
              <a:solidFill>
                <a:schemeClr val="accent1">
                  <a:lumMod val="75000"/>
                </a:schemeClr>
              </a:solidFill>
              <a:latin typeface="Gotham Pro Medium" pitchFamily="2" charset="0"/>
              <a:cs typeface="Gotham Pro Medium" pitchFamily="2" charset="0"/>
            </a:endParaRPr>
          </a:p>
        </p:txBody>
      </p:sp>
      <p:pic>
        <p:nvPicPr>
          <p:cNvPr id="1028" name="Picture 4" descr="D:\О_К\Группа ВК\Презентации\ребенок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8525" y="3418473"/>
            <a:ext cx="8197850" cy="3112501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433452" y="270290"/>
            <a:ext cx="802649" cy="9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48286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6C7B6858-A269-4A49-A18F-94853561FEB4}"/>
              </a:ext>
            </a:extLst>
          </p:cNvPr>
          <p:cNvSpPr txBox="1">
            <a:spLocks/>
          </p:cNvSpPr>
          <p:nvPr/>
        </p:nvSpPr>
        <p:spPr>
          <a:xfrm>
            <a:off x="1290595" y="439408"/>
            <a:ext cx="5778123" cy="5697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rgbClr val="DB2057"/>
                </a:solidFill>
                <a:latin typeface="Montserrat SemiBold" panose="00000700000000000000" pitchFamily="2" charset="-52"/>
              </a:rPr>
              <a:t>Пособие</a:t>
            </a:r>
            <a:endParaRPr lang="ru-RU" sz="2800" dirty="0">
              <a:solidFill>
                <a:srgbClr val="DB2057"/>
              </a:solidFill>
              <a:latin typeface="Montserrat SemiBold" panose="00000700000000000000" pitchFamily="2" charset="-52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66802E11-2425-402E-B822-A5D1971D15E5}"/>
              </a:ext>
            </a:extLst>
          </p:cNvPr>
          <p:cNvSpPr txBox="1">
            <a:spLocks/>
          </p:cNvSpPr>
          <p:nvPr/>
        </p:nvSpPr>
        <p:spPr>
          <a:xfrm>
            <a:off x="2655049" y="1011512"/>
            <a:ext cx="7050748" cy="5819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300" dirty="0">
                <a:latin typeface="Montserrat Medium" pitchFamily="2" charset="-52"/>
                <a:cs typeface="Gotham Pro Medium" pitchFamily="2" charset="0"/>
              </a:rPr>
              <a:t>м</a:t>
            </a:r>
            <a:r>
              <a:rPr lang="ru-RU" sz="2300" dirty="0" smtClean="0">
                <a:latin typeface="Montserrat Medium" pitchFamily="2" charset="-52"/>
                <a:cs typeface="Gotham Pro Medium" pitchFamily="2" charset="0"/>
              </a:rPr>
              <a:t>ожно оформить несколькими способами</a:t>
            </a:r>
            <a:endParaRPr lang="ru-RU" sz="2300" dirty="0">
              <a:latin typeface="Montserrat Medium" pitchFamily="2" charset="-52"/>
              <a:cs typeface="Gotham Pro Medium" pitchFamily="2" charset="0"/>
            </a:endParaRPr>
          </a:p>
        </p:txBody>
      </p:sp>
      <p:pic>
        <p:nvPicPr>
          <p:cNvPr id="4099" name="Picture 3" descr="C:\Users\aponomarev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843" y="2101628"/>
            <a:ext cx="10637409" cy="332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385827" y="279815"/>
            <a:ext cx="802649" cy="9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14565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2929</TotalTime>
  <Words>1167</Words>
  <Application>Microsoft Office PowerPoint</Application>
  <PresentationFormat>Произвольный</PresentationFormat>
  <Paragraphs>177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9" baseType="lpstr">
      <vt:lpstr>Arial</vt:lpstr>
      <vt:lpstr>Montserrat ExtraBold</vt:lpstr>
      <vt:lpstr>Montserrat SemiBold</vt:lpstr>
      <vt:lpstr>Gotham Pro Medium</vt:lpstr>
      <vt:lpstr>XO Windy</vt:lpstr>
      <vt:lpstr>Montserrat Medium</vt:lpstr>
      <vt:lpstr>Calibri</vt:lpstr>
      <vt:lpstr>Times New Roman</vt:lpstr>
      <vt:lpstr>Calibri Light</vt:lpstr>
      <vt:lpstr>Gotham Pro</vt:lpstr>
      <vt:lpstr>Gotham Pro Black</vt:lpstr>
      <vt:lpstr>Wingdings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Размер 39938 рублей 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 Пономарев</dc:creator>
  <cp:lastModifiedBy>user</cp:lastModifiedBy>
  <cp:revision>187</cp:revision>
  <dcterms:created xsi:type="dcterms:W3CDTF">2019-04-12T02:56:21Z</dcterms:created>
  <dcterms:modified xsi:type="dcterms:W3CDTF">2023-01-30T12:47:41Z</dcterms:modified>
</cp:coreProperties>
</file>