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57" r:id="rId3"/>
    <p:sldId id="276" r:id="rId4"/>
    <p:sldId id="259" r:id="rId5"/>
    <p:sldId id="258" r:id="rId6"/>
    <p:sldId id="260" r:id="rId7"/>
    <p:sldId id="262" r:id="rId8"/>
    <p:sldId id="261" r:id="rId9"/>
    <p:sldId id="263" r:id="rId10"/>
    <p:sldId id="264" r:id="rId11"/>
    <p:sldId id="265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7" r:id="rId22"/>
    <p:sldId id="280" r:id="rId23"/>
    <p:sldId id="278" r:id="rId24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sndAc>
      <p:stSnd>
        <p:snd r:embed="rId13" name="chimes.wav"/>
      </p:stSnd>
    </p:sndAc>
  </p:transition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.xml"/><Relationship Id="rId1" Type="http://schemas.openxmlformats.org/officeDocument/2006/relationships/audio" Target="file:///F:\&#1053;&#1043;%20&#1074;%20&#1089;&#1090;&#1088;&#1072;&#1085;&#1072;&#1093;%20-&#1079;&#1072;&#1085;&#1103;&#1090;&#1080;&#1077;\&#1073;&#1086;&#1081;%20&#1095;&#1072;&#1089;&#1086;&#1074;.mp3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gif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37.png"/><Relationship Id="rId2" Type="http://schemas.openxmlformats.org/officeDocument/2006/relationships/slideLayout" Target="../slideLayouts/slideLayout4.xml"/><Relationship Id="rId1" Type="http://schemas.openxmlformats.org/officeDocument/2006/relationships/audio" Target="file:///F:\&#1053;&#1043;%20&#1074;%20&#1089;&#1090;&#1088;&#1072;&#1085;&#1072;&#1093;%20-&#1079;&#1072;&#1085;&#1103;&#1090;&#1080;&#1077;\kurant.mp3" TargetMode="Externa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43.png"/><Relationship Id="rId2" Type="http://schemas.openxmlformats.org/officeDocument/2006/relationships/slideLayout" Target="../slideLayouts/slideLayout4.xml"/><Relationship Id="rId1" Type="http://schemas.openxmlformats.org/officeDocument/2006/relationships/audio" Target="file:///F:\&#1053;&#1043;%20&#1074;%20&#1089;&#1090;&#1088;&#1072;&#1085;&#1072;&#1093;%20-&#1079;&#1072;&#1085;&#1103;&#1090;&#1080;&#1077;\boy-chasov-bez-nazvaniya.mp3" TargetMode="Externa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4.jpeg"/><Relationship Id="rId7" Type="http://schemas.openxmlformats.org/officeDocument/2006/relationships/image" Target="../media/image3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gif"/><Relationship Id="rId5" Type="http://schemas.openxmlformats.org/officeDocument/2006/relationships/image" Target="../media/image41.jpeg"/><Relationship Id="rId10" Type="http://schemas.openxmlformats.org/officeDocument/2006/relationships/image" Target="../media/image9.jpeg"/><Relationship Id="rId4" Type="http://schemas.openxmlformats.org/officeDocument/2006/relationships/image" Target="../media/image49.jpeg"/><Relationship Id="rId9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jpeg"/><Relationship Id="rId4" Type="http://schemas.openxmlformats.org/officeDocument/2006/relationships/image" Target="../media/image2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Доку\Desktop\св\Воспитатель\Мероприятия\ЗИМА\ori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"/>
            <a:ext cx="10042477" cy="7391400"/>
          </a:xfrm>
          <a:prstGeom prst="rect">
            <a:avLst/>
          </a:prstGeom>
          <a:noFill/>
        </p:spPr>
      </p:pic>
      <p:pic>
        <p:nvPicPr>
          <p:cNvPr id="5" name="Picture 4" descr="C:\Users\Доку\Desktop\св\Воспитатель\Мероприятия\ЗИМА\нг в странах\еше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0" y="1981200"/>
            <a:ext cx="4686300" cy="46863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838200" y="304800"/>
            <a:ext cx="7391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latin typeface="Monotype Corsiva" pitchFamily="66" charset="0"/>
              </a:rPr>
              <a:t>Новый год шагает</a:t>
            </a:r>
          </a:p>
          <a:p>
            <a:pPr algn="ctr"/>
            <a:r>
              <a:rPr lang="ru-RU" sz="6000" b="1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latin typeface="Monotype Corsiva" pitchFamily="66" charset="0"/>
              </a:rPr>
              <a:t> по планете</a:t>
            </a:r>
            <a:endParaRPr lang="ru-RU" sz="6000" b="1" dirty="0">
              <a:ln w="18415" cmpd="sng">
                <a:solidFill>
                  <a:srgbClr val="002060"/>
                </a:solidFill>
                <a:prstDash val="solid"/>
              </a:ln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7" name="бой часов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8839200" y="6248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50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24374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ln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Болгария</a:t>
            </a:r>
            <a:endParaRPr lang="ru-RU" sz="60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0" y="2362200"/>
            <a:ext cx="4038600" cy="32766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7030A0"/>
                </a:solidFill>
                <a:latin typeface="Monotype Corsiva" pitchFamily="66" charset="0"/>
              </a:rPr>
              <a:t>	</a:t>
            </a:r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С последним ударом часов уходящего года во всех домах на 3 минуты гаснут огни: это минуты новогодних поцелуев, которые заменяют тосты и тайну которых сохраняет темнота.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5122" name="Picture 2" descr="C:\Users\Доку\Desktop\св\Воспитатель\Мероприятия\ЗИМА\нг в странах\болг-3мин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52836" y="2362200"/>
            <a:ext cx="4688907" cy="3124200"/>
          </a:xfrm>
          <a:prstGeom prst="roundRect">
            <a:avLst/>
          </a:prstGeom>
          <a:noFill/>
          <a:ln w="50800">
            <a:solidFill>
              <a:schemeClr val="bg1"/>
            </a:solidFill>
          </a:ln>
        </p:spPr>
      </p:pic>
    </p:spTree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3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1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1" dur="3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24374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ln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Болгария</a:t>
            </a:r>
            <a:endParaRPr lang="ru-RU" sz="6000" b="1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343400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	Далее хозяйка начинает разрезать пирог с запеченными в нем сюрпризами. Если досталась монетка – жди богатства, веточка розы – любовь.</a:t>
            </a:r>
          </a:p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	Болгары радуются, если за столом кто-то чихнет. Говорят, это приносит удачу</a:t>
            </a:r>
            <a:endParaRPr lang="ru-RU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4098" name="Picture 2" descr="C:\Users\Доку\Desktop\св\Воспитатель\Мероприятия\ЗИМА\нг в странах\болгар пирог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 b="4060"/>
          <a:stretch>
            <a:fillRect/>
          </a:stretch>
        </p:blipFill>
        <p:spPr bwMode="auto">
          <a:xfrm>
            <a:off x="4284000" y="2133600"/>
            <a:ext cx="4659596" cy="3352800"/>
          </a:xfrm>
          <a:prstGeom prst="roundRect">
            <a:avLst/>
          </a:prstGeom>
          <a:noFill/>
          <a:ln w="50800">
            <a:solidFill>
              <a:schemeClr val="bg1"/>
            </a:solidFill>
          </a:ln>
        </p:spPr>
      </p:pic>
    </p:spTree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3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4" dur="3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24374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latin typeface="Monotype Corsiva" pitchFamily="66" charset="0"/>
              </a:rPr>
              <a:t>Австралия</a:t>
            </a:r>
            <a:endParaRPr lang="ru-RU" sz="6000" b="1" dirty="0">
              <a:ln>
                <a:solidFill>
                  <a:schemeClr val="bg1"/>
                </a:solidFill>
              </a:ln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381000" y="990600"/>
            <a:ext cx="5257800" cy="46783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	Экзотично новогодние торжества проходят в Австралии. По причине отсутствия снега, елок, оленей и прочих привычных атрибутов праздника Дед Мороз появляется в плавательном костюме, на специальном ярко украшенном серфе на пляжах Сиднея. Но, соблюдая традиции Старого Света, в его одежде обязательно присутствуют белая борода и красная шапочка с помпончиком на конце. 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5" name="Picture 2" descr="26 января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2800" y="228600"/>
            <a:ext cx="1728193" cy="115212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7170" name="Picture 2" descr="C:\Users\Доку\Desktop\св\Воспитатель\Мероприятия\ЗИМА\нг в странах\австрал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6800" y="2057400"/>
            <a:ext cx="4089053" cy="4621622"/>
          </a:xfrm>
          <a:prstGeom prst="roundRect">
            <a:avLst/>
          </a:prstGeom>
          <a:noFill/>
          <a:ln w="50800">
            <a:solidFill>
              <a:schemeClr val="bg1"/>
            </a:solidFill>
          </a:ln>
        </p:spPr>
      </p:pic>
    </p:spTree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24374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latin typeface="Monotype Corsiva" pitchFamily="66" charset="0"/>
              </a:rPr>
              <a:t>Австралия</a:t>
            </a:r>
            <a:endParaRPr lang="ru-RU" sz="6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28600" y="1371600"/>
            <a:ext cx="4572000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	 В настоящее время многие столицы мира или даже отдельные страны</a:t>
            </a:r>
            <a:b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тратят многие миллионы</a:t>
            </a:r>
            <a:b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долларов, чтобы устроить</a:t>
            </a:r>
            <a:b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масштабное пиротехническое шоу на новый год. 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	Одним из наиболее известных, </a:t>
            </a:r>
            <a:b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красивых и масштабных</a:t>
            </a:r>
            <a:b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шоу является новогоднее шоу в столице Австралии - Сиднее</a:t>
            </a:r>
            <a:endParaRPr lang="ru-RU" sz="28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8196" name="Picture 4" descr="C:\Users\Доку\Desktop\св\Воспитатель\Мероприятия\ЗИМА\нг в странах\австрал-сал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1866" y="3581400"/>
            <a:ext cx="4401610" cy="2956305"/>
          </a:xfrm>
          <a:prstGeom prst="roundRect">
            <a:avLst/>
          </a:prstGeom>
          <a:noFill/>
          <a:ln w="50800">
            <a:solidFill>
              <a:schemeClr val="bg1"/>
            </a:solidFill>
          </a:ln>
        </p:spPr>
      </p:pic>
      <p:pic>
        <p:nvPicPr>
          <p:cNvPr id="8195" name="Picture 3" descr="C:\Users\Доку\Desktop\св\Воспитатель\Мероприятия\ЗИМА\нг в странах\австр-сал3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1143000"/>
            <a:ext cx="2889250" cy="3314277"/>
          </a:xfrm>
          <a:prstGeom prst="roundRect">
            <a:avLst/>
          </a:prstGeom>
          <a:noFill/>
          <a:ln w="50800">
            <a:solidFill>
              <a:schemeClr val="bg1"/>
            </a:solidFill>
          </a:ln>
        </p:spPr>
      </p:pic>
    </p:spTree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3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3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24374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latin typeface="Monotype Corsiva" pitchFamily="66" charset="0"/>
              </a:rPr>
              <a:t>Австралия</a:t>
            </a:r>
            <a:endParaRPr lang="ru-RU" sz="6000" dirty="0"/>
          </a:p>
        </p:txBody>
      </p:sp>
      <p:pic>
        <p:nvPicPr>
          <p:cNvPr id="5" name="Picture 2" descr="C:\Users\Доку\Desktop\св\Воспитатель\Мероприятия\ЗИМА\нг в странах\автр-сал1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1371600"/>
            <a:ext cx="5285810" cy="2971800"/>
          </a:xfrm>
          <a:prstGeom prst="roundRect">
            <a:avLst/>
          </a:prstGeom>
          <a:noFill/>
          <a:ln w="50800">
            <a:solidFill>
              <a:schemeClr val="bg1"/>
            </a:solidFill>
          </a:ln>
        </p:spPr>
      </p:pic>
      <p:pic>
        <p:nvPicPr>
          <p:cNvPr id="9218" name="Picture 2" descr="C:\Users\Доку\Desktop\св\Воспитатель\Мероприятия\ЗИМА\нг в странах\австр-сал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86200" y="3581400"/>
            <a:ext cx="4856078" cy="2971800"/>
          </a:xfrm>
          <a:prstGeom prst="roundRect">
            <a:avLst/>
          </a:prstGeom>
          <a:noFill/>
          <a:ln w="50800">
            <a:solidFill>
              <a:schemeClr val="bg1"/>
            </a:solidFill>
          </a:ln>
        </p:spPr>
      </p:pic>
    </p:spTree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24374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latin typeface="Monotype Corsiva" pitchFamily="66" charset="0"/>
              </a:rPr>
              <a:t>Куба</a:t>
            </a:r>
            <a:endParaRPr lang="ru-RU" sz="6000" b="1" dirty="0">
              <a:ln>
                <a:solidFill>
                  <a:schemeClr val="bg1"/>
                </a:solidFill>
              </a:ln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52400" y="1600200"/>
            <a:ext cx="4495800" cy="452596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 	Детский новогодний праздник на Кубе называется День Королей. Королей-волшебников, приносящих подарки детям, зовут </a:t>
            </a:r>
            <a:r>
              <a:rPr lang="ru-RU" sz="2800" b="1" dirty="0" err="1" smtClean="0">
                <a:solidFill>
                  <a:srgbClr val="002060"/>
                </a:solidFill>
                <a:latin typeface="Monotype Corsiva" pitchFamily="66" charset="0"/>
              </a:rPr>
              <a:t>Бальтасар</a:t>
            </a:r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, </a:t>
            </a:r>
            <a:r>
              <a:rPr lang="ru-RU" sz="2800" b="1" dirty="0" err="1" smtClean="0">
                <a:solidFill>
                  <a:srgbClr val="002060"/>
                </a:solidFill>
                <a:latin typeface="Monotype Corsiva" pitchFamily="66" charset="0"/>
              </a:rPr>
              <a:t>Гаспар</a:t>
            </a:r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 и </a:t>
            </a:r>
            <a:r>
              <a:rPr lang="ru-RU" sz="2800" b="1" dirty="0" err="1" smtClean="0">
                <a:solidFill>
                  <a:srgbClr val="002060"/>
                </a:solidFill>
                <a:latin typeface="Monotype Corsiva" pitchFamily="66" charset="0"/>
              </a:rPr>
              <a:t>Мельчор</a:t>
            </a:r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. </a:t>
            </a:r>
          </a:p>
          <a:p>
            <a:pPr algn="r">
              <a:lnSpc>
                <a:spcPct val="80000"/>
              </a:lnSpc>
              <a:buFontTx/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  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 	Накануне дети пишут им письма, в которых рассказывают о своих заветных желаниях</a:t>
            </a:r>
            <a:endParaRPr lang="ru-RU" sz="28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5" name="Picture 8" descr="Флаг Кубы Вокруг свет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5600" y="228600"/>
            <a:ext cx="2143140" cy="121444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67200" y="2057400"/>
            <a:ext cx="4710988" cy="3200400"/>
          </a:xfrm>
          <a:prstGeom prst="roundRect">
            <a:avLst/>
          </a:prstGeom>
          <a:noFill/>
          <a:ln w="50800">
            <a:solidFill>
              <a:schemeClr val="bg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9000"/>
                            </p:stCondLst>
                            <p:childTnLst>
                              <p:par>
                                <p:cTn id="1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000"/>
                            </p:stCondLst>
                            <p:childTnLst>
                              <p:par>
                                <p:cTn id="22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24374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latin typeface="Monotype Corsiva" pitchFamily="66" charset="0"/>
              </a:rPr>
              <a:t>Куба</a:t>
            </a:r>
            <a:endParaRPr lang="ru-RU" sz="6000" b="1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0" y="1981200"/>
            <a:ext cx="4038600" cy="4525963"/>
          </a:xfrm>
        </p:spPr>
        <p:txBody>
          <a:bodyPr>
            <a:normAutofit/>
          </a:bodyPr>
          <a:lstStyle/>
          <a:p>
            <a:pPr lvl="0">
              <a:lnSpc>
                <a:spcPct val="80000"/>
              </a:lnSpc>
              <a:buNone/>
              <a:defRPr/>
            </a:pPr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	 Кубинцы в канун Нового года заполняют водой всю посуду, которая есть в доме, а в полночь начинают выливать ее из окон. Таким образом все жители острова Свободы желают Новому году светлого и чистого, как вода, пути. </a:t>
            </a:r>
            <a:endParaRPr lang="ru-RU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10244" name="Picture 4" descr="C:\Users\Доку\Desktop\св\Воспитатель\Мероприятия\ЗИМА\нг в странах\Без названи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1000" y="3668602"/>
            <a:ext cx="4643680" cy="2894124"/>
          </a:xfrm>
          <a:prstGeom prst="roundRect">
            <a:avLst/>
          </a:prstGeom>
          <a:noFill/>
          <a:ln w="50800">
            <a:solidFill>
              <a:schemeClr val="bg1"/>
            </a:solidFill>
          </a:ln>
        </p:spPr>
      </p:pic>
      <p:pic>
        <p:nvPicPr>
          <p:cNvPr id="10243" name="Picture 3" descr="C:\Users\Доку\Desktop\св\Воспитатель\Мероприятия\ЗИМА\нг в странах\куба-тр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/>
          <a:srcRect l="13204" b="9233"/>
          <a:stretch>
            <a:fillRect/>
          </a:stretch>
        </p:blipFill>
        <p:spPr bwMode="auto">
          <a:xfrm>
            <a:off x="4800600" y="1371600"/>
            <a:ext cx="3369845" cy="2362200"/>
          </a:xfrm>
          <a:prstGeom prst="roundRect">
            <a:avLst/>
          </a:prstGeom>
          <a:noFill/>
          <a:ln w="50800">
            <a:solidFill>
              <a:schemeClr val="bg1"/>
            </a:solidFill>
          </a:ln>
        </p:spPr>
      </p:pic>
    </p:spTree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24374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latin typeface="Monotype Corsiva" pitchFamily="66" charset="0"/>
              </a:rPr>
              <a:t>Куба</a:t>
            </a:r>
            <a:endParaRPr lang="ru-RU" sz="6000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0" y="1447800"/>
            <a:ext cx="4495800" cy="4876800"/>
          </a:xfrm>
        </p:spPr>
        <p:txBody>
          <a:bodyPr>
            <a:normAutofit fontScale="92500" lnSpcReduction="10000"/>
          </a:bodyPr>
          <a:lstStyle/>
          <a:p>
            <a:pPr lvl="0">
              <a:lnSpc>
                <a:spcPct val="80000"/>
              </a:lnSpc>
              <a:buNone/>
              <a:defRPr/>
            </a:pPr>
            <a:r>
              <a:rPr lang="ru-RU" b="1" dirty="0" smtClean="0">
                <a:solidFill>
                  <a:srgbClr val="7030A0"/>
                </a:solidFill>
                <a:latin typeface="Monotype Corsiva" pitchFamily="66" charset="0"/>
              </a:rPr>
              <a:t>	</a:t>
            </a:r>
            <a:r>
              <a:rPr lang="ru-RU" sz="3000" b="1" dirty="0" smtClean="0">
                <a:solidFill>
                  <a:srgbClr val="002060"/>
                </a:solidFill>
                <a:latin typeface="Monotype Corsiva" pitchFamily="66" charset="0"/>
              </a:rPr>
              <a:t>Часы в Новый Год на </a:t>
            </a:r>
          </a:p>
          <a:p>
            <a:pPr lvl="0">
              <a:lnSpc>
                <a:spcPct val="80000"/>
              </a:lnSpc>
              <a:buNone/>
              <a:defRPr/>
            </a:pPr>
            <a:r>
              <a:rPr lang="ru-RU" sz="3000" b="1" dirty="0" smtClean="0">
                <a:solidFill>
                  <a:srgbClr val="002060"/>
                </a:solidFill>
                <a:latin typeface="Monotype Corsiva" pitchFamily="66" charset="0"/>
              </a:rPr>
              <a:t>	Кубе бьют только 11 раз. </a:t>
            </a:r>
          </a:p>
          <a:p>
            <a:pPr lvl="0">
              <a:lnSpc>
                <a:spcPct val="80000"/>
              </a:lnSpc>
              <a:buNone/>
              <a:defRPr/>
            </a:pPr>
            <a:r>
              <a:rPr lang="ru-RU" sz="3000" b="1" dirty="0" smtClean="0">
                <a:solidFill>
                  <a:srgbClr val="002060"/>
                </a:solidFill>
                <a:latin typeface="Monotype Corsiva" pitchFamily="66" charset="0"/>
              </a:rPr>
              <a:t>	Поскольку 12-й удар приходится как раз на </a:t>
            </a:r>
          </a:p>
          <a:p>
            <a:pPr lvl="0">
              <a:lnSpc>
                <a:spcPct val="80000"/>
              </a:lnSpc>
              <a:buNone/>
              <a:defRPr/>
            </a:pPr>
            <a:r>
              <a:rPr lang="ru-RU" sz="3000" b="1" dirty="0" smtClean="0">
                <a:solidFill>
                  <a:srgbClr val="002060"/>
                </a:solidFill>
                <a:latin typeface="Monotype Corsiva" pitchFamily="66" charset="0"/>
              </a:rPr>
              <a:t>	Новый Год, часам дают отдохнуть и спокойно </a:t>
            </a:r>
          </a:p>
          <a:p>
            <a:pPr lvl="0">
              <a:lnSpc>
                <a:spcPct val="80000"/>
              </a:lnSpc>
              <a:buNone/>
              <a:defRPr/>
            </a:pPr>
            <a:r>
              <a:rPr lang="ru-RU" sz="3000" b="1" dirty="0" smtClean="0">
                <a:solidFill>
                  <a:srgbClr val="002060"/>
                </a:solidFill>
                <a:latin typeface="Monotype Corsiva" pitchFamily="66" charset="0"/>
              </a:rPr>
              <a:t>	встретить праздник вместе со всеми.</a:t>
            </a:r>
            <a:r>
              <a:rPr lang="ru-RU" sz="3000" dirty="0" smtClean="0">
                <a:latin typeface="Monotype Corsiva" pitchFamily="66" charset="0"/>
              </a:rPr>
              <a:t> </a:t>
            </a:r>
          </a:p>
          <a:p>
            <a:pPr lvl="0">
              <a:lnSpc>
                <a:spcPct val="80000"/>
              </a:lnSpc>
              <a:buNone/>
              <a:defRPr/>
            </a:pPr>
            <a:r>
              <a:rPr lang="ru-RU" dirty="0" smtClean="0"/>
              <a:t>	</a:t>
            </a:r>
            <a:r>
              <a:rPr lang="ru-RU" sz="3000" b="1" dirty="0" smtClean="0">
                <a:solidFill>
                  <a:srgbClr val="002060"/>
                </a:solidFill>
                <a:latin typeface="Monotype Corsiva" pitchFamily="66" charset="0"/>
              </a:rPr>
              <a:t>А пока часы бьют 12 ударов, необходимо скушать 12 виноградинок, и тогда  добро, согласие, процветание и мир будут сопровождать тебя все двенадцать месяцев</a:t>
            </a:r>
            <a:endParaRPr lang="ru-RU" sz="30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11267" name="Picture 3" descr="C:\Users\Доку\Desktop\св\Воспитатель\Мероприятия\ЗИМА\нг в странах\куба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271114"/>
            <a:ext cx="4273550" cy="3282086"/>
          </a:xfrm>
          <a:prstGeom prst="roundRect">
            <a:avLst/>
          </a:prstGeom>
          <a:noFill/>
          <a:ln w="50800">
            <a:solidFill>
              <a:schemeClr val="bg1"/>
            </a:solidFill>
          </a:ln>
        </p:spPr>
      </p:pic>
      <p:pic>
        <p:nvPicPr>
          <p:cNvPr id="11266" name="Picture 2" descr="C:\Users\Доку\Desktop\св\Воспитатель\Мероприятия\ЗИМА\нг в странах\куубаа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29200" y="1295400"/>
            <a:ext cx="3144091" cy="2209800"/>
          </a:xfrm>
          <a:prstGeom prst="roundRect">
            <a:avLst/>
          </a:prstGeom>
          <a:noFill/>
          <a:ln w="50800">
            <a:solidFill>
              <a:schemeClr val="bg1"/>
            </a:solidFill>
          </a:ln>
        </p:spPr>
      </p:pic>
      <p:pic>
        <p:nvPicPr>
          <p:cNvPr id="7" name="kuran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8686800" y="6324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6103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4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24374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latin typeface="Monotype Corsiva" pitchFamily="66" charset="0"/>
              </a:rPr>
              <a:t>Германия</a:t>
            </a:r>
            <a:endParaRPr lang="ru-RU" sz="6000" b="1" dirty="0">
              <a:ln>
                <a:solidFill>
                  <a:schemeClr val="bg1"/>
                </a:solidFill>
              </a:ln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4648200" y="1752600"/>
            <a:ext cx="4495800" cy="4525963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 	Для встречи Нового года в Германии дома украшают разноцветными гирляндами, венками из хвои и фигурками Санта-Клауса.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     В Германии Санта Клаус появляется на ослике.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     Перед сном дети ставят на стол тарелку для подарков, которые им принесет Санта Клаус, а в башмаки кладут сено - угощение для его ослика.  </a:t>
            </a:r>
            <a:endParaRPr lang="ru-RU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9000" y="304800"/>
            <a:ext cx="1543050" cy="1025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0" name="Picture 2" descr="C:\Users\Доку\Desktop\св\Воспитатель\Мероприятия\ЗИМА\нг в странах\герман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1295400"/>
            <a:ext cx="4742572" cy="2667000"/>
          </a:xfrm>
          <a:prstGeom prst="roundRect">
            <a:avLst/>
          </a:prstGeom>
          <a:noFill/>
          <a:ln w="50800">
            <a:solidFill>
              <a:schemeClr val="bg1"/>
            </a:solidFill>
          </a:ln>
        </p:spPr>
      </p:pic>
      <p:pic>
        <p:nvPicPr>
          <p:cNvPr id="12291" name="Picture 3" descr="C:\Users\Доку\Desktop\св\Воспитатель\Мероприятия\ЗИМА\нг в странах\и-юстрация-смешного-катания-санта-к-ауса-на-ос-е-7759745герман24.jpg"/>
          <p:cNvPicPr>
            <a:picLocks noChangeAspect="1" noChangeArrowheads="1"/>
          </p:cNvPicPr>
          <p:nvPr/>
        </p:nvPicPr>
        <p:blipFill>
          <a:blip r:embed="rId6" cstate="print"/>
          <a:srcRect r="7359"/>
          <a:stretch>
            <a:fillRect/>
          </a:stretch>
        </p:blipFill>
        <p:spPr bwMode="auto">
          <a:xfrm>
            <a:off x="1219200" y="3581400"/>
            <a:ext cx="2819400" cy="3081659"/>
          </a:xfrm>
          <a:prstGeom prst="roundRect">
            <a:avLst/>
          </a:prstGeom>
          <a:noFill/>
          <a:ln w="50800">
            <a:solidFill>
              <a:schemeClr val="bg1"/>
            </a:solidFill>
          </a:ln>
        </p:spPr>
      </p:pic>
    </p:spTree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000"/>
                            </p:stCondLst>
                            <p:childTnLst>
                              <p:par>
                                <p:cTn id="15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3000"/>
                            </p:stCondLst>
                            <p:childTnLst>
                              <p:par>
                                <p:cTn id="20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8000"/>
                            </p:stCondLst>
                            <p:childTnLst>
                              <p:par>
                                <p:cTn id="2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7" dur="3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1000"/>
                            </p:stCondLst>
                            <p:childTnLst>
                              <p:par>
                                <p:cTn id="29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1" dur="3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24374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000" b="1" dirty="0" smtClean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latin typeface="Monotype Corsiva" pitchFamily="66" charset="0"/>
              </a:rPr>
              <a:t>Германия</a:t>
            </a:r>
            <a:endParaRPr lang="ru-RU" sz="6000" b="1" dirty="0">
              <a:ln>
                <a:solidFill>
                  <a:schemeClr val="bg1"/>
                </a:solidFill>
              </a:ln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495800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	 На Новый год в Германии существует смешная   традиция: как только часы начинают отбивать двенадцать раз, люди любого возраста залезают на стулья, столы, кресла и с последним ударом все вместе, с радостными воплями, «впрыгивают» в Новый год. </a:t>
            </a:r>
            <a:endParaRPr lang="ru-RU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13314" name="Picture 2" descr="C:\Users\Доку\Desktop\св\Воспитатель\Мероприятия\ЗИМА\нг в странах\герман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4399" y="1219200"/>
            <a:ext cx="4006223" cy="2667000"/>
          </a:xfrm>
          <a:prstGeom prst="roundRect">
            <a:avLst/>
          </a:prstGeom>
          <a:noFill/>
          <a:ln w="50800">
            <a:solidFill>
              <a:schemeClr val="bg1"/>
            </a:solidFill>
          </a:ln>
        </p:spPr>
      </p:pic>
      <p:pic>
        <p:nvPicPr>
          <p:cNvPr id="13315" name="Picture 3" descr="C:\Users\Доку\Desktop\св\Воспитатель\Мероприятия\ЗИМА\нг в странах\герма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10200" y="3886200"/>
            <a:ext cx="2748443" cy="2711129"/>
          </a:xfrm>
          <a:prstGeom prst="roundRect">
            <a:avLst/>
          </a:prstGeom>
          <a:noFill/>
          <a:ln w="50800">
            <a:solidFill>
              <a:schemeClr val="bg1"/>
            </a:solidFill>
          </a:ln>
        </p:spPr>
      </p:pic>
      <p:pic>
        <p:nvPicPr>
          <p:cNvPr id="7" name="boy-chasov-bez-nazvaniy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8610600" y="6248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3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3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4258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24374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ln>
                  <a:solidFill>
                    <a:srgbClr val="002060"/>
                  </a:solidFill>
                </a:ln>
                <a:solidFill>
                  <a:srgbClr val="C00000"/>
                </a:solidFill>
                <a:latin typeface="Monotype Corsiva" pitchFamily="66" charset="0"/>
              </a:rPr>
              <a:t>Что за праздник – новый год?</a:t>
            </a:r>
            <a:endParaRPr lang="ru-RU" sz="5400" b="1" dirty="0">
              <a:ln>
                <a:solidFill>
                  <a:srgbClr val="002060"/>
                </a:solidFill>
              </a:ln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0" y="1447800"/>
            <a:ext cx="4572000" cy="52578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ru-RU" sz="3200" i="1" dirty="0" smtClean="0">
                <a:solidFill>
                  <a:srgbClr val="002060"/>
                </a:solidFill>
                <a:latin typeface="Monotype Corsiva" pitchFamily="66" charset="0"/>
              </a:rPr>
              <a:t>	</a:t>
            </a:r>
            <a:r>
              <a:rPr lang="ru-RU" sz="3200" b="1" i="1" dirty="0" smtClean="0">
                <a:solidFill>
                  <a:srgbClr val="002060"/>
                </a:solidFill>
                <a:latin typeface="Monotype Corsiva" pitchFamily="66" charset="0"/>
              </a:rPr>
              <a:t> Новый год - волшебный праздник, отмечаемый во всём мире. Все мы знаем и чтим традиции празднования Нового года в нашей стране, но в других странах мира есть свои традиции, многие из которых весьма необычные и интересные. </a:t>
            </a:r>
            <a:endParaRPr lang="ru-RU" sz="32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16386" name="Picture 2" descr="C:\Users\Доку\Desktop\св\Воспитатель\Мероприятия\ЗИМА\нг в странах\елка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1371600"/>
            <a:ext cx="4132070" cy="2590800"/>
          </a:xfrm>
          <a:prstGeom prst="roundRect">
            <a:avLst/>
          </a:prstGeom>
          <a:noFill/>
          <a:ln w="50800">
            <a:solidFill>
              <a:schemeClr val="bg1"/>
            </a:solidFill>
          </a:ln>
        </p:spPr>
      </p:pic>
      <p:pic>
        <p:nvPicPr>
          <p:cNvPr id="16387" name="Picture 3" descr="C:\Users\Доку\Desktop\св\Воспитатель\Мероприятия\ЗИМА\нг в странах\1212.jpg"/>
          <p:cNvPicPr>
            <a:picLocks noChangeAspect="1" noChangeArrowheads="1"/>
          </p:cNvPicPr>
          <p:nvPr/>
        </p:nvPicPr>
        <p:blipFill>
          <a:blip r:embed="rId5" cstate="print"/>
          <a:srcRect l="2362" r="2362"/>
          <a:stretch>
            <a:fillRect/>
          </a:stretch>
        </p:blipFill>
        <p:spPr bwMode="auto">
          <a:xfrm>
            <a:off x="4701066" y="4038600"/>
            <a:ext cx="4130106" cy="2438400"/>
          </a:xfrm>
          <a:prstGeom prst="roundRect">
            <a:avLst/>
          </a:prstGeom>
          <a:noFill/>
          <a:ln w="50800">
            <a:solidFill>
              <a:schemeClr val="bg1"/>
            </a:solidFill>
          </a:ln>
        </p:spPr>
      </p:pic>
    </p:spTree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9" dur="3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0"/>
                            </p:stCondLst>
                            <p:childTnLst>
                              <p:par>
                                <p:cTn id="21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3" dur="3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latin typeface="Monotype Corsiva" pitchFamily="66" charset="0"/>
              </a:rPr>
              <a:t>Италия</a:t>
            </a:r>
            <a:endParaRPr lang="ru-RU" sz="6000" dirty="0">
              <a:ln>
                <a:solidFill>
                  <a:schemeClr val="bg1"/>
                </a:solidFill>
              </a:ln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1465" y="304800"/>
            <a:ext cx="160773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Прямоугольник 12"/>
          <p:cNvSpPr/>
          <p:nvPr/>
        </p:nvSpPr>
        <p:spPr>
          <a:xfrm>
            <a:off x="0" y="1524000"/>
            <a:ext cx="4572000" cy="491826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	В Италии в новогоднюю ночь никто не удивляется, если кто-то избавляется от ненужных вещей. Прямо из окна летят старые цветочные горшки, ненужная мебель, одежда и безделушки. Итальянцы верят в то, что чем больше вещей останется на улице, тем больше удачи и денег подарит щедрый Новый год. А освободившееся место непременно займут новые вещи</a:t>
            </a:r>
          </a:p>
        </p:txBody>
      </p:sp>
      <p:pic>
        <p:nvPicPr>
          <p:cNvPr id="14339" name="Picture 3" descr="C:\Users\Доку\Desktop\св\Воспитатель\Мероприятия\ЗИМА\нг в странах\итал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4038600"/>
            <a:ext cx="4340709" cy="2581275"/>
          </a:xfrm>
          <a:prstGeom prst="roundRect">
            <a:avLst/>
          </a:prstGeom>
          <a:noFill/>
          <a:ln w="50800">
            <a:solidFill>
              <a:schemeClr val="bg1"/>
            </a:solidFill>
          </a:ln>
        </p:spPr>
      </p:pic>
      <p:pic>
        <p:nvPicPr>
          <p:cNvPr id="14338" name="Picture 2" descr="C:\Users\Доку\Desktop\св\Воспитатель\Мероприятия\ЗИМА\нг в странах\итал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6" cstate="print"/>
          <a:srcRect l="2863" t="4135" r="22190"/>
          <a:stretch>
            <a:fillRect/>
          </a:stretch>
        </p:blipFill>
        <p:spPr bwMode="auto">
          <a:xfrm>
            <a:off x="4648200" y="1600200"/>
            <a:ext cx="2553900" cy="2827565"/>
          </a:xfrm>
          <a:prstGeom prst="roundRect">
            <a:avLst/>
          </a:prstGeom>
          <a:noFill/>
          <a:ln w="50800">
            <a:solidFill>
              <a:schemeClr val="bg1"/>
            </a:solidFill>
          </a:ln>
        </p:spPr>
      </p:pic>
    </p:spTree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latin typeface="Monotype Corsiva" pitchFamily="66" charset="0"/>
              </a:rPr>
              <a:t>Италия</a:t>
            </a:r>
            <a:endParaRPr lang="ru-RU" sz="6000" dirty="0">
              <a:ln>
                <a:solidFill>
                  <a:schemeClr val="bg1"/>
                </a:solidFill>
              </a:ln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0" y="1447800"/>
            <a:ext cx="5181600" cy="4068763"/>
          </a:xfrm>
        </p:spPr>
        <p:txBody>
          <a:bodyPr anchor="t">
            <a:noAutofit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	Итальянский Дед Мороз – </a:t>
            </a:r>
            <a:r>
              <a:rPr lang="ru-RU" b="1" dirty="0" err="1" smtClean="0">
                <a:solidFill>
                  <a:srgbClr val="002060"/>
                </a:solidFill>
                <a:latin typeface="Monotype Corsiva" pitchFamily="66" charset="0"/>
              </a:rPr>
              <a:t>Баббо</a:t>
            </a:r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 Натале</a:t>
            </a:r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. А </a:t>
            </a:r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новогодние сюрпризы итальянские   ребятишки с нетерпением ждут от  доброй Феи Бефаны. Она прилетает ночью на волшебной метле и наполняет подарками детские чулки, специально подвешенные к камину. А тому, кто плохо учился или шалил, Бефана оставляет щепотку золы или уголек</a:t>
            </a:r>
            <a:endParaRPr lang="ru-RU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15362" name="Picture 2" descr="C:\Users\Доку\Desktop\св\Воспитатель\Мероприятия\ЗИМА\нг в странах\итал2.jpg"/>
          <p:cNvPicPr>
            <a:picLocks noChangeAspect="1" noChangeArrowheads="1"/>
          </p:cNvPicPr>
          <p:nvPr/>
        </p:nvPicPr>
        <p:blipFill>
          <a:blip r:embed="rId4" cstate="print"/>
          <a:srcRect l="2907" t="1718" r="2907" b="6872"/>
          <a:stretch>
            <a:fillRect/>
          </a:stretch>
        </p:blipFill>
        <p:spPr bwMode="auto">
          <a:xfrm>
            <a:off x="4953000" y="2209800"/>
            <a:ext cx="2332516" cy="1915504"/>
          </a:xfrm>
          <a:prstGeom prst="roundRect">
            <a:avLst/>
          </a:prstGeom>
          <a:noFill/>
          <a:ln w="50800">
            <a:solidFill>
              <a:schemeClr val="bg1"/>
            </a:solidFill>
          </a:ln>
        </p:spPr>
      </p:pic>
      <p:pic>
        <p:nvPicPr>
          <p:cNvPr id="15363" name="Picture 3" descr="C:\Users\Доку\Desktop\св\Воспитатель\Мероприятия\ЗИМА\нг в странах\итал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05600" y="304800"/>
            <a:ext cx="1981200" cy="2748023"/>
          </a:xfrm>
          <a:prstGeom prst="roundRect">
            <a:avLst/>
          </a:prstGeom>
          <a:noFill/>
          <a:ln w="50800">
            <a:solidFill>
              <a:schemeClr val="bg1"/>
            </a:solidFill>
          </a:ln>
        </p:spPr>
      </p:pic>
      <p:pic>
        <p:nvPicPr>
          <p:cNvPr id="15364" name="Picture 4" descr="C:\Users\Доку\Desktop\св\Воспитатель\Мероприятия\ЗИМА\нг в странах\итал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9800" y="4005557"/>
            <a:ext cx="2640013" cy="2490493"/>
          </a:xfrm>
          <a:prstGeom prst="roundRect">
            <a:avLst/>
          </a:prstGeom>
          <a:noFill/>
          <a:ln w="50800">
            <a:solidFill>
              <a:schemeClr val="bg1"/>
            </a:solidFill>
          </a:ln>
        </p:spPr>
      </p:pic>
    </p:spTree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000"/>
                            </p:stCondLst>
                            <p:childTnLst>
                              <p:par>
                                <p:cTn id="1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1000"/>
                            </p:stCondLst>
                            <p:childTnLst>
                              <p:par>
                                <p:cTn id="20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  <a:latin typeface="Monotype Corsiva" pitchFamily="66" charset="0"/>
              </a:rPr>
              <a:t>Вопросы :</a:t>
            </a:r>
            <a:endParaRPr lang="ru-RU" sz="60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4" name="Picture 4" descr="C:\Users\Доку\Desktop\св\Воспитатель\Мероприятия\ЗИМА\нг в странах\итал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7600" y="1981200"/>
            <a:ext cx="1857821" cy="1752601"/>
          </a:xfrm>
          <a:prstGeom prst="roundRect">
            <a:avLst/>
          </a:prstGeom>
          <a:noFill/>
          <a:ln w="50800">
            <a:solidFill>
              <a:schemeClr val="bg1"/>
            </a:solidFill>
          </a:ln>
        </p:spPr>
      </p:pic>
      <p:pic>
        <p:nvPicPr>
          <p:cNvPr id="5" name="Picture 2" descr="C:\Users\Доку\Desktop\св\Воспитатель\Мероприятия\ЗИМА\нг в странах\герман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3600" y="1600200"/>
            <a:ext cx="2787022" cy="1855360"/>
          </a:xfrm>
          <a:prstGeom prst="roundRect">
            <a:avLst/>
          </a:prstGeom>
          <a:noFill/>
          <a:ln w="50800">
            <a:solidFill>
              <a:schemeClr val="bg1"/>
            </a:solidFill>
          </a:ln>
        </p:spPr>
      </p:pic>
      <p:pic>
        <p:nvPicPr>
          <p:cNvPr id="7" name="Picture 2" descr="26 января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62800" y="228600"/>
            <a:ext cx="1728193" cy="115212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8" name="Picture 3" descr="C:\Users\Доку\Desktop\св\Воспитатель\Мероприятия\ЗИМА\нг в странах\куба-тр.jpg"/>
          <p:cNvPicPr>
            <a:picLocks noChangeAspect="1" noChangeArrowheads="1"/>
          </p:cNvPicPr>
          <p:nvPr/>
        </p:nvPicPr>
        <p:blipFill>
          <a:blip r:embed="rId7" cstate="print"/>
          <a:srcRect l="13204" b="9233"/>
          <a:stretch>
            <a:fillRect/>
          </a:stretch>
        </p:blipFill>
        <p:spPr bwMode="auto">
          <a:xfrm>
            <a:off x="381001" y="4572000"/>
            <a:ext cx="2743200" cy="1922934"/>
          </a:xfrm>
          <a:prstGeom prst="roundRect">
            <a:avLst/>
          </a:prstGeom>
          <a:noFill/>
          <a:ln w="50800">
            <a:solidFill>
              <a:schemeClr val="bg1"/>
            </a:solidFill>
          </a:ln>
        </p:spPr>
      </p:pic>
      <p:pic>
        <p:nvPicPr>
          <p:cNvPr id="9" name="Picture 2" descr="C:\Users\Доку\Desktop\св\Воспитатель\Мероприятия\ЗИМА\нг в странах\болг-3мин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76600" y="3962400"/>
            <a:ext cx="2627820" cy="1750905"/>
          </a:xfrm>
          <a:prstGeom prst="roundRect">
            <a:avLst/>
          </a:prstGeom>
          <a:noFill/>
          <a:ln w="50800">
            <a:solidFill>
              <a:schemeClr val="bg1"/>
            </a:solidFill>
          </a:ln>
        </p:spPr>
      </p:pic>
      <p:pic>
        <p:nvPicPr>
          <p:cNvPr id="10" name="Picture 5" descr="лапландия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96000" y="4419600"/>
            <a:ext cx="2692400" cy="2019300"/>
          </a:xfrm>
          <a:prstGeom prst="roundRect">
            <a:avLst/>
          </a:prstGeom>
          <a:noFill/>
          <a:ln w="50800">
            <a:solidFill>
              <a:schemeClr val="bg1"/>
            </a:solidFill>
          </a:ln>
        </p:spPr>
      </p:pic>
      <p:pic>
        <p:nvPicPr>
          <p:cNvPr id="11" name="Содержимое 8" descr="13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57200" y="1600200"/>
            <a:ext cx="2748018" cy="1858291"/>
          </a:xfrm>
          <a:prstGeom prst="roundRect">
            <a:avLst/>
          </a:prstGeom>
          <a:ln w="50800">
            <a:solidFill>
              <a:schemeClr val="bg1"/>
            </a:solidFill>
          </a:ln>
        </p:spPr>
      </p:pic>
    </p:spTree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5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6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7" dur="3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8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33400" y="838200"/>
            <a:ext cx="8229600" cy="914400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Monotype Corsiva" pitchFamily="66" charset="0"/>
              </a:rPr>
              <a:t>Благодарим за участие</a:t>
            </a:r>
            <a:r>
              <a:rPr lang="ru-RU" sz="6000" dirty="0" smtClean="0"/>
              <a:t/>
            </a:r>
            <a:br>
              <a:rPr lang="ru-RU" sz="6000" dirty="0" smtClean="0"/>
            </a:br>
            <a:r>
              <a:rPr lang="ru-RU" sz="6000" b="1" dirty="0" smtClean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latin typeface="Monotype Corsiva" pitchFamily="66" charset="0"/>
              </a:rPr>
              <a:t> </a:t>
            </a:r>
            <a:endParaRPr lang="ru-RU" sz="6000" b="1" dirty="0">
              <a:ln>
                <a:solidFill>
                  <a:schemeClr val="bg1"/>
                </a:solidFill>
              </a:ln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9" name="Содержимое 8" descr="с НГ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762000" y="1371600"/>
            <a:ext cx="7528560" cy="4705350"/>
          </a:xfrm>
          <a:ln w="50800">
            <a:solidFill>
              <a:schemeClr val="bg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2057400" y="6096000"/>
            <a:ext cx="495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До нового года осталось 19 дней</a:t>
            </a:r>
            <a:endParaRPr lang="ru-RU" sz="28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24400" y="1828800"/>
            <a:ext cx="3124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  <a:latin typeface="Monotype Corsiva" pitchFamily="66" charset="0"/>
              </a:rPr>
              <a:t>Счастливого нового года!</a:t>
            </a:r>
            <a:endParaRPr lang="ru-RU" sz="4400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24374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ln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Индия</a:t>
            </a:r>
            <a:endParaRPr lang="ru-RU" sz="6000" b="1" dirty="0">
              <a:ln>
                <a:solidFill>
                  <a:schemeClr val="bg1"/>
                </a:solidFill>
              </a:ln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9" name="Содержимое 8" descr="14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4876800" y="4038600"/>
            <a:ext cx="3889375" cy="2600119"/>
          </a:xfrm>
          <a:prstGeom prst="roundRect">
            <a:avLst/>
          </a:prstGeom>
          <a:ln w="50800">
            <a:solidFill>
              <a:schemeClr val="bg1"/>
            </a:solidFill>
          </a:ln>
        </p:spPr>
      </p:pic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>
          <a:xfrm>
            <a:off x="457200" y="1905000"/>
            <a:ext cx="4040188" cy="39512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	В разных частях Индии Новый год отмечают в разное время года. В начале лета - праздник Лори. 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	 А когда наступает осень, празднуют </a:t>
            </a:r>
            <a:r>
              <a:rPr lang="ru-RU" sz="2800" b="1" dirty="0" err="1" smtClean="0">
                <a:solidFill>
                  <a:srgbClr val="002060"/>
                </a:solidFill>
                <a:latin typeface="Monotype Corsiva" pitchFamily="66" charset="0"/>
              </a:rPr>
              <a:t>Дивали</a:t>
            </a:r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 - праздник огней. </a:t>
            </a:r>
            <a:endParaRPr lang="ru-RU" sz="28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13" name="Picture 8" descr="ФЛаг ГОА обои, фото, Райское место, относится к индии, карти…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304800"/>
            <a:ext cx="1600200" cy="111725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14" name="Содержимое 8" descr="1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76799" y="1219200"/>
            <a:ext cx="3814819" cy="2579693"/>
          </a:xfrm>
          <a:prstGeom prst="roundRect">
            <a:avLst/>
          </a:prstGeom>
          <a:ln w="50800">
            <a:solidFill>
              <a:schemeClr val="bg1"/>
            </a:solidFill>
          </a:ln>
        </p:spPr>
      </p:pic>
    </p:spTree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6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9000"/>
                            </p:stCondLst>
                            <p:childTnLst>
                              <p:par>
                                <p:cTn id="18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0" dur="3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000"/>
                            </p:stCondLst>
                            <p:childTnLst>
                              <p:par>
                                <p:cTn id="22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4" dur="3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24374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ln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Индия</a:t>
            </a:r>
            <a:endParaRPr lang="ru-RU" sz="6000" b="1" dirty="0">
              <a:ln>
                <a:solidFill>
                  <a:schemeClr val="bg1"/>
                </a:solidFill>
              </a:ln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5" name="Содержимое 7" descr="11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4800600" y="3733800"/>
            <a:ext cx="4028049" cy="2727325"/>
          </a:xfrm>
          <a:prstGeom prst="roundRect">
            <a:avLst/>
          </a:prstGeom>
          <a:ln w="50800">
            <a:solidFill>
              <a:schemeClr val="bg1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304800" y="1219200"/>
            <a:ext cx="45720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Очень красивые обряды встречи Нового года в Индии. Жители северной Индии украшают себя белыми, розовыми, красными и фиолетовыми цветами. В центральной Индии украшают здания разноцветными, преимущественно оранжевыми флагами. В западной Индии на крышах домов зажигают маленькие огоньки. 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7" name="Picture 4" descr="индия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0" y="1143000"/>
            <a:ext cx="2489200" cy="2349944"/>
          </a:xfrm>
          <a:prstGeom prst="roundRect">
            <a:avLst/>
          </a:prstGeom>
          <a:noFill/>
          <a:ln w="50800">
            <a:solidFill>
              <a:schemeClr val="bg1"/>
            </a:solidFill>
          </a:ln>
        </p:spPr>
      </p:pic>
    </p:spTree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24374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ln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Индия</a:t>
            </a:r>
            <a:endParaRPr lang="ru-RU" sz="6000" b="1" dirty="0">
              <a:ln>
                <a:solidFill>
                  <a:schemeClr val="bg1"/>
                </a:solidFill>
              </a:ln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57200" y="2133600"/>
            <a:ext cx="4040188" cy="3230562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Monotype Corsiva" pitchFamily="66" charset="0"/>
              </a:rPr>
              <a:t>У индусов существует свое правило дарения подарков. Например, подарки для детей кладутся на специальный поднос. 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Monotype Corsiva" pitchFamily="66" charset="0"/>
              </a:rPr>
              <a:t>Утром детям закрывают глаза и подводят к этому подносу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10" name="Содержимое 9" descr="16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5105400" y="4191000"/>
            <a:ext cx="3688572" cy="2387326"/>
          </a:xfrm>
          <a:prstGeom prst="roundRect">
            <a:avLst/>
          </a:prstGeom>
          <a:ln w="50800">
            <a:solidFill>
              <a:schemeClr val="bg1"/>
            </a:solidFill>
          </a:ln>
        </p:spPr>
      </p:pic>
      <p:pic>
        <p:nvPicPr>
          <p:cNvPr id="12" name="Picture 2" descr="C:\Users\Доку\Desktop\св\Воспитатель\Мероприятия\ЗИМА\нг в странах\инд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38800" y="990600"/>
            <a:ext cx="2526366" cy="3181350"/>
          </a:xfrm>
          <a:prstGeom prst="roundRect">
            <a:avLst/>
          </a:prstGeom>
          <a:noFill/>
          <a:ln w="50800">
            <a:solidFill>
              <a:schemeClr val="bg1"/>
            </a:solidFill>
          </a:ln>
        </p:spPr>
      </p:pic>
    </p:spTree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24374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ln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Финляндия</a:t>
            </a:r>
            <a:endParaRPr lang="ru-RU" sz="6000" b="1" dirty="0">
              <a:ln>
                <a:solidFill>
                  <a:schemeClr val="bg1"/>
                </a:solidFill>
              </a:ln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5" name="Picture 5" descr="лапландия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46600" y="2133600"/>
            <a:ext cx="4368800" cy="3276600"/>
          </a:xfrm>
          <a:prstGeom prst="roundRect">
            <a:avLst/>
          </a:prstGeom>
          <a:noFill/>
          <a:ln w="50800">
            <a:solidFill>
              <a:schemeClr val="bg1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228600" y="1676400"/>
            <a:ext cx="41910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 В заснеженной Финляндии основным зимним праздником считается Рождество, которое отмечают 25 декабря. В рождественскую ночь, преодолев долгую дорогу из Лапландии, в дома приходит Дед Мороз, или, как его называют сами финляндцы, </a:t>
            </a:r>
            <a:r>
              <a:rPr lang="ru-RU" sz="2800" b="1" dirty="0" err="1" smtClean="0">
                <a:solidFill>
                  <a:srgbClr val="002060"/>
                </a:solidFill>
                <a:latin typeface="Monotype Corsiva" pitchFamily="66" charset="0"/>
              </a:rPr>
              <a:t>Йоулупукки</a:t>
            </a:r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  </a:t>
            </a:r>
            <a:endParaRPr lang="ru-RU" sz="28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0" y="381000"/>
            <a:ext cx="1828800" cy="111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3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24374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ln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Финляндия</a:t>
            </a:r>
            <a:endParaRPr lang="ru-RU" sz="6000" b="1" dirty="0">
              <a:ln>
                <a:solidFill>
                  <a:schemeClr val="bg1"/>
                </a:solidFill>
              </a:ln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2133600"/>
            <a:ext cx="4572000" cy="2743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rgbClr val="7030A0"/>
                </a:solidFill>
                <a:latin typeface="Monotype Corsiva" pitchFamily="66" charset="0"/>
              </a:rPr>
              <a:t>	</a:t>
            </a:r>
            <a:r>
              <a:rPr lang="ru-RU" sz="3000" b="1" dirty="0" smtClean="0">
                <a:solidFill>
                  <a:srgbClr val="002060"/>
                </a:solidFill>
                <a:latin typeface="Monotype Corsiva" pitchFamily="66" charset="0"/>
              </a:rPr>
              <a:t>По финской традиции, к непослушным детям этот зимний старик приносит розги, а послушным  - подарки</a:t>
            </a:r>
            <a:endParaRPr lang="ru-RU" sz="3000" dirty="0">
              <a:solidFill>
                <a:srgbClr val="002060"/>
              </a:solidFill>
            </a:endParaRPr>
          </a:p>
        </p:txBody>
      </p:sp>
      <p:pic>
        <p:nvPicPr>
          <p:cNvPr id="2050" name="Picture 2" descr="C:\Users\Доку\Desktop\св\Воспитатель\Мероприятия\ЗИМА\нг в странах\фин33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1524000"/>
            <a:ext cx="2819400" cy="2266798"/>
          </a:xfrm>
          <a:prstGeom prst="roundRect">
            <a:avLst/>
          </a:prstGeom>
          <a:noFill/>
          <a:ln w="57150">
            <a:solidFill>
              <a:schemeClr val="bg1"/>
            </a:solidFill>
          </a:ln>
        </p:spPr>
      </p:pic>
      <p:pic>
        <p:nvPicPr>
          <p:cNvPr id="2052" name="Picture 4" descr="C:\Users\Доку\Desktop\св\Воспитатель\Мероприятия\ЗИМА\нг в странах\фин-дети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71800" y="4114800"/>
            <a:ext cx="5544486" cy="2362200"/>
          </a:xfrm>
          <a:prstGeom prst="roundRect">
            <a:avLst/>
          </a:prstGeom>
          <a:noFill/>
          <a:ln w="50800">
            <a:solidFill>
              <a:schemeClr val="bg1"/>
            </a:solidFill>
          </a:ln>
        </p:spPr>
      </p:pic>
    </p:spTree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24374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ln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Финляндия</a:t>
            </a:r>
            <a:endParaRPr lang="ru-RU" sz="6000" b="1" dirty="0">
              <a:ln>
                <a:solidFill>
                  <a:schemeClr val="bg1"/>
                </a:solidFill>
              </a:ln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4572000" cy="4525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	Новый год - своего рода повторение Рождества. Вновь  вся семья собирается у ломящегося от разнообразных яств стола. </a:t>
            </a:r>
          </a:p>
          <a:p>
            <a:pPr algn="r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	В новогоднюю ночь финны пытаются узнать свое будущее и гадают, расплавляя воск и вливая его затем в холодную воду</a:t>
            </a:r>
            <a:endParaRPr lang="ru-RU" sz="28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3076" name="Picture 4" descr="C:\Users\Доку\Desktop\св\Воспитатель\Мероприятия\ЗИМА\нг в странах\фин-гадан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3733800"/>
            <a:ext cx="3247382" cy="1825253"/>
          </a:xfrm>
          <a:prstGeom prst="roundRect">
            <a:avLst/>
          </a:prstGeom>
          <a:noFill/>
          <a:ln w="50800">
            <a:solidFill>
              <a:schemeClr val="bg1"/>
            </a:solidFill>
          </a:ln>
        </p:spPr>
      </p:pic>
      <p:pic>
        <p:nvPicPr>
          <p:cNvPr id="3075" name="Picture 3" descr="C:\Users\Доку\Desktop\св\Воспитатель\Мероприятия\ЗИМА\нг в странах\фин-гадание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5029200"/>
            <a:ext cx="3048000" cy="1562273"/>
          </a:xfrm>
          <a:prstGeom prst="roundRect">
            <a:avLst/>
          </a:prstGeom>
          <a:noFill/>
          <a:ln w="50800">
            <a:solidFill>
              <a:schemeClr val="bg1"/>
            </a:solidFill>
          </a:ln>
        </p:spPr>
      </p:pic>
      <p:pic>
        <p:nvPicPr>
          <p:cNvPr id="3074" name="Picture 2" descr="C:\Users\Доку\Desktop\св\Воспитатель\Мероприятия\ЗИМА\нг в странах\финстол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76800" y="1447800"/>
            <a:ext cx="3105150" cy="2328863"/>
          </a:xfrm>
          <a:prstGeom prst="roundRect">
            <a:avLst/>
          </a:prstGeom>
          <a:noFill/>
          <a:ln w="50800">
            <a:solidFill>
              <a:schemeClr val="bg1"/>
            </a:solidFill>
          </a:ln>
        </p:spPr>
      </p:pic>
    </p:spTree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1000"/>
                            </p:stCondLst>
                            <p:childTnLst>
                              <p:par>
                                <p:cTn id="2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4000"/>
                            </p:stCondLst>
                            <p:childTnLst>
                              <p:par>
                                <p:cTn id="25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626" y="0"/>
            <a:ext cx="9124374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ln>
                  <a:solidFill>
                    <a:schemeClr val="bg1"/>
                  </a:solidFill>
                </a:ln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Болгария</a:t>
            </a:r>
            <a:endParaRPr lang="ru-RU" sz="6000" b="1" dirty="0">
              <a:ln>
                <a:solidFill>
                  <a:schemeClr val="bg1"/>
                </a:solidFill>
              </a:ln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0" y="2133600"/>
            <a:ext cx="4495800" cy="3810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В Болгарии традиционно встречают Новый год дома. Перед началом праздника самый молодой в доме стоит возле елки и распевает гостям колядки. Благодарные родственники и гости дарят ему подарки</a:t>
            </a:r>
            <a:endParaRPr lang="ru-RU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7" name="Picture 2" descr="Болгария: актуальная информация для туристов на портале Колумб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6600" y="228600"/>
            <a:ext cx="1783892" cy="118926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6146" name="Picture 2" descr="C:\Users\Доку\Desktop\св\Воспитатель\Мероприятия\ЗИМА\нг в странах\болг-дети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8384" y="1600200"/>
            <a:ext cx="3178232" cy="4525963"/>
          </a:xfrm>
          <a:prstGeom prst="roundRect">
            <a:avLst/>
          </a:prstGeom>
          <a:noFill/>
          <a:ln w="50800">
            <a:solidFill>
              <a:schemeClr val="bg1"/>
            </a:solidFill>
          </a:ln>
        </p:spPr>
      </p:pic>
    </p:spTree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3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6" dur="3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988</TotalTime>
  <Words>160</Words>
  <Application>Microsoft Office PowerPoint</Application>
  <PresentationFormat>Экран (4:3)</PresentationFormat>
  <Paragraphs>59</Paragraphs>
  <Slides>23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Office Theme</vt:lpstr>
      <vt:lpstr>Слайд 1</vt:lpstr>
      <vt:lpstr>Что за праздник – новый год?</vt:lpstr>
      <vt:lpstr>Индия</vt:lpstr>
      <vt:lpstr>Индия</vt:lpstr>
      <vt:lpstr>Индия</vt:lpstr>
      <vt:lpstr>Финляндия</vt:lpstr>
      <vt:lpstr>Финляндия</vt:lpstr>
      <vt:lpstr>Финляндия</vt:lpstr>
      <vt:lpstr>Болгария</vt:lpstr>
      <vt:lpstr>Болгария</vt:lpstr>
      <vt:lpstr>Болгария</vt:lpstr>
      <vt:lpstr>Австралия</vt:lpstr>
      <vt:lpstr>Австралия</vt:lpstr>
      <vt:lpstr>Австралия</vt:lpstr>
      <vt:lpstr>Куба</vt:lpstr>
      <vt:lpstr>Куба</vt:lpstr>
      <vt:lpstr>Куба</vt:lpstr>
      <vt:lpstr>Германия</vt:lpstr>
      <vt:lpstr>Германия</vt:lpstr>
      <vt:lpstr>Италия</vt:lpstr>
      <vt:lpstr>Италия</vt:lpstr>
      <vt:lpstr>Вопросы :</vt:lpstr>
      <vt:lpstr>Благодарим за участие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Доку</dc:creator>
  <cp:lastModifiedBy>Доку</cp:lastModifiedBy>
  <cp:revision>89</cp:revision>
  <dcterms:created xsi:type="dcterms:W3CDTF">2018-12-05T02:24:54Z</dcterms:created>
  <dcterms:modified xsi:type="dcterms:W3CDTF">2018-12-08T09:21:33Z</dcterms:modified>
</cp:coreProperties>
</file>