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259" r:id="rId4"/>
    <p:sldId id="264" r:id="rId5"/>
    <p:sldId id="266" r:id="rId6"/>
    <p:sldId id="267" r:id="rId7"/>
    <p:sldId id="268" r:id="rId8"/>
    <p:sldId id="256" r:id="rId9"/>
    <p:sldId id="262" r:id="rId10"/>
    <p:sldId id="261" r:id="rId11"/>
    <p:sldId id="260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073DD-2D36-406B-A311-433E42B0B7D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D8FEF-6719-449D-BC4B-10C2C38DA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A173C0-A6F7-4F1E-818F-2068AFC76E9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11F84C-D774-48A1-9022-837898A4AF01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3AB580-394E-455F-B303-F061C3802943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3962C1-760A-443A-AB61-CCC5CAAB413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  <p:sndAc>
      <p:stSnd>
        <p:snd r:embed="rId13" name="bomb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Воспитательная неделя - 2018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2400" y="1905000"/>
            <a:ext cx="4040188" cy="914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  <a:latin typeface="Georgia" pitchFamily="18" charset="0"/>
              </a:rPr>
              <a:t>Женщина – военный врач</a:t>
            </a:r>
            <a:endParaRPr lang="ru-RU" sz="3600" b="1" dirty="0">
              <a:solidFill>
                <a:schemeClr val="accent6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228601" y="4267200"/>
            <a:ext cx="3962400" cy="1143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Подготовили воспитатели группы девочек: М.В.Спирина, С.В.Зуева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9" name="Рисунок 2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600200"/>
            <a:ext cx="4572000" cy="3810000"/>
          </a:xfrm>
          <a:ln w="63500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8265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Медицинские сестры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290556" cy="6397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Надежда  Владимировна Дураченко,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 операционная сестра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572000" y="1219200"/>
            <a:ext cx="4292241" cy="6397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Галина  Викторовна Михайлова,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 сестра-анестизист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C:\Users\Доку\Desktop\св\Воспитатель\Мероприятия\Воспит неделя - 18\военврачи\сирия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762000" y="1905000"/>
            <a:ext cx="2956322" cy="394176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  <p:pic>
        <p:nvPicPr>
          <p:cNvPr id="2051" name="Picture 3" descr="C:\Users\Доку\Desktop\св\Воспитатель\Мероприятия\Воспит неделя - 18\военврачи\сирия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4953000" y="2133600"/>
            <a:ext cx="3657600" cy="36576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Сирия. Алеппо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	Рискуя своей жизнью, российские военнослужащие делают все, чтобы помочь сирийской армии в борьбе с террористами, чтобы спасти жизни мирных граждан.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Доку\Desktop\св\Воспитатель\Мероприятия\Воспит неделя - 18\военврачи\погибли в Сири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981200"/>
            <a:ext cx="4814582" cy="297902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Практическая работа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724400" cy="43434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Ответьте на вопросы!</a:t>
            </a:r>
          </a:p>
          <a:p>
            <a:endParaRPr lang="ru-RU" sz="1400" b="1" dirty="0" smtClean="0">
              <a:latin typeface="Georgia" pitchFamily="18" charset="0"/>
            </a:endParaRPr>
          </a:p>
          <a:p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Соберите картинку!</a:t>
            </a:r>
          </a:p>
          <a:p>
            <a:endParaRPr lang="ru-RU" b="1" dirty="0" smtClean="0">
              <a:latin typeface="Georgia" pitchFamily="18" charset="0"/>
            </a:endParaRPr>
          </a:p>
          <a:p>
            <a:endParaRPr lang="ru-RU" sz="1400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Отгадайте загадки!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C:\Users\Доку\Desktop\св\Воспитатель\Мероприятия\Воспит неделя - 18\военврачи\mgt1de-zwbe_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46529" y="1600200"/>
            <a:ext cx="3146742" cy="4724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Как  мы  сегодня  поработали: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62200" y="1600200"/>
            <a:ext cx="6629400" cy="47244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- мне было интересно, с удовольствием выполнял задания</a:t>
            </a:r>
          </a:p>
          <a:p>
            <a:endParaRPr lang="ru-RU" sz="1000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- послушал, посмотрел, нормально было</a:t>
            </a:r>
          </a:p>
          <a:p>
            <a:endParaRPr lang="ru-RU" sz="1600" b="1" dirty="0" smtClean="0">
              <a:latin typeface="Georgia" pitchFamily="18" charset="0"/>
            </a:endParaRPr>
          </a:p>
          <a:p>
            <a:endParaRPr lang="ru-RU" sz="1600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- ничего нового не узнал, участвовать не хотелось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C:\Users\Доку\Desktop\св\Воспитатель\Мероприятия\Воспит неделя - 18\военврачи\slovr-chuvstv-300x261.jpg"/>
          <p:cNvPicPr>
            <a:picLocks noChangeAspect="1" noChangeArrowheads="1"/>
          </p:cNvPicPr>
          <p:nvPr/>
        </p:nvPicPr>
        <p:blipFill>
          <a:blip r:embed="rId3"/>
          <a:srcRect l="51654" r="8819" b="55028"/>
          <a:stretch>
            <a:fillRect/>
          </a:stretch>
        </p:blipFill>
        <p:spPr bwMode="auto">
          <a:xfrm>
            <a:off x="533400" y="1600200"/>
            <a:ext cx="1129488" cy="1117998"/>
          </a:xfrm>
          <a:prstGeom prst="rect">
            <a:avLst/>
          </a:prstGeom>
          <a:noFill/>
        </p:spPr>
      </p:pic>
      <p:pic>
        <p:nvPicPr>
          <p:cNvPr id="2053" name="Picture 5" descr="C:\Users\Доку\Desktop\св\Воспитатель\Мероприятия\Воспит неделя - 18\военврачи\slovr-chuvstv-300x261.jpg"/>
          <p:cNvPicPr>
            <a:picLocks noChangeAspect="1" noChangeArrowheads="1"/>
          </p:cNvPicPr>
          <p:nvPr/>
        </p:nvPicPr>
        <p:blipFill>
          <a:blip r:embed="rId3"/>
          <a:srcRect l="52913" t="53579" r="8819"/>
          <a:stretch>
            <a:fillRect/>
          </a:stretch>
        </p:blipFill>
        <p:spPr bwMode="auto">
          <a:xfrm>
            <a:off x="533400" y="3124200"/>
            <a:ext cx="1093517" cy="1153999"/>
          </a:xfrm>
          <a:prstGeom prst="rect">
            <a:avLst/>
          </a:prstGeom>
          <a:noFill/>
        </p:spPr>
      </p:pic>
      <p:pic>
        <p:nvPicPr>
          <p:cNvPr id="2054" name="Picture 6" descr="C:\Users\Доку\Desktop\св\Воспитатель\Мероприятия\Воспит неделя - 18\военврачи\slovr-chuvstv-300x261.jpg"/>
          <p:cNvPicPr>
            <a:picLocks noChangeAspect="1" noChangeArrowheads="1"/>
          </p:cNvPicPr>
          <p:nvPr/>
        </p:nvPicPr>
        <p:blipFill>
          <a:blip r:embed="rId3"/>
          <a:srcRect l="7559" r="52913" b="56476"/>
          <a:stretch>
            <a:fillRect/>
          </a:stretch>
        </p:blipFill>
        <p:spPr bwMode="auto">
          <a:xfrm>
            <a:off x="533400" y="4724400"/>
            <a:ext cx="1129513" cy="1081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Великая Отечественная война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105400"/>
          </a:xfrm>
        </p:spPr>
        <p:txBody>
          <a:bodyPr>
            <a:noAutofit/>
          </a:bodyPr>
          <a:lstStyle/>
          <a:p>
            <a:pPr indent="-339725">
              <a:spcBef>
                <a:spcPts val="600"/>
              </a:spcBef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	Сложнейшая область медицинской службы  — это </a:t>
            </a:r>
            <a:r>
              <a:rPr lang="ru-RU" sz="2000" b="1" dirty="0" smtClean="0">
                <a:solidFill>
                  <a:srgbClr val="760000"/>
                </a:solidFill>
                <a:latin typeface="Georgia" pitchFamily="16" charset="0"/>
              </a:rPr>
              <a:t>своевременный вынос с поля боя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раненых бойцов и их доставка  в госпитали. </a:t>
            </a:r>
          </a:p>
          <a:p>
            <a:pPr indent="-339725">
              <a:spcBef>
                <a:spcPts val="600"/>
              </a:spcBef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     	 Основную роль в сборе и выносе раненых с поля боя играли </a:t>
            </a:r>
            <a:r>
              <a:rPr lang="ru-RU" sz="2000" b="1" dirty="0" smtClean="0">
                <a:solidFill>
                  <a:srgbClr val="760000"/>
                </a:solidFill>
                <a:latin typeface="Georgia" pitchFamily="16" charset="0"/>
              </a:rPr>
              <a:t>санитары рот, санинструкторы батальонов и бригад. </a:t>
            </a:r>
          </a:p>
          <a:p>
            <a:pPr indent="-339725">
              <a:spcBef>
                <a:spcPts val="600"/>
              </a:spcBef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      	 </a:t>
            </a:r>
            <a:r>
              <a:rPr lang="ru-RU" sz="2000" dirty="0" smtClean="0">
                <a:solidFill>
                  <a:srgbClr val="760000"/>
                </a:solidFill>
                <a:latin typeface="Georgia" pitchFamily="18" charset="0"/>
              </a:rPr>
              <a:t>В последний период войны эта категория медиков вынесла с поля боя </a:t>
            </a:r>
            <a:r>
              <a:rPr lang="ru-RU" sz="2000" b="1" dirty="0" smtClean="0">
                <a:solidFill>
                  <a:srgbClr val="760000"/>
                </a:solidFill>
                <a:latin typeface="Georgia" pitchFamily="18" charset="0"/>
              </a:rPr>
              <a:t>больше половины всех раненых</a:t>
            </a:r>
            <a:r>
              <a:rPr lang="ru-RU" sz="2000" dirty="0" smtClean="0">
                <a:solidFill>
                  <a:srgbClr val="760000"/>
                </a:solidFill>
                <a:latin typeface="Georgia" pitchFamily="18" charset="0"/>
              </a:rPr>
              <a:t>, остальные пострадавшие вышли сами или были эвакуированы товарищами. </a:t>
            </a:r>
            <a:endParaRPr lang="ru-RU" sz="2000" dirty="0" smtClean="0">
              <a:latin typeface="Georgia" pitchFamily="18" charset="0"/>
            </a:endParaRPr>
          </a:p>
          <a:p>
            <a:pPr indent="-339725">
              <a:spcBef>
                <a:spcPts val="600"/>
              </a:spcBef>
              <a:buSzPct val="7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</a:t>
            </a:r>
            <a:endParaRPr lang="ru-RU" sz="2000" dirty="0"/>
          </a:p>
        </p:txBody>
      </p:sp>
      <p:pic>
        <p:nvPicPr>
          <p:cNvPr id="1026" name="Picture 2" descr="C:\Users\Доку\Desktop\св\Воспитатель\Мероприятия\Воспит неделя - 18\военврачи\0_d8343_82d4d1c9_X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86400" y="1219200"/>
            <a:ext cx="3153495" cy="2971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  <p:pic>
        <p:nvPicPr>
          <p:cNvPr id="1027" name="Picture 3" descr="C:\Users\Доку\Desktop\св\Воспитатель\Мероприятия\Воспит неделя - 18\военврачи\Podvig-medikov-v-gody-Velikoj-Otechestvennoj-Voj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495800"/>
            <a:ext cx="3800475" cy="214414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Награды: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371600"/>
            <a:ext cx="8839200" cy="4724400"/>
          </a:xfrm>
        </p:spPr>
        <p:txBody>
          <a:bodyPr>
            <a:noAutofit/>
          </a:bodyPr>
          <a:lstStyle/>
          <a:p>
            <a:pPr indent="-339725">
              <a:spcBef>
                <a:spcPts val="500"/>
              </a:spcBef>
              <a:buSzPct val="7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800" dirty="0" smtClean="0">
                <a:solidFill>
                  <a:srgbClr val="760000"/>
                </a:solidFill>
                <a:latin typeface="Georgia" pitchFamily="16" charset="0"/>
              </a:rPr>
              <a:t>      		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- за вынос с поля боя 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15 раненых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с их винтовками или ручными пулеметами представлять к правительственной награде медалью «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За боевые заслуги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» или «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За отвагу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» каждого санитара и носильщика; </a:t>
            </a:r>
            <a:b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</a:b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     -  за вынос с поля боя 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25 раненых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с их винтовками или ручными пулеметами представлять к правительственной награде 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орденом Красной Звезды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каждого санитара и носильщика; </a:t>
            </a:r>
            <a:b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</a:b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     -  за вынос с поля боя 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40 раненых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с их винтовками или ручными пулеметами представлять к правительственной награде 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орденом Красного Знамени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каждого санитара и носильщика; </a:t>
            </a:r>
            <a:b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</a:b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     - за вынос с поля боя 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80 раненых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с их винтовками или ручными пулеметами представлять к правительственной награде 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орденом Ленина</a:t>
            </a: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каждого санитара и носильщика.</a:t>
            </a:r>
          </a:p>
          <a:p>
            <a:pPr indent="-339725" algn="ctr">
              <a:spcBef>
                <a:spcPts val="500"/>
              </a:spcBef>
              <a:buSzPct val="7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 smtClean="0">
                <a:solidFill>
                  <a:srgbClr val="760000"/>
                </a:solidFill>
                <a:latin typeface="Georgia" pitchFamily="16" charset="0"/>
              </a:rPr>
              <a:t>   	     </a:t>
            </a: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Среди санинструкторов было 40% женщин. </a:t>
            </a:r>
          </a:p>
          <a:p>
            <a:pPr indent="-339725" algn="ctr">
              <a:spcBef>
                <a:spcPts val="500"/>
              </a:spcBef>
              <a:buSzPct val="7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i="1" dirty="0" smtClean="0">
                <a:solidFill>
                  <a:srgbClr val="760000"/>
                </a:solidFill>
                <a:latin typeface="Georgia" pitchFamily="16" charset="0"/>
              </a:rPr>
              <a:t>     Среди 44 медиков – Героев Советского Союза –</a:t>
            </a:r>
          </a:p>
          <a:p>
            <a:pPr indent="-339725" algn="ctr">
              <a:spcBef>
                <a:spcPts val="500"/>
              </a:spcBef>
              <a:buSzPct val="7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i="1" u="sng" dirty="0" smtClean="0">
                <a:solidFill>
                  <a:srgbClr val="760000"/>
                </a:solidFill>
                <a:latin typeface="Georgia" pitchFamily="16" charset="0"/>
              </a:rPr>
              <a:t> 17 женщин. </a:t>
            </a:r>
            <a:endParaRPr lang="ru-RU" sz="2000" u="sng" dirty="0"/>
          </a:p>
        </p:txBody>
      </p:sp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840288"/>
            <a:ext cx="2428875" cy="201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304800"/>
            <a:ext cx="7318375" cy="1295400"/>
            <a:chOff x="1697" y="0"/>
            <a:chExt cx="3969" cy="820"/>
          </a:xfrm>
        </p:grpSpPr>
        <p:pic>
          <p:nvPicPr>
            <p:cNvPr id="2560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7" y="0"/>
              <a:ext cx="3969" cy="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07" name="Text Box 4"/>
            <p:cNvSpPr txBox="1">
              <a:spLocks noChangeArrowheads="1"/>
            </p:cNvSpPr>
            <p:nvPr/>
          </p:nvSpPr>
          <p:spPr bwMode="auto">
            <a:xfrm>
              <a:off x="1697" y="127"/>
              <a:ext cx="3969" cy="6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</p:grp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828800"/>
            <a:ext cx="2207172" cy="320040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143125" y="1214438"/>
            <a:ext cx="6715125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just">
              <a:spcBef>
                <a:spcPts val="5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dirty="0">
                <a:solidFill>
                  <a:srgbClr val="760000"/>
                </a:solidFill>
                <a:latin typeface="Georgia" pitchFamily="16" charset="0"/>
              </a:rPr>
              <a:t>      </a:t>
            </a: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Студентка Новочеркасского политехнического института окончила курсы медсестер в Краснодаре и ушла добровольцем на Черноморский флот, была направлена санинструктором батальон морской пехоты. Моряки называли ее «Товарищ жизнь» — </a:t>
            </a:r>
            <a:r>
              <a:rPr lang="ru-RU" sz="2000" b="1" dirty="0">
                <a:solidFill>
                  <a:srgbClr val="760000"/>
                </a:solidFill>
                <a:latin typeface="Georgia" pitchFamily="16" charset="0"/>
              </a:rPr>
              <a:t>она вытащила с поля боя около 50 тяжело раненых воинов.</a:t>
            </a: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 Именно Галя повела за собой пехотинцев во время </a:t>
            </a:r>
            <a:r>
              <a:rPr lang="ru-RU" sz="2000" dirty="0" err="1">
                <a:solidFill>
                  <a:srgbClr val="760000"/>
                </a:solidFill>
                <a:latin typeface="Georgia" pitchFamily="16" charset="0"/>
              </a:rPr>
              <a:t>Керченско-Эльтигенской</a:t>
            </a: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 операции в 1943 году. Повела через минное поле, умело обходя подстерегающую на каждом шагу смерть. Немцы решили, что по минному полю идет белокурое приведение, а поэтому не стали стрелять. Из этого боя Галина  вышла целой и невредимой. </a:t>
            </a:r>
          </a:p>
        </p:txBody>
      </p:sp>
    </p:spTree>
  </p:cSld>
  <p:clrMapOvr>
    <a:masterClrMapping/>
  </p:clrMapOvr>
  <p:transition spd="slow">
    <p:wip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840288"/>
            <a:ext cx="2428875" cy="201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688" y="1676400"/>
            <a:ext cx="2374391" cy="312420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-6350"/>
            <a:ext cx="8077200" cy="1606550"/>
            <a:chOff x="1885" y="-4"/>
            <a:chExt cx="3781" cy="828"/>
          </a:xfrm>
        </p:grpSpPr>
        <p:pic>
          <p:nvPicPr>
            <p:cNvPr id="2765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85" y="0"/>
              <a:ext cx="3781" cy="8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55" name="Text Box 5"/>
            <p:cNvSpPr txBox="1">
              <a:spLocks noChangeArrowheads="1"/>
            </p:cNvSpPr>
            <p:nvPr/>
          </p:nvSpPr>
          <p:spPr bwMode="auto">
            <a:xfrm>
              <a:off x="1885" y="-4"/>
              <a:ext cx="3781" cy="8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Georgia" pitchFamily="18" charset="0"/>
              </a:endParaRPr>
            </a:p>
          </p:txBody>
        </p:sp>
      </p:grp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286000" y="785813"/>
            <a:ext cx="6643688" cy="578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just">
              <a:spcBef>
                <a:spcPts val="8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b="1" dirty="0">
                <a:solidFill>
                  <a:srgbClr val="775F55"/>
                </a:solidFill>
                <a:latin typeface="Franklin Gothic Book" pitchFamily="32" charset="0"/>
              </a:rPr>
              <a:t>   </a:t>
            </a:r>
          </a:p>
          <a:p>
            <a:pPr marL="342900" indent="-339725" algn="just">
              <a:spcBef>
                <a:spcPts val="5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      В 1941 году окончила 9 классов и школу медсестёр. В Красной Армии с июня 1941 года (прибавила к своему 15-летнему возрасту еще два года). Трижды была ранена. Санинструктор батальона морской пехоты Дунайской военной флотилии старшина Михайлова Е.И. 22 августа 1944 года при форсировании Днестровского лимана в составе десанта одной из первых достигла берега, оказала первую помощь семнадцати тяжелораненым матросам, подавила огонь крупнокалиберного пулемёта, забросала гранатами дзот и уничтожила свыше 10-и гитлеровцев. Указом Президента СССР от 5 мая 1990 года удостоена звания Героя Советского Союза.</a:t>
            </a:r>
            <a:r>
              <a:rPr lang="en-US" sz="2000" dirty="0">
                <a:solidFill>
                  <a:srgbClr val="760000"/>
                </a:solidFill>
                <a:latin typeface="Georgia" pitchFamily="16" charset="0"/>
              </a:rPr>
              <a:t> </a:t>
            </a:r>
          </a:p>
          <a:p>
            <a:pPr marL="342900" indent="-339725" algn="just">
              <a:spcBef>
                <a:spcPts val="5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000" dirty="0">
              <a:solidFill>
                <a:srgbClr val="760000"/>
              </a:solidFill>
              <a:latin typeface="Georgia" pitchFamily="16" charset="0"/>
            </a:endParaRPr>
          </a:p>
          <a:p>
            <a:pPr marL="342900" indent="-339725">
              <a:spcBef>
                <a:spcPts val="5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000" dirty="0">
              <a:solidFill>
                <a:srgbClr val="760000"/>
              </a:solidFill>
              <a:latin typeface="Georgia" pitchFamily="16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840288"/>
            <a:ext cx="2428875" cy="201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81200"/>
            <a:ext cx="2187349" cy="3148287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261938"/>
            <a:ext cx="8004175" cy="1414462"/>
            <a:chOff x="1167" y="165"/>
            <a:chExt cx="4499" cy="655"/>
          </a:xfrm>
        </p:grpSpPr>
        <p:pic>
          <p:nvPicPr>
            <p:cNvPr id="3072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67" y="165"/>
              <a:ext cx="4499" cy="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1167" y="165"/>
              <a:ext cx="4499" cy="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Georgia" pitchFamily="18" charset="0"/>
              </a:endParaRPr>
            </a:p>
          </p:txBody>
        </p:sp>
      </p:grp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86000" y="857250"/>
            <a:ext cx="657225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spcBef>
                <a:spcPts val="8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 dirty="0">
                <a:solidFill>
                  <a:srgbClr val="775F55"/>
                </a:solidFill>
                <a:latin typeface="Franklin Gothic Book" pitchFamily="32" charset="0"/>
              </a:rPr>
              <a:t>   </a:t>
            </a:r>
          </a:p>
          <a:p>
            <a:pPr marL="342900" indent="-339725">
              <a:spcBef>
                <a:spcPts val="5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      Санинструктор стрелкового полка (Юго-Западный фронт) спасла жизнь многим бойцам и офицерам. В бою у села Голая Долина  Донецкой области Украины она </a:t>
            </a:r>
            <a:r>
              <a:rPr lang="ru-RU" sz="2000" b="1" dirty="0">
                <a:solidFill>
                  <a:srgbClr val="760000"/>
                </a:solidFill>
                <a:latin typeface="Georgia" pitchFamily="16" charset="0"/>
              </a:rPr>
              <a:t>вынесла с поля боя 47 раненых.</a:t>
            </a: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 Защищая раненых, уничтожила свыше 20-и солдат и офицеров противника. 23 сентября 1943 года в районе села </a:t>
            </a:r>
            <a:r>
              <a:rPr lang="ru-RU" sz="2000" dirty="0" err="1">
                <a:solidFill>
                  <a:srgbClr val="760000"/>
                </a:solidFill>
                <a:latin typeface="Georgia" pitchFamily="16" charset="0"/>
              </a:rPr>
              <a:t>Иваненки</a:t>
            </a: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 отважная двадцатилетняя девушка со связкой гранат бросилась под танк и подорвала его</a:t>
            </a:r>
            <a:r>
              <a:rPr lang="ru-RU" sz="2000" b="1" dirty="0">
                <a:solidFill>
                  <a:srgbClr val="760000"/>
                </a:solidFill>
                <a:latin typeface="Georgia" pitchFamily="16" charset="0"/>
              </a:rPr>
              <a:t>.</a:t>
            </a: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 Похоронена в селе </a:t>
            </a:r>
            <a:r>
              <a:rPr lang="ru-RU" sz="2000" dirty="0" err="1">
                <a:solidFill>
                  <a:srgbClr val="760000"/>
                </a:solidFill>
                <a:latin typeface="Georgia" pitchFamily="16" charset="0"/>
              </a:rPr>
              <a:t>Гнаровское</a:t>
            </a: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.</a:t>
            </a:r>
            <a:br>
              <a:rPr lang="ru-RU" sz="2000" dirty="0">
                <a:solidFill>
                  <a:srgbClr val="760000"/>
                </a:solidFill>
                <a:latin typeface="Georgia" pitchFamily="16" charset="0"/>
              </a:rPr>
            </a:b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Указом Президиума Верховного Совета СССР от 3 июня 1944 года красноармейцу </a:t>
            </a:r>
            <a:r>
              <a:rPr lang="ru-RU" sz="2000" dirty="0" err="1">
                <a:solidFill>
                  <a:srgbClr val="760000"/>
                </a:solidFill>
                <a:latin typeface="Georgia" pitchFamily="16" charset="0"/>
              </a:rPr>
              <a:t>Гнаровской</a:t>
            </a: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 Валерии Осиповне посмертно присвоено звание Героя Советского Союза.</a:t>
            </a:r>
          </a:p>
          <a:p>
            <a:pPr marL="342900" indent="-339725">
              <a:spcBef>
                <a:spcPts val="5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000" dirty="0">
              <a:solidFill>
                <a:srgbClr val="760000"/>
              </a:solidFill>
              <a:latin typeface="Georgia" pitchFamily="16" charset="0"/>
            </a:endParaRPr>
          </a:p>
          <a:p>
            <a:pPr marL="342900" indent="-339725">
              <a:spcBef>
                <a:spcPts val="5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000" dirty="0">
              <a:solidFill>
                <a:srgbClr val="760000"/>
              </a:solidFill>
              <a:latin typeface="Georgia" pitchFamily="16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840288"/>
            <a:ext cx="2428875" cy="201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0" y="2895600"/>
            <a:ext cx="8429625" cy="311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just">
              <a:spcBef>
                <a:spcPts val="55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 dirty="0">
                <a:solidFill>
                  <a:srgbClr val="760000"/>
                </a:solidFill>
                <a:latin typeface="Georgia" pitchFamily="16" charset="0"/>
              </a:rPr>
              <a:t>      </a:t>
            </a:r>
            <a:r>
              <a:rPr lang="ru-RU" sz="2200" dirty="0" smtClean="0">
                <a:solidFill>
                  <a:srgbClr val="760000"/>
                </a:solidFill>
                <a:latin typeface="Georgia" pitchFamily="16" charset="0"/>
              </a:rPr>
              <a:t>	Военные </a:t>
            </a:r>
            <a:r>
              <a:rPr lang="ru-RU" sz="2200" dirty="0">
                <a:solidFill>
                  <a:srgbClr val="760000"/>
                </a:solidFill>
                <a:latin typeface="Georgia" pitchFamily="16" charset="0"/>
              </a:rPr>
              <a:t>врачи и медицинские сестры проявляли мужество и высокую самоотверженность во имя спасения раненых. С их помощью в строй было возвращено </a:t>
            </a:r>
            <a:r>
              <a:rPr lang="ru-RU" sz="2200" dirty="0" smtClean="0">
                <a:solidFill>
                  <a:srgbClr val="760000"/>
                </a:solidFill>
                <a:latin typeface="Georgia" pitchFamily="16" charset="0"/>
              </a:rPr>
              <a:t>более </a:t>
            </a:r>
            <a:r>
              <a:rPr lang="ru-RU" sz="2200" b="1" dirty="0">
                <a:solidFill>
                  <a:srgbClr val="C5000B"/>
                </a:solidFill>
                <a:latin typeface="Georgia" pitchFamily="16" charset="0"/>
              </a:rPr>
              <a:t>10,2</a:t>
            </a:r>
            <a:r>
              <a:rPr lang="ru-RU" sz="2200" dirty="0">
                <a:solidFill>
                  <a:srgbClr val="C5000B"/>
                </a:solidFill>
                <a:latin typeface="Georgia" pitchFamily="16" charset="0"/>
              </a:rPr>
              <a:t> </a:t>
            </a:r>
            <a:r>
              <a:rPr lang="ru-RU" sz="2200" dirty="0">
                <a:solidFill>
                  <a:srgbClr val="760000"/>
                </a:solidFill>
                <a:latin typeface="Georgia" pitchFamily="16" charset="0"/>
              </a:rPr>
              <a:t>млн. человек. Из госпиталей в свои части </a:t>
            </a:r>
            <a:r>
              <a:rPr lang="ru-RU" sz="2200" dirty="0" smtClean="0">
                <a:solidFill>
                  <a:srgbClr val="760000"/>
                </a:solidFill>
                <a:latin typeface="Georgia" pitchFamily="16" charset="0"/>
              </a:rPr>
              <a:t>вернулись </a:t>
            </a:r>
            <a:r>
              <a:rPr lang="ru-RU" sz="2200" dirty="0">
                <a:solidFill>
                  <a:srgbClr val="760000"/>
                </a:solidFill>
                <a:latin typeface="Georgia" pitchFamily="16" charset="0"/>
              </a:rPr>
              <a:t>более</a:t>
            </a:r>
            <a:r>
              <a:rPr lang="ru-RU" sz="2200" b="1" dirty="0">
                <a:solidFill>
                  <a:srgbClr val="C5000B"/>
                </a:solidFill>
                <a:latin typeface="Georgia" pitchFamily="16" charset="0"/>
              </a:rPr>
              <a:t> 6,5 </a:t>
            </a:r>
            <a:r>
              <a:rPr lang="ru-RU" sz="2200" dirty="0">
                <a:solidFill>
                  <a:srgbClr val="760000"/>
                </a:solidFill>
                <a:latin typeface="Georgia" pitchFamily="16" charset="0"/>
              </a:rPr>
              <a:t>млн. солдат и офицеров. Подобных успехов не знала ни одна из медслужб воюющих стран. В целом же труд медиков по своей результативности во многих случаях можно приравнять к выигрышу крупнейших сражений! </a:t>
            </a:r>
          </a:p>
          <a:p>
            <a:pPr marL="342900" indent="-339725" algn="just">
              <a:spcBef>
                <a:spcPts val="500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>
                <a:solidFill>
                  <a:srgbClr val="760000"/>
                </a:solidFill>
                <a:latin typeface="Georgia" pitchFamily="16" charset="0"/>
              </a:rPr>
              <a:t> </a:t>
            </a:r>
          </a:p>
        </p:txBody>
      </p:sp>
      <p:pic>
        <p:nvPicPr>
          <p:cNvPr id="2050" name="Picture 2" descr="C:\Users\Доку\Desktop\св\Воспитатель\Мероприятия\Воспит неделя - 18\военврачи\148826_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52400"/>
            <a:ext cx="4495800" cy="2640261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28600" y="4419600"/>
            <a:ext cx="8458200" cy="13716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Georgia" pitchFamily="16" charset="0"/>
              </a:rPr>
              <a:t>«То, что сделано советской военной медициной в годы минувшей войны, по всей справедливости может быть названо подвигом»</a:t>
            </a:r>
          </a:p>
          <a:p>
            <a:pPr algn="r"/>
            <a:r>
              <a:rPr lang="ru-RU" sz="2000" i="1" dirty="0" smtClean="0">
                <a:solidFill>
                  <a:srgbClr val="760000"/>
                </a:solidFill>
                <a:latin typeface="Georgia" pitchFamily="16" charset="0"/>
              </a:rPr>
              <a:t>Маршал Баграмян И.Х.</a:t>
            </a:r>
            <a:endParaRPr lang="ru-RU" sz="2000" dirty="0"/>
          </a:p>
        </p:txBody>
      </p:sp>
      <p:pic>
        <p:nvPicPr>
          <p:cNvPr id="7" name="Рисунок 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304800"/>
            <a:ext cx="5340350" cy="4005263"/>
          </a:xfrm>
          <a:ln w="63500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Мобильный госпиталь в </a:t>
            </a:r>
            <a:r>
              <a:rPr lang="ru-RU" b="1" dirty="0" smtClean="0">
                <a:latin typeface="Georgia" pitchFamily="18" charset="0"/>
              </a:rPr>
              <a:t>Алеппо. Сирия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28600" y="1828800"/>
            <a:ext cx="4290556" cy="639762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До попадания снаряда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292241" cy="639762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После попадания снаряда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074" name="Picture 2" descr="C:\Users\Доку\Desktop\св\Воспитатель\Мероприятия\Воспит неделя - 18\военврачи\сирия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152400" y="2895600"/>
            <a:ext cx="4291012" cy="2433808"/>
          </a:xfrm>
          <a:prstGeom prst="rect">
            <a:avLst/>
          </a:prstGeom>
          <a:noFill/>
          <a:ln w="69850">
            <a:solidFill>
              <a:schemeClr val="accent1"/>
            </a:solidFill>
          </a:ln>
        </p:spPr>
      </p:pic>
      <p:pic>
        <p:nvPicPr>
          <p:cNvPr id="3075" name="Picture 3" descr="C:\Users\Доку\Desktop\св\Воспитатель\Мероприятия\Воспит неделя - 18\военврачи\сирия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4724400" y="2667000"/>
            <a:ext cx="4289425" cy="2855176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386</Words>
  <PresentationFormat>Экран (4:3)</PresentationFormat>
  <Paragraphs>51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Воспитательная неделя - 2018</vt:lpstr>
      <vt:lpstr>Великая Отечественная война</vt:lpstr>
      <vt:lpstr>Награды:</vt:lpstr>
      <vt:lpstr>Слайд 4</vt:lpstr>
      <vt:lpstr>Слайд 5</vt:lpstr>
      <vt:lpstr>Слайд 6</vt:lpstr>
      <vt:lpstr>Слайд 7</vt:lpstr>
      <vt:lpstr>Слайд 8</vt:lpstr>
      <vt:lpstr>Мобильный госпиталь в Алеппо. Сирия</vt:lpstr>
      <vt:lpstr>Медицинские сестры</vt:lpstr>
      <vt:lpstr>Сирия. Алеппо</vt:lpstr>
      <vt:lpstr>Практическая работа</vt:lpstr>
      <vt:lpstr>Как  мы  сегодня  поработали: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неделя - 2018</dc:title>
  <dc:creator>Доку</dc:creator>
  <cp:lastModifiedBy>Доку</cp:lastModifiedBy>
  <cp:revision>26</cp:revision>
  <dcterms:created xsi:type="dcterms:W3CDTF">2018-02-23T05:13:14Z</dcterms:created>
  <dcterms:modified xsi:type="dcterms:W3CDTF">2018-03-01T02:25:34Z</dcterms:modified>
</cp:coreProperties>
</file>