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0" r:id="rId4"/>
    <p:sldId id="259" r:id="rId5"/>
    <p:sldId id="278" r:id="rId6"/>
    <p:sldId id="277" r:id="rId7"/>
    <p:sldId id="276" r:id="rId8"/>
    <p:sldId id="275" r:id="rId9"/>
    <p:sldId id="280" r:id="rId10"/>
    <p:sldId id="285" r:id="rId11"/>
    <p:sldId id="284" r:id="rId12"/>
    <p:sldId id="274" r:id="rId13"/>
    <p:sldId id="271" r:id="rId14"/>
    <p:sldId id="273" r:id="rId15"/>
    <p:sldId id="281" r:id="rId16"/>
    <p:sldId id="262" r:id="rId17"/>
    <p:sldId id="282" r:id="rId18"/>
    <p:sldId id="283" r:id="rId19"/>
    <p:sldId id="270" r:id="rId20"/>
    <p:sldId id="269" r:id="rId21"/>
    <p:sldId id="267" r:id="rId22"/>
    <p:sldId id="268" r:id="rId23"/>
    <p:sldId id="263" r:id="rId24"/>
    <p:sldId id="264" r:id="rId25"/>
    <p:sldId id="26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D56A-BE4B-49D3-9BDC-B282C6FB161C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800B-5120-4490-9C99-A37F3043C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D56A-BE4B-49D3-9BDC-B282C6FB161C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800B-5120-4490-9C99-A37F3043C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D56A-BE4B-49D3-9BDC-B282C6FB161C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800B-5120-4490-9C99-A37F3043C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й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sewing11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sewing11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286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sewing11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14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sewing11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71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0" descr="sewing11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572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1" descr="sewing11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429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 rot="5400000">
            <a:off x="-2072481" y="3429794"/>
            <a:ext cx="6858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1785918" y="214290"/>
            <a:ext cx="6758006" cy="101122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med" advTm="1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D56A-BE4B-49D3-9BDC-B282C6FB161C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800B-5120-4490-9C99-A37F3043C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D56A-BE4B-49D3-9BDC-B282C6FB161C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800B-5120-4490-9C99-A37F3043C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D56A-BE4B-49D3-9BDC-B282C6FB161C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800B-5120-4490-9C99-A37F3043C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D56A-BE4B-49D3-9BDC-B282C6FB161C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800B-5120-4490-9C99-A37F3043C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D56A-BE4B-49D3-9BDC-B282C6FB161C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800B-5120-4490-9C99-A37F3043C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D56A-BE4B-49D3-9BDC-B282C6FB161C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800B-5120-4490-9C99-A37F3043C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D56A-BE4B-49D3-9BDC-B282C6FB161C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800B-5120-4490-9C99-A37F3043C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D56A-BE4B-49D3-9BDC-B282C6FB161C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800B-5120-4490-9C99-A37F3043C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CD56A-BE4B-49D3-9BDC-B282C6FB161C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5800B-5120-4490-9C99-A37F3043C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28660" y="1285861"/>
            <a:ext cx="4857784" cy="1071570"/>
          </a:xfrm>
          <a:ln>
            <a:noFill/>
          </a:ln>
        </p:spPr>
        <p:txBody>
          <a:bodyPr>
            <a:prstTxWarp prst="textArchUp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lop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Ultra" pitchFamily="50" charset="-52"/>
              </a:rPr>
              <a:t>Интерактивный</a:t>
            </a:r>
            <a:br>
              <a:rPr lang="ru-RU" sz="4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Ultra" pitchFamily="50" charset="-52"/>
              </a:rPr>
            </a:br>
            <a:r>
              <a:rPr lang="ru-RU" sz="4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Ultra" pitchFamily="50" charset="-52"/>
              </a:rPr>
              <a:t> тест</a:t>
            </a:r>
            <a:endParaRPr lang="ru-RU" sz="40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uthCYR Ultra" pitchFamily="50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6072206"/>
            <a:ext cx="3786214" cy="60961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Швейное дело. 6 класс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7884" y="6286520"/>
            <a:ext cx="312284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Школа-интернат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000636"/>
            <a:ext cx="8643966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ФАРТУК С НАГРУДНИКОМ</a:t>
            </a:r>
            <a:endParaRPr lang="ru-RU" sz="48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142984"/>
            <a:ext cx="5342253" cy="373539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395288" y="765175"/>
            <a:ext cx="72009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4400" b="1" u="sng" dirty="0">
                <a:solidFill>
                  <a:srgbClr val="CC5E04"/>
                </a:solidFill>
              </a:rPr>
              <a:t>Правила снятия мерок.</a:t>
            </a:r>
          </a:p>
          <a:p>
            <a:pPr marL="342900" indent="-342900" algn="ctr"/>
            <a:endParaRPr lang="ru-RU" sz="4400" b="1" u="sng" dirty="0">
              <a:solidFill>
                <a:srgbClr val="CC5E04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3400" b="1" dirty="0"/>
              <a:t> Снять </a:t>
            </a:r>
            <a:r>
              <a:rPr lang="ru-RU" sz="3400" b="1" dirty="0" smtClean="0"/>
              <a:t>………………… </a:t>
            </a:r>
            <a:r>
              <a:rPr lang="ru-RU" sz="3400" b="1" dirty="0"/>
              <a:t>одежду. </a:t>
            </a:r>
          </a:p>
          <a:p>
            <a:pPr marL="342900" indent="-342900">
              <a:buFontTx/>
              <a:buAutoNum type="arabicPeriod"/>
            </a:pPr>
            <a:r>
              <a:rPr lang="ru-RU" sz="3400" b="1" dirty="0"/>
              <a:t> Завязать на </a:t>
            </a:r>
            <a:r>
              <a:rPr lang="ru-RU" sz="3400" b="1" dirty="0" smtClean="0"/>
              <a:t>........... </a:t>
            </a:r>
            <a:r>
              <a:rPr lang="ru-RU" sz="3400" b="1" dirty="0"/>
              <a:t>пояс (шнурок, резинку).</a:t>
            </a:r>
          </a:p>
          <a:p>
            <a:pPr marL="342900" indent="-342900">
              <a:buFontTx/>
              <a:buAutoNum type="arabicPeriod"/>
            </a:pPr>
            <a:r>
              <a:rPr lang="ru-RU" sz="3400" b="1" dirty="0"/>
              <a:t> При снятии мерок стоять </a:t>
            </a:r>
            <a:r>
              <a:rPr lang="ru-RU" sz="3400" b="1" dirty="0" smtClean="0"/>
              <a:t>……….., ………….. </a:t>
            </a:r>
            <a:r>
              <a:rPr lang="ru-RU" sz="3400" b="1" dirty="0"/>
              <a:t>руки.</a:t>
            </a:r>
          </a:p>
          <a:p>
            <a:pPr marL="342900" indent="-342900">
              <a:buFontTx/>
              <a:buAutoNum type="arabicPeriod"/>
            </a:pPr>
            <a:r>
              <a:rPr lang="ru-RU" sz="3400" b="1" dirty="0"/>
              <a:t> Сантиметровую ленту нельзя </a:t>
            </a:r>
            <a:r>
              <a:rPr lang="ru-RU" sz="3400" b="1" dirty="0" smtClean="0"/>
              <a:t>………….. </a:t>
            </a:r>
            <a:r>
              <a:rPr lang="ru-RU" sz="3400" b="1" dirty="0"/>
              <a:t>или ослаблять.</a:t>
            </a:r>
          </a:p>
          <a:p>
            <a:pPr marL="342900" indent="-342900"/>
            <a:endParaRPr lang="ru-RU" sz="3400" b="1" dirty="0"/>
          </a:p>
          <a:p>
            <a:pPr marL="800100" lvl="1" indent="-342900">
              <a:buFontTx/>
              <a:buChar char="•"/>
            </a:pPr>
            <a:endParaRPr lang="ru-RU" sz="2400" b="1" dirty="0"/>
          </a:p>
          <a:p>
            <a:pPr marL="342900" indent="-342900">
              <a:buFontTx/>
              <a:buChar char="•"/>
            </a:pP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571472" y="0"/>
            <a:ext cx="72009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4400" b="1" u="sng" dirty="0">
                <a:solidFill>
                  <a:srgbClr val="CC5E04"/>
                </a:solidFill>
              </a:rPr>
              <a:t>Правила снятия мерок.</a:t>
            </a:r>
          </a:p>
          <a:p>
            <a:pPr marL="342900" indent="-342900" algn="ctr"/>
            <a:endParaRPr lang="ru-RU" sz="4400" b="1" u="sng" dirty="0">
              <a:solidFill>
                <a:srgbClr val="CC5E04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3400" b="1" dirty="0"/>
              <a:t> Снять лишнюю одежду. </a:t>
            </a:r>
          </a:p>
          <a:p>
            <a:pPr marL="342900" indent="-342900">
              <a:buFontTx/>
              <a:buAutoNum type="arabicPeriod"/>
            </a:pPr>
            <a:r>
              <a:rPr lang="ru-RU" sz="3400" b="1" dirty="0"/>
              <a:t> Завязать на талии пояс (шнурок, резинку).</a:t>
            </a:r>
          </a:p>
          <a:p>
            <a:pPr marL="342900" indent="-342900">
              <a:buFontTx/>
              <a:buAutoNum type="arabicPeriod"/>
            </a:pPr>
            <a:r>
              <a:rPr lang="ru-RU" sz="3400" b="1" dirty="0"/>
              <a:t> При снятии мерок стоять прямо, опустив руки.</a:t>
            </a:r>
          </a:p>
          <a:p>
            <a:pPr marL="342900" indent="-342900">
              <a:buFontTx/>
              <a:buAutoNum type="arabicPeriod"/>
            </a:pPr>
            <a:r>
              <a:rPr lang="ru-RU" sz="3400" b="1" dirty="0"/>
              <a:t> Сантиметровую ленту нельзя натягивать или ослаблять.</a:t>
            </a:r>
          </a:p>
          <a:p>
            <a:pPr marL="342900" indent="-342900"/>
            <a:endParaRPr lang="ru-RU" sz="3400" b="1" dirty="0"/>
          </a:p>
          <a:p>
            <a:pPr marL="800100" lvl="1" indent="-342900">
              <a:buFontTx/>
              <a:buChar char="•"/>
            </a:pPr>
            <a:endParaRPr lang="ru-RU" sz="2400" b="1" dirty="0"/>
          </a:p>
          <a:p>
            <a:pPr marL="342900" indent="-342900">
              <a:buFontTx/>
              <a:buChar char="•"/>
            </a:pPr>
            <a:endParaRPr lang="ru-RU" sz="2400" b="1" dirty="0"/>
          </a:p>
        </p:txBody>
      </p:sp>
      <p:grpSp>
        <p:nvGrpSpPr>
          <p:cNvPr id="3" name="Группа 8"/>
          <p:cNvGrpSpPr/>
          <p:nvPr/>
        </p:nvGrpSpPr>
        <p:grpSpPr>
          <a:xfrm>
            <a:off x="1500166" y="5000636"/>
            <a:ext cx="5131320" cy="1643074"/>
            <a:chOff x="1500166" y="5000636"/>
            <a:chExt cx="5131320" cy="1643074"/>
          </a:xfrm>
        </p:grpSpPr>
        <p:pic>
          <p:nvPicPr>
            <p:cNvPr id="4" name="Рисунок 3" descr="multyashki-1805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0166" y="5000636"/>
              <a:ext cx="1643074" cy="164307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000364" y="5500702"/>
              <a:ext cx="36311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Молодец!</a:t>
              </a:r>
              <a:endPara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7921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 пошиве ФАРТУКА используют: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74" y="2714620"/>
            <a:ext cx="890758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краевые и соединительные швы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74" y="4429132"/>
            <a:ext cx="890758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соединительные швы 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214" y="6143644"/>
            <a:ext cx="542350" cy="50006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1500166" y="5000636"/>
            <a:ext cx="5131320" cy="1643074"/>
            <a:chOff x="1500166" y="5000636"/>
            <a:chExt cx="5131320" cy="1643074"/>
          </a:xfrm>
        </p:grpSpPr>
        <p:pic>
          <p:nvPicPr>
            <p:cNvPr id="7" name="Рисунок 6" descr="multyashki-1805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0166" y="5000636"/>
              <a:ext cx="1643074" cy="16430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000364" y="5500702"/>
              <a:ext cx="36311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Молодец!</a:t>
              </a:r>
              <a:endPara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grpSp>
        <p:nvGrpSpPr>
          <p:cNvPr id="9" name="Группа 11"/>
          <p:cNvGrpSpPr/>
          <p:nvPr/>
        </p:nvGrpSpPr>
        <p:grpSpPr>
          <a:xfrm>
            <a:off x="3286116" y="1357298"/>
            <a:ext cx="5631249" cy="1330997"/>
            <a:chOff x="928662" y="857232"/>
            <a:chExt cx="5631249" cy="1330997"/>
          </a:xfrm>
        </p:grpSpPr>
        <p:pic>
          <p:nvPicPr>
            <p:cNvPr id="10" name="Рисунок 9" descr="people17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662" y="857232"/>
              <a:ext cx="1404941" cy="133099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5984" y="1142984"/>
              <a:ext cx="42739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Подумай ещё!</a:t>
              </a:r>
              <a:endPara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6231" y="3550105"/>
            <a:ext cx="890758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краевые швы 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85728"/>
            <a:ext cx="7000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Какой машинный шов относится к краевым швам: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4397224"/>
            <a:ext cx="414340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шов в подгибку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825588"/>
            <a:ext cx="421484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запошивочный шов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214" y="6143644"/>
            <a:ext cx="542350" cy="50006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1500166" y="5000636"/>
            <a:ext cx="5131320" cy="1643074"/>
            <a:chOff x="1500166" y="5000636"/>
            <a:chExt cx="5131320" cy="1643074"/>
          </a:xfrm>
        </p:grpSpPr>
        <p:pic>
          <p:nvPicPr>
            <p:cNvPr id="7" name="Рисунок 6" descr="multyashki-1805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0166" y="5000636"/>
              <a:ext cx="1643074" cy="16430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000364" y="5500702"/>
              <a:ext cx="36311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Молодец!</a:t>
              </a:r>
              <a:endPara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grpSp>
        <p:nvGrpSpPr>
          <p:cNvPr id="9" name="Группа 11"/>
          <p:cNvGrpSpPr/>
          <p:nvPr/>
        </p:nvGrpSpPr>
        <p:grpSpPr>
          <a:xfrm>
            <a:off x="2857488" y="1357298"/>
            <a:ext cx="5631249" cy="1330997"/>
            <a:chOff x="928662" y="857232"/>
            <a:chExt cx="5631249" cy="1330997"/>
          </a:xfrm>
        </p:grpSpPr>
        <p:pic>
          <p:nvPicPr>
            <p:cNvPr id="10" name="Рисунок 9" descr="people17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662" y="857232"/>
              <a:ext cx="1404941" cy="133099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5984" y="1142984"/>
              <a:ext cx="42739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Подумай ещё!</a:t>
              </a:r>
              <a:endPara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4282" y="3611406"/>
            <a:ext cx="414340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двойной шов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06" y="285728"/>
            <a:ext cx="7921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 пошиве ФАРТУКА используют: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418" y="3357562"/>
            <a:ext cx="7193102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шов вподгибку с закрытым срезом и обтачной шов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418" y="2357430"/>
            <a:ext cx="719310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шов вподгибку с открытым срезом 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214" y="6143644"/>
            <a:ext cx="542350" cy="50006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1500166" y="5000636"/>
            <a:ext cx="5131320" cy="1643074"/>
            <a:chOff x="1500166" y="5000636"/>
            <a:chExt cx="5131320" cy="1643074"/>
          </a:xfrm>
        </p:grpSpPr>
        <p:pic>
          <p:nvPicPr>
            <p:cNvPr id="7" name="Рисунок 6" descr="multyashki-1805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0166" y="5000636"/>
              <a:ext cx="1643074" cy="16430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000364" y="5500702"/>
              <a:ext cx="36311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Молодец!</a:t>
              </a:r>
              <a:endPara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grpSp>
        <p:nvGrpSpPr>
          <p:cNvPr id="9" name="Группа 11"/>
          <p:cNvGrpSpPr/>
          <p:nvPr/>
        </p:nvGrpSpPr>
        <p:grpSpPr>
          <a:xfrm>
            <a:off x="83759" y="928670"/>
            <a:ext cx="5631249" cy="1330997"/>
            <a:chOff x="928662" y="857232"/>
            <a:chExt cx="5631249" cy="1330997"/>
          </a:xfrm>
        </p:grpSpPr>
        <p:pic>
          <p:nvPicPr>
            <p:cNvPr id="10" name="Рисунок 9" descr="people17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662" y="857232"/>
              <a:ext cx="1404941" cy="133099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5984" y="1142984"/>
              <a:ext cx="42739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Подумай ещё!</a:t>
              </a:r>
              <a:endPara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36418" y="4643446"/>
            <a:ext cx="719310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окантовочный шов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474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какой ткани легче всего определить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лицевую сторону?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3643314"/>
            <a:ext cx="6500858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на ткани с печатным рисунком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012" y="4429132"/>
            <a:ext cx="397836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на пестроткани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214" y="6143644"/>
            <a:ext cx="542350" cy="50006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1500166" y="5000636"/>
            <a:ext cx="5131320" cy="1643074"/>
            <a:chOff x="1500166" y="5000636"/>
            <a:chExt cx="5131320" cy="1643074"/>
          </a:xfrm>
        </p:grpSpPr>
        <p:pic>
          <p:nvPicPr>
            <p:cNvPr id="7" name="Рисунок 6" descr="multyashki-1805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0166" y="5000636"/>
              <a:ext cx="1643074" cy="16430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000364" y="5500702"/>
              <a:ext cx="36311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Молодец!</a:t>
              </a:r>
              <a:endPara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grpSp>
        <p:nvGrpSpPr>
          <p:cNvPr id="9" name="Группа 11"/>
          <p:cNvGrpSpPr/>
          <p:nvPr/>
        </p:nvGrpSpPr>
        <p:grpSpPr>
          <a:xfrm>
            <a:off x="3214678" y="1428736"/>
            <a:ext cx="5631249" cy="1330997"/>
            <a:chOff x="928662" y="857232"/>
            <a:chExt cx="5631249" cy="1330997"/>
          </a:xfrm>
        </p:grpSpPr>
        <p:pic>
          <p:nvPicPr>
            <p:cNvPr id="10" name="Рисунок 9" descr="people17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662" y="857232"/>
              <a:ext cx="1404941" cy="133099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5984" y="1142984"/>
              <a:ext cx="42739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Подумай ещё!</a:t>
              </a:r>
              <a:endPara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5012" y="2857496"/>
            <a:ext cx="4549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на гладкокрашеной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666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Бретели ФАРТУКА можно обработать: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74" y="2285992"/>
            <a:ext cx="4478426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обтачным швом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74" y="4429132"/>
            <a:ext cx="4835616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запошивочным швом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214" y="6143644"/>
            <a:ext cx="542350" cy="50006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2857488" y="5000636"/>
            <a:ext cx="5131320" cy="1643074"/>
            <a:chOff x="1500166" y="5000636"/>
            <a:chExt cx="5131320" cy="1643074"/>
          </a:xfrm>
        </p:grpSpPr>
        <p:pic>
          <p:nvPicPr>
            <p:cNvPr id="7" name="Рисунок 6" descr="multyashki-1805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0166" y="5000636"/>
              <a:ext cx="1643074" cy="16430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000364" y="5500702"/>
              <a:ext cx="36311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Молодец!</a:t>
              </a:r>
              <a:endPara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grpSp>
        <p:nvGrpSpPr>
          <p:cNvPr id="9" name="Группа 11"/>
          <p:cNvGrpSpPr/>
          <p:nvPr/>
        </p:nvGrpSpPr>
        <p:grpSpPr>
          <a:xfrm>
            <a:off x="3357554" y="928670"/>
            <a:ext cx="5631249" cy="1330997"/>
            <a:chOff x="928662" y="857232"/>
            <a:chExt cx="5631249" cy="1330997"/>
          </a:xfrm>
        </p:grpSpPr>
        <p:pic>
          <p:nvPicPr>
            <p:cNvPr id="10" name="Рисунок 9" descr="people17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662" y="857232"/>
              <a:ext cx="1404941" cy="133099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5984" y="1142984"/>
              <a:ext cx="42739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Подумай ещё!</a:t>
              </a:r>
              <a:endPara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574" y="3357562"/>
            <a:ext cx="4835616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стачным швом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Гала документы\ФЛЭШКА ГАЛА\Маленькая флэшка\НОВ.АПРЕЛЬ2011\Фартук М\DSCN45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4" y="3857628"/>
            <a:ext cx="3733792" cy="2800344"/>
          </a:xfrm>
          <a:prstGeom prst="rect">
            <a:avLst/>
          </a:prstGeom>
          <a:noFill/>
        </p:spPr>
      </p:pic>
      <p:pic>
        <p:nvPicPr>
          <p:cNvPr id="5" name="Picture 3" descr="G:\Гала документы\ФЛЭШКА ГАЛА\Маленькая флэшка\НОВ.АПРЕЛЬ2011\Фартук М\DSCN45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23" y="1714488"/>
            <a:ext cx="4857783" cy="3643338"/>
          </a:xfrm>
          <a:prstGeom prst="rect">
            <a:avLst/>
          </a:prstGeom>
          <a:noFill/>
        </p:spPr>
      </p:pic>
      <p:pic>
        <p:nvPicPr>
          <p:cNvPr id="6" name="Picture 2" descr="G:\Гала документы\ФЛЭШКА ГАЛА\Маленькая флэшка\НОВ.АПРЕЛЬ2011\Фартук М\DSCN46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510706"/>
            <a:ext cx="4071966" cy="30539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14810" y="500042"/>
            <a:ext cx="481471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Обработка бретелей фартуков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Гала документы\ФЛЭШКА ГАЛА\Маленькая флэшка\НОВ.АПРЕЛЬ2011\Фартук М\DSCN45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8626476" cy="53578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4030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Смётывание - это: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418" y="3500438"/>
            <a:ext cx="8907582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соединение двух деталей, примерно равных по величине, временными стежками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418" y="4786322"/>
            <a:ext cx="8907582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закрепление подогнутого края детали временными стежками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214" y="6143644"/>
            <a:ext cx="542350" cy="50006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3071802" y="571480"/>
            <a:ext cx="5131320" cy="1643074"/>
            <a:chOff x="1500166" y="5000636"/>
            <a:chExt cx="5131320" cy="1643074"/>
          </a:xfrm>
        </p:grpSpPr>
        <p:pic>
          <p:nvPicPr>
            <p:cNvPr id="7" name="Рисунок 6" descr="multyashki-1805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0166" y="5000636"/>
              <a:ext cx="1643074" cy="16430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000364" y="5500702"/>
              <a:ext cx="36311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Молодец!</a:t>
              </a:r>
              <a:endPara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grpSp>
        <p:nvGrpSpPr>
          <p:cNvPr id="9" name="Группа 11"/>
          <p:cNvGrpSpPr/>
          <p:nvPr/>
        </p:nvGrpSpPr>
        <p:grpSpPr>
          <a:xfrm>
            <a:off x="3512751" y="785794"/>
            <a:ext cx="5631249" cy="1330997"/>
            <a:chOff x="928662" y="857232"/>
            <a:chExt cx="5631249" cy="1330997"/>
          </a:xfrm>
        </p:grpSpPr>
        <p:pic>
          <p:nvPicPr>
            <p:cNvPr id="10" name="Рисунок 9" descr="people17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662" y="857232"/>
              <a:ext cx="1404941" cy="133099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5984" y="1142984"/>
              <a:ext cx="42739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Подумай ещё!</a:t>
              </a:r>
              <a:endPara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36418" y="2214554"/>
            <a:ext cx="8907582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временное соединение мелкой детали с крупной временными стежками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 idx="4294967295"/>
          </p:nvPr>
        </p:nvSpPr>
        <p:spPr>
          <a:xfrm>
            <a:off x="1357290" y="3000372"/>
            <a:ext cx="7138987" cy="706437"/>
          </a:xfrm>
        </p:spPr>
        <p:txBody>
          <a:bodyPr>
            <a:noAutofit/>
          </a:bodyPr>
          <a:lstStyle/>
          <a:p>
            <a:pPr algn="l"/>
            <a:r>
              <a:rPr lang="ru-RU" sz="4600" b="1" i="1" dirty="0" smtClean="0">
                <a:latin typeface="Times New Roman" pitchFamily="18" charset="0"/>
                <a:cs typeface="Times New Roman" pitchFamily="18" charset="0"/>
              </a:rPr>
              <a:t>Продолжите пословицы: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Длинная нитка …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Больше дела -  меньше …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откладывай на завтра то, что …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Кто не работает, тот не …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Маленькое дело лучше большого…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Глазам страшно, а руки …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боги горшки …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раскроится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так и …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Делай так, чтобы не …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3888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Стачивание - это: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74" y="4857760"/>
            <a:ext cx="8907582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 соединение приблизительно равных по величине деталей машинной строчкой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74" y="2285992"/>
            <a:ext cx="8907582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прокладывание строчки для закрепления подогнутого края детали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214" y="6143644"/>
            <a:ext cx="542350" cy="50006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3000364" y="571480"/>
            <a:ext cx="5131320" cy="1643074"/>
            <a:chOff x="1500166" y="5000636"/>
            <a:chExt cx="5131320" cy="1643074"/>
          </a:xfrm>
        </p:grpSpPr>
        <p:pic>
          <p:nvPicPr>
            <p:cNvPr id="7" name="Рисунок 6" descr="multyashki-1805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0166" y="5000636"/>
              <a:ext cx="1643074" cy="16430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000364" y="5500702"/>
              <a:ext cx="36311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Молодец!</a:t>
              </a:r>
              <a:endPara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grpSp>
        <p:nvGrpSpPr>
          <p:cNvPr id="9" name="Группа 11"/>
          <p:cNvGrpSpPr/>
          <p:nvPr/>
        </p:nvGrpSpPr>
        <p:grpSpPr>
          <a:xfrm>
            <a:off x="3357554" y="928670"/>
            <a:ext cx="5631249" cy="1330997"/>
            <a:chOff x="928662" y="857232"/>
            <a:chExt cx="5631249" cy="1330997"/>
          </a:xfrm>
        </p:grpSpPr>
        <p:pic>
          <p:nvPicPr>
            <p:cNvPr id="10" name="Рисунок 9" descr="people17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662" y="857232"/>
              <a:ext cx="1404941" cy="133099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5984" y="1142984"/>
              <a:ext cx="42739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Подумай ещё!</a:t>
              </a:r>
              <a:endPara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574" y="3571876"/>
            <a:ext cx="8907582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соединение разных по величине деталей машинной строчкой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69" y="214290"/>
            <a:ext cx="3189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СБОРКИ - это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74" y="3571876"/>
            <a:ext cx="6264376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вид отделки швейного изделия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74" y="4429132"/>
            <a:ext cx="6192938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деталь швейной машины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214" y="6143644"/>
            <a:ext cx="542350" cy="50006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1500166" y="5000636"/>
            <a:ext cx="5131320" cy="1643074"/>
            <a:chOff x="1500166" y="5000636"/>
            <a:chExt cx="5131320" cy="1643074"/>
          </a:xfrm>
        </p:grpSpPr>
        <p:pic>
          <p:nvPicPr>
            <p:cNvPr id="7" name="Рисунок 6" descr="multyashki-1805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0166" y="5000636"/>
              <a:ext cx="1643074" cy="16430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000364" y="5500702"/>
              <a:ext cx="36311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Молодец!</a:t>
              </a:r>
              <a:endPara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grpSp>
        <p:nvGrpSpPr>
          <p:cNvPr id="9" name="Группа 11"/>
          <p:cNvGrpSpPr/>
          <p:nvPr/>
        </p:nvGrpSpPr>
        <p:grpSpPr>
          <a:xfrm>
            <a:off x="3286116" y="1214422"/>
            <a:ext cx="5631249" cy="1330997"/>
            <a:chOff x="928662" y="857232"/>
            <a:chExt cx="5631249" cy="1330997"/>
          </a:xfrm>
        </p:grpSpPr>
        <p:pic>
          <p:nvPicPr>
            <p:cNvPr id="10" name="Рисунок 9" descr="people17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662" y="857232"/>
              <a:ext cx="1404941" cy="133099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5984" y="1142984"/>
              <a:ext cx="42739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Подумай ещё!</a:t>
              </a:r>
              <a:endPara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574" y="2714620"/>
            <a:ext cx="6192938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деталь швейного изделия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77459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Сколько машинных строчек нужно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прошить для выполнения сборок?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74" y="2285992"/>
            <a:ext cx="1263716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2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74" y="4429132"/>
            <a:ext cx="1263716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1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214" y="6143644"/>
            <a:ext cx="542350" cy="50006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1500166" y="5000636"/>
            <a:ext cx="5131320" cy="1643074"/>
            <a:chOff x="1500166" y="5000636"/>
            <a:chExt cx="5131320" cy="1643074"/>
          </a:xfrm>
        </p:grpSpPr>
        <p:pic>
          <p:nvPicPr>
            <p:cNvPr id="7" name="Рисунок 6" descr="multyashki-1805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0166" y="5000636"/>
              <a:ext cx="1643074" cy="16430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000364" y="5500702"/>
              <a:ext cx="36311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Молодец!</a:t>
              </a:r>
              <a:endPara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grpSp>
        <p:nvGrpSpPr>
          <p:cNvPr id="9" name="Группа 11"/>
          <p:cNvGrpSpPr/>
          <p:nvPr/>
        </p:nvGrpSpPr>
        <p:grpSpPr>
          <a:xfrm>
            <a:off x="3357554" y="928670"/>
            <a:ext cx="5631249" cy="1330997"/>
            <a:chOff x="928662" y="857232"/>
            <a:chExt cx="5631249" cy="1330997"/>
          </a:xfrm>
        </p:grpSpPr>
        <p:pic>
          <p:nvPicPr>
            <p:cNvPr id="10" name="Рисунок 9" descr="people17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662" y="857232"/>
              <a:ext cx="1404941" cy="133099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5984" y="1142984"/>
              <a:ext cx="42739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Подумай ещё!</a:t>
              </a:r>
              <a:endPara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574" y="3357562"/>
            <a:ext cx="1263716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3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7260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Какой регулятор используют для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изменения длины стежка: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74" y="4429132"/>
            <a:ext cx="669300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регулятор строчки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74" y="2357430"/>
            <a:ext cx="705019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регулятор подъема зубчатой рейки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214" y="6143644"/>
            <a:ext cx="542350" cy="50006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1500166" y="5000636"/>
            <a:ext cx="5131320" cy="1643074"/>
            <a:chOff x="1500166" y="5000636"/>
            <a:chExt cx="5131320" cy="1643074"/>
          </a:xfrm>
        </p:grpSpPr>
        <p:pic>
          <p:nvPicPr>
            <p:cNvPr id="7" name="Рисунок 6" descr="multyashki-1805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0166" y="5000636"/>
              <a:ext cx="1643074" cy="16430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000364" y="5500702"/>
              <a:ext cx="36311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Молодец!</a:t>
              </a:r>
              <a:endPara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grpSp>
        <p:nvGrpSpPr>
          <p:cNvPr id="9" name="Группа 11"/>
          <p:cNvGrpSpPr/>
          <p:nvPr/>
        </p:nvGrpSpPr>
        <p:grpSpPr>
          <a:xfrm>
            <a:off x="3357554" y="928670"/>
            <a:ext cx="5631249" cy="1330997"/>
            <a:chOff x="928662" y="857232"/>
            <a:chExt cx="5631249" cy="1330997"/>
          </a:xfrm>
        </p:grpSpPr>
        <p:pic>
          <p:nvPicPr>
            <p:cNvPr id="10" name="Рисунок 9" descr="people17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662" y="857232"/>
              <a:ext cx="1404941" cy="133099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5984" y="1142984"/>
              <a:ext cx="42739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Подумай ещё!</a:t>
              </a:r>
              <a:endPara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574" y="3393281"/>
            <a:ext cx="712163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регулятор натяжения верхней нити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7831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 выполнении сборок устанавливают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длину стежка: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74" y="3464719"/>
            <a:ext cx="6264376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4-5 мм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74" y="4429132"/>
            <a:ext cx="6264376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не имеет значения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214" y="6143644"/>
            <a:ext cx="542350" cy="50006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1500166" y="5000636"/>
            <a:ext cx="5131320" cy="1643074"/>
            <a:chOff x="1500166" y="5000636"/>
            <a:chExt cx="5131320" cy="1643074"/>
          </a:xfrm>
        </p:grpSpPr>
        <p:pic>
          <p:nvPicPr>
            <p:cNvPr id="7" name="Рисунок 6" descr="multyashki-1805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0166" y="5000636"/>
              <a:ext cx="1643074" cy="16430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000364" y="5500702"/>
              <a:ext cx="36311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Молодец!</a:t>
              </a:r>
              <a:endPara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grpSp>
        <p:nvGrpSpPr>
          <p:cNvPr id="9" name="Группа 11"/>
          <p:cNvGrpSpPr/>
          <p:nvPr/>
        </p:nvGrpSpPr>
        <p:grpSpPr>
          <a:xfrm>
            <a:off x="3357554" y="928670"/>
            <a:ext cx="5631249" cy="1330997"/>
            <a:chOff x="928662" y="857232"/>
            <a:chExt cx="5631249" cy="1330997"/>
          </a:xfrm>
        </p:grpSpPr>
        <p:pic>
          <p:nvPicPr>
            <p:cNvPr id="10" name="Рисунок 9" descr="people17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662" y="857232"/>
              <a:ext cx="1404941" cy="133099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5984" y="1142984"/>
              <a:ext cx="42739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Подумай ещё!</a:t>
              </a:r>
              <a:endPara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574" y="2500306"/>
            <a:ext cx="6264376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1-2 мм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69707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 называется деталь, которая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родвигает ткань на машине: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3214686"/>
            <a:ext cx="414340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зубчатая   пластина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74" y="4429132"/>
            <a:ext cx="397836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прижимная лапка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214" y="6143644"/>
            <a:ext cx="542350" cy="50006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1500166" y="5000636"/>
            <a:ext cx="5131320" cy="1643074"/>
            <a:chOff x="1500166" y="5000636"/>
            <a:chExt cx="5131320" cy="1643074"/>
          </a:xfrm>
        </p:grpSpPr>
        <p:pic>
          <p:nvPicPr>
            <p:cNvPr id="7" name="Рисунок 6" descr="multyashki-1805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0166" y="5000636"/>
              <a:ext cx="1643074" cy="16430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000364" y="5500702"/>
              <a:ext cx="36311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Молодец!</a:t>
              </a:r>
              <a:endPara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grpSp>
        <p:nvGrpSpPr>
          <p:cNvPr id="9" name="Группа 11"/>
          <p:cNvGrpSpPr/>
          <p:nvPr/>
        </p:nvGrpSpPr>
        <p:grpSpPr>
          <a:xfrm>
            <a:off x="3214678" y="2143116"/>
            <a:ext cx="5631249" cy="1330997"/>
            <a:chOff x="928662" y="857232"/>
            <a:chExt cx="5631249" cy="1330997"/>
          </a:xfrm>
        </p:grpSpPr>
        <p:pic>
          <p:nvPicPr>
            <p:cNvPr id="10" name="Рисунок 9" descr="people17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662" y="857232"/>
              <a:ext cx="1404941" cy="133099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5984" y="1142984"/>
              <a:ext cx="42739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Подумай ещё!</a:t>
              </a:r>
              <a:endPara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574" y="2285992"/>
            <a:ext cx="1906658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игла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3303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ФАРТУК - это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285992"/>
            <a:ext cx="492922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 специальная одежда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429132"/>
            <a:ext cx="492922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 лёгкое платье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214" y="6143644"/>
            <a:ext cx="542350" cy="50006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1500166" y="5000636"/>
            <a:ext cx="5131320" cy="1643074"/>
            <a:chOff x="1500166" y="5000636"/>
            <a:chExt cx="5131320" cy="1643074"/>
          </a:xfrm>
        </p:grpSpPr>
        <p:pic>
          <p:nvPicPr>
            <p:cNvPr id="7" name="Рисунок 6" descr="multyashki-1805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0166" y="5000636"/>
              <a:ext cx="1643074" cy="16430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000364" y="5500702"/>
              <a:ext cx="36311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Молодец!</a:t>
              </a:r>
              <a:endPara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grpSp>
        <p:nvGrpSpPr>
          <p:cNvPr id="9" name="Группа 11"/>
          <p:cNvGrpSpPr/>
          <p:nvPr/>
        </p:nvGrpSpPr>
        <p:grpSpPr>
          <a:xfrm>
            <a:off x="3357554" y="928670"/>
            <a:ext cx="5631249" cy="1330997"/>
            <a:chOff x="928662" y="857232"/>
            <a:chExt cx="5631249" cy="1330997"/>
          </a:xfrm>
        </p:grpSpPr>
        <p:pic>
          <p:nvPicPr>
            <p:cNvPr id="10" name="Рисунок 9" descr="people17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662" y="857232"/>
              <a:ext cx="1404941" cy="133099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5984" y="1142984"/>
              <a:ext cx="42739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Подумай ещё!</a:t>
              </a:r>
              <a:endPara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5720" y="3357562"/>
            <a:ext cx="492922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 нательное белье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10242" y="2285992"/>
            <a:ext cx="334803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7675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ФАРТУК предназначен 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для …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012" y="3714752"/>
            <a:ext cx="890758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защиты одежды от загрязнения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4572008"/>
            <a:ext cx="890758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защиты одежды от солнечных лучей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214" y="6143644"/>
            <a:ext cx="542350" cy="50006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3084018" y="5000636"/>
            <a:ext cx="5131320" cy="1643074"/>
            <a:chOff x="1500166" y="5000636"/>
            <a:chExt cx="5131320" cy="1643074"/>
          </a:xfrm>
        </p:grpSpPr>
        <p:pic>
          <p:nvPicPr>
            <p:cNvPr id="7" name="Рисунок 6" descr="multyashki-1805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0166" y="5000636"/>
              <a:ext cx="1643074" cy="16430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000364" y="5500702"/>
              <a:ext cx="36311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Молодец!</a:t>
              </a:r>
              <a:endPara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85720" y="1500174"/>
            <a:ext cx="5631249" cy="1422266"/>
            <a:chOff x="928662" y="857232"/>
            <a:chExt cx="5631249" cy="1422266"/>
          </a:xfrm>
        </p:grpSpPr>
        <p:pic>
          <p:nvPicPr>
            <p:cNvPr id="10" name="Рисунок 9" descr="people17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662" y="857232"/>
              <a:ext cx="1404941" cy="133099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5984" y="1571612"/>
              <a:ext cx="42739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Подумай ещё!</a:t>
              </a:r>
              <a:endPara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pic>
        <p:nvPicPr>
          <p:cNvPr id="13" name="Рисунок 12" descr="http://rasm.sb.uz/pics2/e42d52ba705341f5edd7337f9610160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71438"/>
            <a:ext cx="3214678" cy="28574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6528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ФАРТУК можно сшить из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4" y="4857760"/>
            <a:ext cx="7500958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тканей натурального происхождения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857496"/>
            <a:ext cx="6621598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тканей химического 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               происхождения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214" y="6143644"/>
            <a:ext cx="542350" cy="50006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1500166" y="5214926"/>
            <a:ext cx="5131320" cy="1643074"/>
            <a:chOff x="1500166" y="5000636"/>
            <a:chExt cx="5131320" cy="1643074"/>
          </a:xfrm>
        </p:grpSpPr>
        <p:pic>
          <p:nvPicPr>
            <p:cNvPr id="7" name="Рисунок 6" descr="multyashki-1805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0166" y="5000636"/>
              <a:ext cx="1643074" cy="16430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000364" y="5500702"/>
              <a:ext cx="36311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Молодец!</a:t>
              </a:r>
              <a:endPara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grpSp>
        <p:nvGrpSpPr>
          <p:cNvPr id="9" name="Группа 11"/>
          <p:cNvGrpSpPr/>
          <p:nvPr/>
        </p:nvGrpSpPr>
        <p:grpSpPr>
          <a:xfrm>
            <a:off x="0" y="1214422"/>
            <a:ext cx="5631249" cy="1330997"/>
            <a:chOff x="928662" y="857232"/>
            <a:chExt cx="5631249" cy="1330997"/>
          </a:xfrm>
        </p:grpSpPr>
        <p:pic>
          <p:nvPicPr>
            <p:cNvPr id="10" name="Рисунок 9" descr="people17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662" y="857232"/>
              <a:ext cx="1404941" cy="133099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5984" y="1142984"/>
              <a:ext cx="42739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Подумай ещё!</a:t>
              </a:r>
              <a:endPara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36418" y="4071942"/>
            <a:ext cx="655016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любых тканей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://s.ecrater.com/stores/329509/5356a14a7aa3d_329509b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132799"/>
            <a:ext cx="2130142" cy="41534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516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Ткани для ФАРТУКА: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74" y="3607595"/>
            <a:ext cx="6264376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ситец, сатин, бязь, мадаполам,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батист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8" y="4857760"/>
            <a:ext cx="6143636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сукно, драп, бостон, бобрик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214" y="6143644"/>
            <a:ext cx="542350" cy="50006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1500166" y="5214926"/>
            <a:ext cx="5131320" cy="1643074"/>
            <a:chOff x="1500166" y="5000636"/>
            <a:chExt cx="5131320" cy="1643074"/>
          </a:xfrm>
        </p:grpSpPr>
        <p:pic>
          <p:nvPicPr>
            <p:cNvPr id="7" name="Рисунок 6" descr="multyashki-1805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0166" y="5000636"/>
              <a:ext cx="1643074" cy="16430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000364" y="5500702"/>
              <a:ext cx="36311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Молодец!</a:t>
              </a:r>
              <a:endPara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grpSp>
        <p:nvGrpSpPr>
          <p:cNvPr id="9" name="Группа 11"/>
          <p:cNvGrpSpPr/>
          <p:nvPr/>
        </p:nvGrpSpPr>
        <p:grpSpPr>
          <a:xfrm>
            <a:off x="500034" y="1357298"/>
            <a:ext cx="5631249" cy="1330997"/>
            <a:chOff x="928662" y="857232"/>
            <a:chExt cx="5631249" cy="1330997"/>
          </a:xfrm>
        </p:grpSpPr>
        <p:pic>
          <p:nvPicPr>
            <p:cNvPr id="10" name="Рисунок 9" descr="people17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662" y="857232"/>
              <a:ext cx="1404941" cy="133099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5984" y="1142984"/>
              <a:ext cx="42739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Подумай ещё!</a:t>
              </a:r>
              <a:endPara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574" y="2786058"/>
            <a:ext cx="4406988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шифон, крепдешин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214314"/>
            <a:ext cx="2357454" cy="47863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7611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Свойства тканей для ФАРТУКОВ 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012" y="2772787"/>
            <a:ext cx="5907186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прочные,  хорошо стираются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214" y="6143644"/>
            <a:ext cx="542350" cy="50006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142844" y="5000636"/>
            <a:ext cx="5929354" cy="1643074"/>
            <a:chOff x="2357422" y="5000636"/>
            <a:chExt cx="5929354" cy="1643074"/>
          </a:xfrm>
        </p:grpSpPr>
        <p:pic>
          <p:nvPicPr>
            <p:cNvPr id="7" name="Рисунок 6" descr="multyashki-1805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7422" y="5000636"/>
              <a:ext cx="1643074" cy="16430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655654" y="5500702"/>
              <a:ext cx="36311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Молодец!</a:t>
              </a:r>
              <a:endPara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grpSp>
        <p:nvGrpSpPr>
          <p:cNvPr id="9" name="Группа 11"/>
          <p:cNvGrpSpPr/>
          <p:nvPr/>
        </p:nvGrpSpPr>
        <p:grpSpPr>
          <a:xfrm>
            <a:off x="285720" y="928670"/>
            <a:ext cx="5631249" cy="1330997"/>
            <a:chOff x="928662" y="857232"/>
            <a:chExt cx="5631249" cy="1330997"/>
          </a:xfrm>
        </p:grpSpPr>
        <p:pic>
          <p:nvPicPr>
            <p:cNvPr id="10" name="Рисунок 9" descr="people17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662" y="857232"/>
              <a:ext cx="1404941" cy="133099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5984" y="1142984"/>
              <a:ext cx="42739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Подумай ещё!</a:t>
              </a:r>
              <a:endPara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36450" y="3630043"/>
            <a:ext cx="5835748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непрочные, имеют блеск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07445" y="1214422"/>
            <a:ext cx="2793711" cy="47293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070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Детали, из которых состоит ФАРТУК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74" y="4429132"/>
            <a:ext cx="5692872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нижняя часть, нагрудник, 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бретель, пояс, карман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74" y="2786058"/>
            <a:ext cx="569287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основная деталь, карман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214" y="6143644"/>
            <a:ext cx="542350" cy="50006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1500166" y="5214926"/>
            <a:ext cx="5417072" cy="1643074"/>
            <a:chOff x="1500166" y="5214926"/>
            <a:chExt cx="5417072" cy="1643074"/>
          </a:xfrm>
        </p:grpSpPr>
        <p:pic>
          <p:nvPicPr>
            <p:cNvPr id="7" name="Рисунок 6" descr="multyashki-1805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0166" y="5214926"/>
              <a:ext cx="1643074" cy="16430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286116" y="5500702"/>
              <a:ext cx="36311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Молодец!</a:t>
              </a:r>
              <a:endPara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grpSp>
        <p:nvGrpSpPr>
          <p:cNvPr id="9" name="Группа 11"/>
          <p:cNvGrpSpPr/>
          <p:nvPr/>
        </p:nvGrpSpPr>
        <p:grpSpPr>
          <a:xfrm>
            <a:off x="285720" y="1142984"/>
            <a:ext cx="5631249" cy="1330997"/>
            <a:chOff x="928662" y="857232"/>
            <a:chExt cx="5631249" cy="1330997"/>
          </a:xfrm>
        </p:grpSpPr>
        <p:pic>
          <p:nvPicPr>
            <p:cNvPr id="10" name="Рисунок 9" descr="people17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662" y="857232"/>
              <a:ext cx="1404941" cy="133099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5984" y="1142984"/>
              <a:ext cx="42739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Подумай ещё!</a:t>
              </a:r>
              <a:endPara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574" y="3607595"/>
            <a:ext cx="576431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перед, спинка, пояс, карман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Retro Apron Luv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1071546"/>
            <a:ext cx="3000364" cy="43195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06" y="285728"/>
            <a:ext cx="3980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ПАРНЫЕ детали: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418" y="3357562"/>
            <a:ext cx="783604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нагрудник, бретель,  карман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418" y="2357430"/>
            <a:ext cx="783604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нагрудник, бретель, пояс, карман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214" y="6143644"/>
            <a:ext cx="542350" cy="500066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1500166" y="5000636"/>
            <a:ext cx="5131320" cy="1643074"/>
            <a:chOff x="1500166" y="5000636"/>
            <a:chExt cx="5131320" cy="1643074"/>
          </a:xfrm>
        </p:grpSpPr>
        <p:pic>
          <p:nvPicPr>
            <p:cNvPr id="7" name="Рисунок 6" descr="multyashki-1805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0166" y="5000636"/>
              <a:ext cx="1643074" cy="16430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000364" y="5500702"/>
              <a:ext cx="36311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Молодец!</a:t>
              </a:r>
              <a:endPara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grpSp>
        <p:nvGrpSpPr>
          <p:cNvPr id="9" name="Группа 11"/>
          <p:cNvGrpSpPr/>
          <p:nvPr/>
        </p:nvGrpSpPr>
        <p:grpSpPr>
          <a:xfrm>
            <a:off x="83759" y="928670"/>
            <a:ext cx="5631249" cy="1330997"/>
            <a:chOff x="928662" y="857232"/>
            <a:chExt cx="5631249" cy="1330997"/>
          </a:xfrm>
        </p:grpSpPr>
        <p:pic>
          <p:nvPicPr>
            <p:cNvPr id="10" name="Рисунок 9" descr="people17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662" y="857232"/>
              <a:ext cx="1404941" cy="133099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5984" y="1142984"/>
              <a:ext cx="42739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angle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uthCYR Black" pitchFamily="50" charset="-52"/>
                </a:rPr>
                <a:t>Подумай ещё!</a:t>
              </a:r>
              <a:endPara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uthCYR Black" pitchFamily="50" charset="-5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4282" y="4214818"/>
            <a:ext cx="7907482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нижняя часть, нагрудник, бретель, пояс, карман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579</Words>
  <Application>Microsoft Office PowerPoint</Application>
  <PresentationFormat>Экран (4:3)</PresentationFormat>
  <Paragraphs>144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Интерактивный  тест</vt:lpstr>
      <vt:lpstr>Продолжите пословицы: Длинная нитка … Больше дела -  меньше … Не откладывай на завтра то, что … Кто не работает, тот не … Маленькое дело лучше большого… Глазам страшно, а руки … Не боги горшки … Как раскроится, так и … Делай так, чтобы не …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BEST_XP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Привет!!!</cp:lastModifiedBy>
  <cp:revision>40</cp:revision>
  <dcterms:created xsi:type="dcterms:W3CDTF">2012-01-01T15:29:24Z</dcterms:created>
  <dcterms:modified xsi:type="dcterms:W3CDTF">2017-01-14T13:23:57Z</dcterms:modified>
</cp:coreProperties>
</file>