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71" r:id="rId15"/>
    <p:sldId id="261" r:id="rId16"/>
    <p:sldId id="281" r:id="rId17"/>
    <p:sldId id="275" r:id="rId18"/>
    <p:sldId id="272" r:id="rId19"/>
    <p:sldId id="276" r:id="rId20"/>
    <p:sldId id="273" r:id="rId21"/>
    <p:sldId id="277" r:id="rId22"/>
    <p:sldId id="274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72;&#1090;&#1077;&#1084;&#1072;&#1090;&#1080;&#1095;&#1077;&#1089;&#1082;&#1072;&#1103;%20&#1085;&#1077;&#1076;&#1077;&#1083;&#1103;\&#1052;&#1072;&#1090;&#1077;&#1084;&#1072;&#1090;&#1080;&#1095;&#1077;&#1089;&#1082;&#1080;&#1081;%20&#1101;&#1082;&#1089;&#1087;&#1088;&#1077;&#1089;&#1089;\gudok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Математический экспресс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5085184"/>
            <a:ext cx="4545704" cy="15097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500" dirty="0" smtClean="0">
                <a:solidFill>
                  <a:schemeClr val="bg1"/>
                </a:solidFill>
              </a:rPr>
              <a:t>Составила </a:t>
            </a:r>
            <a:r>
              <a:rPr lang="ru-RU" sz="5500" dirty="0" err="1" smtClean="0">
                <a:solidFill>
                  <a:schemeClr val="bg1"/>
                </a:solidFill>
              </a:rPr>
              <a:t>Нахратова</a:t>
            </a:r>
            <a:r>
              <a:rPr lang="ru-RU" sz="5500" dirty="0" smtClean="0">
                <a:solidFill>
                  <a:schemeClr val="bg1"/>
                </a:solidFill>
              </a:rPr>
              <a:t> О.Я. – учитель начальных классов для математического кружка. Муниципальное казенное общеобразовательное учреждение</a:t>
            </a:r>
          </a:p>
          <a:p>
            <a:pPr algn="r"/>
            <a:r>
              <a:rPr lang="ru-RU" sz="5500" dirty="0" smtClean="0">
                <a:solidFill>
                  <a:schemeClr val="bg1"/>
                </a:solidFill>
              </a:rPr>
              <a:t>«Посадская общеобразовательная школа-интернат </a:t>
            </a:r>
            <a:r>
              <a:rPr lang="ru-RU" sz="5500" dirty="0" smtClean="0">
                <a:solidFill>
                  <a:schemeClr val="bg1"/>
                </a:solidFill>
              </a:rPr>
              <a:t>для </a:t>
            </a:r>
            <a:r>
              <a:rPr lang="ru-RU" sz="5600" dirty="0" smtClean="0">
                <a:solidFill>
                  <a:schemeClr val="bg1"/>
                </a:solidFill>
              </a:rPr>
              <a:t>обучающихся </a:t>
            </a:r>
            <a:r>
              <a:rPr lang="ru-RU" sz="5600" dirty="0" smtClean="0">
                <a:solidFill>
                  <a:schemeClr val="bg1"/>
                </a:solidFill>
              </a:rPr>
              <a:t>с ограниченными возможностями здоровья»»</a:t>
            </a:r>
          </a:p>
          <a:p>
            <a:pPr algn="r"/>
            <a:r>
              <a:rPr lang="ru-RU" dirty="0" smtClean="0"/>
              <a:t> </a:t>
            </a:r>
          </a:p>
          <a:p>
            <a:pPr algn="r"/>
            <a:endParaRPr lang="ru-RU" dirty="0"/>
          </a:p>
        </p:txBody>
      </p:sp>
      <p:pic>
        <p:nvPicPr>
          <p:cNvPr id="4" name="Picture 2" descr="http://pic.bez-secretov.com/H30XF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36912"/>
            <a:ext cx="5072098" cy="2706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66632" y="1911296"/>
            <a:ext cx="5877185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5.На яблоне росло 40 яблок.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груше 30 груш.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Сколько всего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росло яблок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5072074"/>
            <a:ext cx="33768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40 яблок.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3450" y="1911296"/>
            <a:ext cx="8043549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6.Четыре яйца варятся четыре минуты.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Сколько времени нужно,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чтобы сварить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одно яйцо?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5072074"/>
            <a:ext cx="35311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4 минуты.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«Угадай-ка»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Догадайтесь, какое число будет следующим?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4389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2, 4, 6, 8,  …  .</a:t>
            </a:r>
          </a:p>
          <a:p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1, 3, 5, 7,  …  .</a:t>
            </a:r>
            <a:endParaRPr lang="ru-RU" sz="6000" dirty="0"/>
          </a:p>
        </p:txBody>
      </p:sp>
      <p:pic>
        <p:nvPicPr>
          <p:cNvPr id="26628" name="Picture 4" descr="http://www.celebrities-galore.com/assets/styles/theme152/images/tools/numerology/number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1071570" cy="926019"/>
          </a:xfrm>
          <a:prstGeom prst="rect">
            <a:avLst/>
          </a:prstGeom>
          <a:noFill/>
        </p:spPr>
      </p:pic>
      <p:pic>
        <p:nvPicPr>
          <p:cNvPr id="6" name="Picture 2" descr="http://www.animax.ro/wp-content/uploads/2012/06/10Ten-300x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1144395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«Решай-ка»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5214974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521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868" y="1714488"/>
            <a:ext cx="1071570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B050"/>
                </a:solidFill>
                <a:latin typeface="Arial" pitchFamily="34" charset="0"/>
              </a:rPr>
              <a:t>5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0100" y="4929198"/>
            <a:ext cx="1214446" cy="1233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rPr>
              <a:t>20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86116" y="3429000"/>
            <a:ext cx="1214446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B050"/>
                </a:solidFill>
                <a:latin typeface="Arial" pitchFamily="34" charset="0"/>
              </a:rPr>
              <a:t>5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000892" y="4857760"/>
            <a:ext cx="1285884" cy="12430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</a:rPr>
              <a:t>7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15140" y="1500174"/>
            <a:ext cx="1000132" cy="10096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</a:rPr>
              <a:t>10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86314" y="5143512"/>
            <a:ext cx="1143008" cy="1176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</a:rPr>
              <a:t>20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643174" y="5000636"/>
            <a:ext cx="1714512" cy="1243017"/>
          </a:xfrm>
          <a:prstGeom prst="triangl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928662" y="3571876"/>
            <a:ext cx="1928826" cy="1143008"/>
          </a:xfrm>
          <a:prstGeom prst="triangle">
            <a:avLst>
              <a:gd name="adj" fmla="val 786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1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714348" y="1714488"/>
            <a:ext cx="2214578" cy="142876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5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000892" y="2714620"/>
            <a:ext cx="1500198" cy="154781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4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4929190" y="1857364"/>
            <a:ext cx="1571636" cy="1414466"/>
          </a:xfrm>
          <a:prstGeom prst="triangle">
            <a:avLst>
              <a:gd name="adj" fmla="val 724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2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929190" y="3571876"/>
            <a:ext cx="1785950" cy="1171579"/>
          </a:xfrm>
          <a:prstGeom prst="triangle">
            <a:avLst>
              <a:gd name="adj" fmla="val 316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6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«Отдыхай-ка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«Пирамидка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Раскрась пирамидки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1782" y="2804636"/>
          <a:ext cx="6020435" cy="2650490"/>
        </p:xfrm>
        <a:graphic>
          <a:graphicData uri="http://schemas.openxmlformats.org/drawingml/2006/table">
            <a:tbl>
              <a:tblPr/>
              <a:tblGrid>
                <a:gridCol w="6020435"/>
              </a:tblGrid>
              <a:tr h="265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57620" y="4572008"/>
            <a:ext cx="1428750" cy="704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714480" y="3286124"/>
            <a:ext cx="1428750" cy="704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00760" y="3500438"/>
            <a:ext cx="1428750" cy="704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429388" y="4572008"/>
            <a:ext cx="942975" cy="419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500826" y="4429132"/>
            <a:ext cx="790575" cy="314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572264" y="4286256"/>
            <a:ext cx="604838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715140" y="4143380"/>
            <a:ext cx="3810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6786578" y="3929066"/>
            <a:ext cx="171450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286116" y="3571876"/>
            <a:ext cx="942975" cy="419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2643174" y="4929198"/>
            <a:ext cx="942975" cy="419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357554" y="3429000"/>
            <a:ext cx="790575" cy="314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714612" y="4786322"/>
            <a:ext cx="790575" cy="3143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786050" y="4643446"/>
            <a:ext cx="604838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428992" y="3357562"/>
            <a:ext cx="604838" cy="2190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2928926" y="4500570"/>
            <a:ext cx="3810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3571868" y="3214686"/>
            <a:ext cx="3810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3000364" y="4286256"/>
            <a:ext cx="171450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643306" y="3000372"/>
            <a:ext cx="171450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1A0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animClr clrSpc="rgb">
                                      <p:cBhvr>
                                        <p:cTn id="3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animClr clrSpc="rgb">
                                      <p:cBhvr>
                                        <p:cTn id="5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BF5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0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  <p:bldP spid="5136" grpId="0" animBg="1"/>
      <p:bldP spid="5137" grpId="0" animBg="1"/>
      <p:bldP spid="5138" grpId="0" animBg="1"/>
      <p:bldP spid="5122" grpId="0" animBg="1"/>
      <p:bldP spid="5123" grpId="0" animBg="1"/>
      <p:bldP spid="5127" grpId="0" animBg="1"/>
      <p:bldP spid="5126" grpId="0" animBg="1"/>
      <p:bldP spid="5129" grpId="0" animBg="1"/>
      <p:bldP spid="5128" grpId="0" animBg="1"/>
      <p:bldP spid="5131" grpId="0" animBg="1"/>
      <p:bldP spid="5130" grpId="0" animBg="1"/>
      <p:bldP spid="5133" grpId="0" animBg="1"/>
      <p:bldP spid="51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«Ребусная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«Разминка»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Отгадай ребусы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3328982" cy="5143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dirty="0" smtClean="0"/>
              <a:t>ЛА </a:t>
            </a:r>
            <a:r>
              <a:rPr lang="ru-RU" sz="6000" b="1" dirty="0" smtClean="0">
                <a:solidFill>
                  <a:srgbClr val="FF0000"/>
                </a:solidFill>
              </a:rPr>
              <a:t>100</a:t>
            </a:r>
            <a:r>
              <a:rPr lang="ru-RU" sz="3600" b="1" dirty="0" smtClean="0"/>
              <a:t> ЧКА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40</a:t>
            </a:r>
            <a:r>
              <a:rPr lang="ru-RU" sz="3600" b="1" dirty="0" smtClean="0"/>
              <a:t> А</a:t>
            </a:r>
          </a:p>
          <a:p>
            <a:pPr>
              <a:lnSpc>
                <a:spcPct val="150000"/>
              </a:lnSpc>
              <a:buNone/>
            </a:pPr>
            <a:r>
              <a:rPr lang="ru-RU" sz="3600" b="1" dirty="0" smtClean="0"/>
              <a:t>ПИ </a:t>
            </a:r>
            <a:r>
              <a:rPr lang="ru-RU" sz="6000" b="1" dirty="0" smtClean="0">
                <a:solidFill>
                  <a:srgbClr val="FF0000"/>
                </a:solidFill>
              </a:rPr>
              <a:t>100</a:t>
            </a:r>
            <a:r>
              <a:rPr lang="ru-RU" sz="3600" b="1" dirty="0" smtClean="0"/>
              <a:t> ЛЕТ</a:t>
            </a:r>
          </a:p>
          <a:p>
            <a:pPr>
              <a:lnSpc>
                <a:spcPct val="150000"/>
              </a:lnSpc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r>
              <a:rPr lang="ru-RU" sz="3600" b="1" dirty="0" smtClean="0"/>
              <a:t> Я</a:t>
            </a:r>
            <a:endParaRPr lang="ru-RU" sz="3600" b="1" dirty="0"/>
          </a:p>
        </p:txBody>
      </p:sp>
      <p:pic>
        <p:nvPicPr>
          <p:cNvPr id="3074" name="Picture 2" descr="http://www.ilpaesedeibambinichesorridono.it/images/copioni/rondine/j01092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2547347" cy="2143140"/>
          </a:xfrm>
          <a:prstGeom prst="rect">
            <a:avLst/>
          </a:prstGeom>
          <a:noFill/>
        </p:spPr>
      </p:pic>
      <p:pic>
        <p:nvPicPr>
          <p:cNvPr id="3076" name="Picture 4" descr="http://eardstapa.files.wordpress.com/2010/11/mag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786082" cy="2786082"/>
          </a:xfrm>
          <a:prstGeom prst="rect">
            <a:avLst/>
          </a:prstGeom>
          <a:noFill/>
        </p:spPr>
      </p:pic>
      <p:pic>
        <p:nvPicPr>
          <p:cNvPr id="3078" name="Picture 6" descr="http://hobbies.metroland.ru/gallery/data/media/1514/COLT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2857520" cy="1828814"/>
          </a:xfrm>
          <a:prstGeom prst="rect">
            <a:avLst/>
          </a:prstGeom>
          <a:noFill/>
        </p:spPr>
      </p:pic>
      <p:pic>
        <p:nvPicPr>
          <p:cNvPr id="3080" name="Picture 8" descr="http://b5.ac-images.myspacecdn.com/02067/58/34/2067254385_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500570"/>
            <a:ext cx="2509310" cy="222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«Геометрическая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фигура лишняя?</a:t>
            </a:r>
            <a:endParaRPr lang="ru-RU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715008" y="1714488"/>
            <a:ext cx="2643206" cy="24288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8662" y="4214818"/>
            <a:ext cx="2357454" cy="24288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714488"/>
            <a:ext cx="3286148" cy="22145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500570"/>
            <a:ext cx="214314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Какая линия лишняя?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14348" y="2214554"/>
            <a:ext cx="2928958" cy="15716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2910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71868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flipV="1">
            <a:off x="2928926" y="1785926"/>
            <a:ext cx="3000396" cy="2571768"/>
          </a:xfrm>
          <a:prstGeom prst="curvedConnector3">
            <a:avLst>
              <a:gd name="adj1" fmla="val 539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179355" y="2321711"/>
            <a:ext cx="2857520" cy="1928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285984" y="58578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7" idx="2"/>
          </p:cNvCxnSpPr>
          <p:nvPr/>
        </p:nvCxnSpPr>
        <p:spPr>
          <a:xfrm rot="10800000" flipH="1">
            <a:off x="2285984" y="5072074"/>
            <a:ext cx="4000528" cy="857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Вот закончилась игра.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Результат узнать пора.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Кто же лучше всех трудился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И в турнире отличился?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</a:rPr>
              <a:t>МОЛОДЦЫ!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9" descr="http://www.megamults.ru/_fr/3/44132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26654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60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4" descr="3dac96de6803d637fcc72bc4d060319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3948113"/>
            <a:ext cx="409416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самое большое однозначное число.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Сколько сторон у треугольника?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Сколько концов у трёх палок?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Сумма - это результат действия сложения или вычитания?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Сколько хвостов у четырёх слонов?</a:t>
            </a:r>
          </a:p>
          <a:p>
            <a:endParaRPr lang="ru-RU" dirty="0" smtClean="0"/>
          </a:p>
        </p:txBody>
      </p:sp>
      <p:pic>
        <p:nvPicPr>
          <p:cNvPr id="15362" name="Picture 2" descr="http://img-fotki.yandex.ru/get/5014/89635038.61b/0_6fb5e_4ff3d2d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233688" cy="2357454"/>
          </a:xfrm>
          <a:prstGeom prst="rect">
            <a:avLst/>
          </a:prstGeom>
          <a:noFill/>
        </p:spPr>
      </p:pic>
      <p:pic>
        <p:nvPicPr>
          <p:cNvPr id="15364" name="Picture 4" descr="http://blog.ishback.com/wp-content/uploads/2010/06/colormixtrian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857760"/>
            <a:ext cx="2174021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самое маленькое двузначное число.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Сколько сторон у квадрата?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Бывает ли семь пятниц в неделе?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Произведение – это результат действия деления или умножения?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 одного стула четыре ножки, а сколько ножек у двух стульев?</a:t>
            </a:r>
            <a:endParaRPr lang="ru-RU" b="1" dirty="0"/>
          </a:p>
        </p:txBody>
      </p:sp>
      <p:pic>
        <p:nvPicPr>
          <p:cNvPr id="14338" name="Picture 2" descr="http://dic.academic.ru/pictures/wiki/files/77/Missing_square_edi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6" y="3500438"/>
            <a:ext cx="1643074" cy="1643074"/>
          </a:xfrm>
          <a:prstGeom prst="rect">
            <a:avLst/>
          </a:prstGeom>
          <a:noFill/>
        </p:spPr>
      </p:pic>
      <p:pic>
        <p:nvPicPr>
          <p:cNvPr id="14340" name="Picture 4" descr="http://mebeltrade.shop.by/pics/items/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72849"/>
            <a:ext cx="1428760" cy="1975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496"/>
            <a:ext cx="6929486" cy="2109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numCol="1">
            <a:prstTxWarp prst="textInflate">
              <a:avLst/>
            </a:prstTxWarp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«Весёлые задачи»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071546"/>
            <a:ext cx="7772400" cy="1470025"/>
          </a:xfrm>
          <a:prstGeom prst="rect">
            <a:avLst/>
          </a:prstGeom>
        </p:spPr>
        <p:txBody>
          <a:bodyPr vert="horz" numCol="1" rtlCol="0" anchor="ctr">
            <a:prstTxWarp prst="textCanUp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Математический экспресс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gud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24878" y="1268354"/>
            <a:ext cx="6998326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1.Шла бабка в Москву и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повстречала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ков.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 направлялось в Москву?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60" y="5072074"/>
            <a:ext cx="42974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Ответ: </a:t>
            </a:r>
            <a:r>
              <a:rPr lang="ru-RU" sz="3600" b="1" dirty="0" smtClean="0">
                <a:solidFill>
                  <a:srgbClr val="FF0000"/>
                </a:solidFill>
              </a:rPr>
              <a:t>одна бабка.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1357298"/>
            <a:ext cx="7153112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2.Два мальчика Петя и Ваня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отправились в магазин. По дороге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нашли 10 рублей. Сколько 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денег нашел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Ваня, если 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 отправился в магазин один?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5072074"/>
            <a:ext cx="35365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10 рублей.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72074"/>
            <a:ext cx="40719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10 танцоров.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club.itdrom.com/files/gallery/gal_graf/pict/3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4067175" cy="5715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978356"/>
            <a:ext cx="564360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3.Пять пар танцуют польку.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А всего танцоров сколько?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665295"/>
            <a:ext cx="842968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4.Поюбуйтесь-ка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 сами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мчится тройка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с бубенцами.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Сосчитать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коней попросим,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если троек этих две.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3214686"/>
            <a:ext cx="31918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6 коней.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sf-sa.narod2.ru/zima/295-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925960"/>
            <a:ext cx="5000660" cy="27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369</Words>
  <Application>Microsoft Office PowerPoint</Application>
  <PresentationFormat>Экран (4:3)</PresentationFormat>
  <Paragraphs>110</Paragraphs>
  <Slides>26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Математический экспресс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Догадайтесь, какое число будет следующим?</vt:lpstr>
      <vt:lpstr>Слайд 14</vt:lpstr>
      <vt:lpstr>Слайд 15</vt:lpstr>
      <vt:lpstr>Слайд 16</vt:lpstr>
      <vt:lpstr>Слайд 17</vt:lpstr>
      <vt:lpstr> Раскрась пирамидки</vt:lpstr>
      <vt:lpstr>Слайд 19</vt:lpstr>
      <vt:lpstr>Отгадай ребусы</vt:lpstr>
      <vt:lpstr>Слайд 21</vt:lpstr>
      <vt:lpstr>Какая фигура лишняя?</vt:lpstr>
      <vt:lpstr>Какая линия лишняя?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экспресс</dc:title>
  <cp:lastModifiedBy>Доку</cp:lastModifiedBy>
  <cp:revision>55</cp:revision>
  <dcterms:modified xsi:type="dcterms:W3CDTF">2017-11-03T09:00:25Z</dcterms:modified>
</cp:coreProperties>
</file>