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  <p:sldId id="271" r:id="rId10"/>
    <p:sldId id="273" r:id="rId11"/>
    <p:sldId id="274" r:id="rId12"/>
    <p:sldId id="272" r:id="rId13"/>
    <p:sldId id="275" r:id="rId14"/>
    <p:sldId id="262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696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02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159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385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81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33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8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99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51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522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27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0DBF1-5946-458A-8FF0-88C431A29F6B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E4D0E-D1B1-44ED-B39C-A81883F3A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67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448809/d08dbb6ef3956314fd36b1d54a9393598f057acf/#dst100236" TargetMode="External"/><Relationship Id="rId7" Type="http://schemas.openxmlformats.org/officeDocument/2006/relationships/hyperlink" Target="https://www.consultant.ru/document/cons_doc_LAW_448809/1736bcf22f8e05f9d3db535f6d084651bad887a4/#dst311" TargetMode="External"/><Relationship Id="rId2" Type="http://schemas.openxmlformats.org/officeDocument/2006/relationships/hyperlink" Target="https://www.consultant.ru/document/cons_doc_LAW_448809/d08dbb6ef3956314fd36b1d54a9393598f057acf/#dst37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nsultant.ru/document/cons_doc_LAW_448809/1736bcf22f8e05f9d3db535f6d084651bad887a4/#dst100132" TargetMode="External"/><Relationship Id="rId5" Type="http://schemas.openxmlformats.org/officeDocument/2006/relationships/hyperlink" Target="https://www.consultant.ru/document/cons_doc_LAW_448809/d08dbb6ef3956314fd36b1d54a9393598f057acf/#dst15" TargetMode="External"/><Relationship Id="rId4" Type="http://schemas.openxmlformats.org/officeDocument/2006/relationships/hyperlink" Target="https://www.consultant.ru/document/cons_doc_LAW_448809/d08dbb6ef3956314fd36b1d54a9393598f057acf/#dst14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706880"/>
            <a:ext cx="9144000" cy="3100251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транспорте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8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12612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—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обустроенная или приспособленная и используемая для движения транспортных средств полоса земли либо поверхность искусственного сооружения (моста).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11977"/>
            <a:ext cx="10515600" cy="4241074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ru-RU" sz="3000" dirty="0"/>
              <a:t>Дорога включает в себя одну или несколько проезжих частей, трамвайные пути, тротуары, обочины и разделительные полосы. Проезжая часть дороги предназначена для движения безрельсовых транспортных средств (легковых и грузовых автомобилей, автобусов, троллейбусов), трамвайные пути — для трамваев, тротуары — для пешеходов, обочина — для движения пешеходов и для остановки автомобилей. Разделительная полоса разделяет смежные проезжие части и не предназначена для движения или остановки транспортных средств и пешеходов. Разделительная полоса (как и тротуар) немного возвышается над проезжей частью дороги. На разделительной полосе может быть устроен газон или установлены ограждения.</a:t>
            </a:r>
          </a:p>
          <a:p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60348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07812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177" y="1942011"/>
            <a:ext cx="11321143" cy="4511040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Участники дорожного движения (водитель,  пешеход  </a:t>
            </a:r>
            <a:r>
              <a:rPr lang="ru-RU" dirty="0" smtClean="0">
                <a:cs typeface="Times New Roman" panose="02020603050405020304" pitchFamily="18" charset="0"/>
              </a:rPr>
              <a:t>и пассажир</a:t>
            </a:r>
            <a:r>
              <a:rPr lang="ru-RU" dirty="0">
                <a:cs typeface="Times New Roman" panose="02020603050405020304" pitchFamily="18" charset="0"/>
              </a:rPr>
              <a:t>) обязаны: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—знать и соблюдать относящиеся к ним требования пра­вил дорожного движения, сигналов светофора, знаков и </a:t>
            </a:r>
            <a:r>
              <a:rPr lang="ru-RU" dirty="0" smtClean="0">
                <a:cs typeface="Times New Roman" panose="02020603050405020304" pitchFamily="18" charset="0"/>
              </a:rPr>
              <a:t>разметки</a:t>
            </a:r>
            <a:r>
              <a:rPr lang="ru-RU" dirty="0">
                <a:cs typeface="Times New Roman" panose="02020603050405020304" pitchFamily="18" charset="0"/>
              </a:rPr>
              <a:t>, а также выполнять распоряжения регулировщиков;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—помнить, что в нашей стране установлено правосторон­нее движение транспортных средств.</a:t>
            </a:r>
          </a:p>
          <a:p>
            <a:r>
              <a:rPr lang="ru-RU" dirty="0">
                <a:cs typeface="Times New Roman" panose="02020603050405020304" pitchFamily="18" charset="0"/>
              </a:rPr>
              <a:t> Участникам дорожного движения запрещается: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—повреждать или загрязнять покрытие дорог;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—снимать,  загораживать,  повреждать,  самовольно уста­навливать дорожные знаки, светофоры и другие </a:t>
            </a:r>
            <a:r>
              <a:rPr lang="ru-RU" dirty="0" smtClean="0">
                <a:cs typeface="Times New Roman" panose="02020603050405020304" pitchFamily="18" charset="0"/>
              </a:rPr>
              <a:t>технические средства </a:t>
            </a:r>
            <a:r>
              <a:rPr lang="ru-RU" dirty="0">
                <a:cs typeface="Times New Roman" panose="02020603050405020304" pitchFamily="18" charset="0"/>
              </a:rPr>
              <a:t>организации движения;</a:t>
            </a:r>
          </a:p>
          <a:p>
            <a:pPr marL="0" indent="0">
              <a:buNone/>
            </a:pPr>
            <a:r>
              <a:rPr lang="ru-RU" dirty="0">
                <a:cs typeface="Times New Roman" panose="02020603050405020304" pitchFamily="18" charset="0"/>
              </a:rPr>
              <a:t>—оставлять на дороге предметы, создающие помехи для</a:t>
            </a:r>
            <a:br>
              <a:rPr lang="ru-RU" dirty="0">
                <a:cs typeface="Times New Roman" panose="02020603050405020304" pitchFamily="18" charset="0"/>
              </a:rPr>
            </a:br>
            <a:r>
              <a:rPr lang="ru-RU" dirty="0">
                <a:cs typeface="Times New Roman" panose="02020603050405020304" pitchFamily="18" charset="0"/>
              </a:rPr>
              <a:t>движения.</a:t>
            </a:r>
          </a:p>
          <a:p>
            <a:endParaRPr lang="en-US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269331"/>
            <a:ext cx="10515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дорожного движения - лицо, принимающее непосредственное участие в процессе движения в качестве водителя, пешехода, пассажира транспортного средства.</a:t>
            </a:r>
          </a:p>
        </p:txBody>
      </p:sp>
    </p:spTree>
    <p:extLst>
      <p:ext uri="{BB962C8B-B14F-4D97-AF65-F5344CB8AC3E}">
        <p14:creationId xmlns:p14="http://schemas.microsoft.com/office/powerpoint/2010/main" val="208892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24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пешехода на дороге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11977"/>
            <a:ext cx="10515600" cy="4241074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sz="3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5063" y="889843"/>
            <a:ext cx="109815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Безопасность пешехода на дороге</a:t>
            </a:r>
          </a:p>
          <a:p>
            <a:r>
              <a:rPr lang="ru-RU" sz="2400" dirty="0" smtClean="0"/>
              <a:t>• Пешеходы должны двигаться по тротуарам или пешеходным дорожкам, а при их отсутствии — по обочинам, велосипедной дорожке или в один ряд по краю проезжей части дороги.</a:t>
            </a:r>
          </a:p>
          <a:p>
            <a:r>
              <a:rPr lang="ru-RU" sz="2400" dirty="0" smtClean="0"/>
              <a:t>• Вне населенных пунктов при движении по краю проезжей части дороги пешеходы должны идти </a:t>
            </a:r>
            <a:r>
              <a:rPr lang="ru-RU" sz="2400" smtClean="0"/>
              <a:t>навстречу </a:t>
            </a:r>
            <a:r>
              <a:rPr lang="ru-RU" sz="2400" smtClean="0"/>
              <a:t>транспортным </a:t>
            </a:r>
            <a:r>
              <a:rPr lang="ru-RU" sz="2400" dirty="0" smtClean="0"/>
              <a:t>средствам.</a:t>
            </a:r>
          </a:p>
          <a:p>
            <a:r>
              <a:rPr lang="ru-RU" sz="2400" dirty="0" smtClean="0"/>
              <a:t>• В случае если пешеход ведет велосипед, мотоцикл или</a:t>
            </a:r>
          </a:p>
          <a:p>
            <a:r>
              <a:rPr lang="ru-RU" sz="2400" dirty="0" smtClean="0"/>
              <a:t>мопед, он должен следовать по ходу движения транспортных</a:t>
            </a:r>
          </a:p>
          <a:p>
            <a:r>
              <a:rPr lang="ru-RU" sz="2400" dirty="0" smtClean="0"/>
              <a:t>средств.</a:t>
            </a:r>
          </a:p>
          <a:p>
            <a:r>
              <a:rPr lang="ru-RU" sz="2400" dirty="0" smtClean="0"/>
              <a:t>• При следовании по улице пешеход должен стараться обходить стороной выезды из гаражей, с автостоянок и других подобных мест, чтобы не попасть под выезжающий автомобиль.</a:t>
            </a:r>
          </a:p>
          <a:p>
            <a:r>
              <a:rPr lang="ru-RU" sz="2400" dirty="0" smtClean="0"/>
              <a:t>• Пешеход не должен останавливаться в непосредственной близости от проходящего автомобиля.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9107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09897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проезжей части дороги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463" y="722811"/>
            <a:ext cx="11686903" cy="59566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300" dirty="0" smtClean="0"/>
              <a:t>•</a:t>
            </a:r>
            <a:r>
              <a:rPr lang="ru-RU" sz="3300" dirty="0"/>
              <a:t> Переходить проезжую часть дороги нужно по пешеход­ным переходам. Самый безопасный переход — подземный </a:t>
            </a:r>
            <a:r>
              <a:rPr lang="ru-RU" sz="3300" dirty="0" smtClean="0"/>
              <a:t>или</a:t>
            </a:r>
            <a:r>
              <a:rPr lang="en-US" sz="3300" dirty="0" smtClean="0"/>
              <a:t> y</a:t>
            </a:r>
            <a:r>
              <a:rPr lang="ru-RU" sz="3300" dirty="0" err="1" smtClean="0"/>
              <a:t>адземный</a:t>
            </a:r>
            <a:r>
              <a:rPr lang="ru-RU" sz="3300" dirty="0"/>
              <a:t>.  При  их отсутствии переходить проезжую </a:t>
            </a:r>
            <a:r>
              <a:rPr lang="ru-RU" sz="3300" dirty="0" smtClean="0"/>
              <a:t>часть</a:t>
            </a:r>
            <a:r>
              <a:rPr lang="en-US" sz="3300" dirty="0" smtClean="0"/>
              <a:t> </a:t>
            </a:r>
            <a:r>
              <a:rPr lang="ru-RU" sz="3300" dirty="0" smtClean="0"/>
              <a:t>можно </a:t>
            </a:r>
            <a:r>
              <a:rPr lang="ru-RU" sz="3300" dirty="0"/>
              <a:t>на перекрестках по линии тротуаров или обочин.</a:t>
            </a:r>
          </a:p>
          <a:p>
            <a:pPr marL="0" indent="0">
              <a:buNone/>
            </a:pPr>
            <a:r>
              <a:rPr lang="ru-RU" sz="3300" dirty="0"/>
              <a:t>• В местах, где движение регулируется, для перехода про­езжей части необходимо руководствоваться сигналами регули­ровщика либо пешеходного светофора или транспортного све­тофора.</a:t>
            </a:r>
          </a:p>
          <a:p>
            <a:pPr marL="0" indent="0">
              <a:buNone/>
            </a:pPr>
            <a:r>
              <a:rPr lang="ru-RU" sz="3300" dirty="0"/>
              <a:t> </a:t>
            </a:r>
            <a:r>
              <a:rPr lang="ru-RU" sz="3300" dirty="0" smtClean="0"/>
              <a:t>•</a:t>
            </a:r>
            <a:r>
              <a:rPr lang="ru-RU" sz="3300" dirty="0"/>
              <a:t> При отсутствии в зоне видимости перехода или пере­крестка разрешается переходить дорогу под прямым углом </a:t>
            </a:r>
            <a:r>
              <a:rPr lang="ru-RU" sz="3300" dirty="0" smtClean="0"/>
              <a:t>к</a:t>
            </a:r>
            <a:r>
              <a:rPr lang="en-US" sz="3300" dirty="0" smtClean="0"/>
              <a:t> </a:t>
            </a:r>
            <a:r>
              <a:rPr lang="ru-RU" sz="3300" dirty="0" smtClean="0"/>
              <a:t>краю </a:t>
            </a:r>
            <a:r>
              <a:rPr lang="ru-RU" sz="3300" dirty="0"/>
              <a:t>проезжей части на участках с разделительной </a:t>
            </a:r>
            <a:r>
              <a:rPr lang="ru-RU" sz="3300" dirty="0" smtClean="0"/>
              <a:t>полосой</a:t>
            </a:r>
            <a:r>
              <a:rPr lang="en-US" sz="3300" dirty="0" smtClean="0"/>
              <a:t> </a:t>
            </a:r>
            <a:r>
              <a:rPr lang="ru-RU" sz="3300" dirty="0" smtClean="0"/>
              <a:t>там</a:t>
            </a:r>
            <a:r>
              <a:rPr lang="ru-RU" sz="3300" dirty="0"/>
              <a:t>, где дорога хорошо просматривается в обе стороны.</a:t>
            </a:r>
          </a:p>
          <a:p>
            <a:pPr marL="0" indent="0">
              <a:buNone/>
            </a:pPr>
            <a:r>
              <a:rPr lang="ru-RU" sz="3300" dirty="0"/>
              <a:t>• На нерегулируемых пешеходных переходах можно выхо­дить на проезжую часть дороги, убедившись, что переход бу­дет безопасен. Для этого необходимо внимательно </a:t>
            </a:r>
            <a:r>
              <a:rPr lang="ru-RU" sz="3300" dirty="0" smtClean="0"/>
              <a:t>посмотреть</a:t>
            </a:r>
            <a:r>
              <a:rPr lang="en-US" sz="3300" dirty="0" smtClean="0"/>
              <a:t> </a:t>
            </a:r>
            <a:r>
              <a:rPr lang="ru-RU" sz="3300" dirty="0" smtClean="0"/>
              <a:t>сначала </a:t>
            </a:r>
            <a:r>
              <a:rPr lang="ru-RU" sz="3300" dirty="0"/>
              <a:t>налево, потом направо, чтобы убедиться, что побли­зости нет машин.</a:t>
            </a:r>
          </a:p>
          <a:p>
            <a:pPr marL="0" indent="0">
              <a:buNone/>
            </a:pPr>
            <a:r>
              <a:rPr lang="ru-RU" sz="3300" dirty="0"/>
              <a:t>• Нельзя выбегать на дорогу.</a:t>
            </a:r>
          </a:p>
          <a:p>
            <a:pPr marL="0" indent="0">
              <a:buNone/>
            </a:pPr>
            <a:r>
              <a:rPr lang="ru-RU" sz="3300" dirty="0"/>
              <a:t>• Перед переходом дороги надо замедлить шаг и </a:t>
            </a:r>
            <a:r>
              <a:rPr lang="ru-RU" sz="3300" dirty="0" smtClean="0"/>
              <a:t>оценить</a:t>
            </a:r>
            <a:r>
              <a:rPr lang="en-US" sz="3300" dirty="0" smtClean="0"/>
              <a:t> </a:t>
            </a:r>
            <a:r>
              <a:rPr lang="ru-RU" sz="3300" dirty="0" smtClean="0"/>
              <a:t>обстановку</a:t>
            </a:r>
            <a:r>
              <a:rPr lang="ru-RU" sz="3300" dirty="0"/>
              <a:t>; даже при переходе дороги на зеленый сигнал све­тофора необходимо осмотреться.</a:t>
            </a:r>
          </a:p>
          <a:p>
            <a:pPr marL="0" indent="0">
              <a:buNone/>
            </a:pPr>
            <a:r>
              <a:rPr lang="ru-RU" sz="3300" dirty="0"/>
              <a:t>• Не следует переходить проезжую часть дороги перед мед­ленно идущей машиной, так как можно не заметить за </a:t>
            </a:r>
            <a:r>
              <a:rPr lang="ru-RU" sz="3300" dirty="0" smtClean="0"/>
              <a:t>ней</a:t>
            </a:r>
            <a:r>
              <a:rPr lang="en-US" sz="3300" dirty="0" smtClean="0"/>
              <a:t> </a:t>
            </a:r>
            <a:r>
              <a:rPr lang="ru-RU" sz="3300" dirty="0" smtClean="0"/>
              <a:t>другую </a:t>
            </a:r>
            <a:r>
              <a:rPr lang="ru-RU" sz="3300" dirty="0"/>
              <a:t>машину, идущую с большей скоростью.</a:t>
            </a:r>
          </a:p>
          <a:p>
            <a:pPr marL="0" indent="0">
              <a:buNone/>
            </a:pPr>
            <a:r>
              <a:rPr lang="ru-RU" sz="3300" dirty="0"/>
              <a:t>• Нельзя выходить на проезжую часть из-за стоящего </a:t>
            </a:r>
            <a:r>
              <a:rPr lang="ru-RU" sz="3300" dirty="0" smtClean="0"/>
              <a:t>транс­портного </a:t>
            </a:r>
            <a:r>
              <a:rPr lang="ru-RU" sz="3300" dirty="0"/>
              <a:t>средства или другого препятствия, ограничивающе­го видимость проезжей части дороги, не убедившись   в отсут­ствии приближающихся транспортных средств.</a:t>
            </a:r>
          </a:p>
          <a:p>
            <a:pPr marL="0" indent="0">
              <a:buNone/>
            </a:pPr>
            <a:r>
              <a:rPr lang="ru-RU" sz="3300" dirty="0"/>
              <a:t>• Пешеходы, не успевшие закончить переход, должны ос­тановиться на линии, разделяющей транспортные потоки про­тивоположных направлений. Продолжать переход можно, лишь убедившись в безопасности дальнейшего движения и с учетом сигнала светофора или регулировщика.</a:t>
            </a:r>
          </a:p>
          <a:p>
            <a:pPr marL="0" indent="0">
              <a:buNone/>
            </a:pPr>
            <a:r>
              <a:rPr lang="ru-RU" sz="3300" dirty="0"/>
              <a:t>При приближении транспортных средств с включенным синим проблесковым маячком и звуковым сигналом даже при зеленом сигнале светофора для пешеходов необходимо воздер­жаться от перехода проезжей части дороги и уступить этим транспортным средствам проезжую часть.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89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895" y="2415540"/>
            <a:ext cx="5892105" cy="44424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" y="216535"/>
            <a:ext cx="6446520" cy="442023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24. Правил дорожного движения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требования к движению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велосипедистов, водителей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мопедов и лиц, использующих для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передвижения средства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мобильности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6201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84" y="-33828"/>
            <a:ext cx="11534632" cy="692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7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9965" y="117693"/>
            <a:ext cx="1165206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Велосипед</a:t>
            </a:r>
            <a:r>
              <a:rPr lang="ru-RU" sz="2400" dirty="0" smtClean="0"/>
              <a:t> - транспортное средство, кроме инвалидных колясок, которое имеет по крайней мере два колеса и приводится в движение как правило мускульной энергией лиц, находящихся на этом транспортном средстве, в частности при помощи педалей или рукояток, и может также иметь электродвигатель номинальной максимальной мощностью в режиме длительной нагрузки, </a:t>
            </a:r>
            <a:r>
              <a:rPr lang="ru-RU" sz="2400" u="sng" dirty="0" smtClean="0"/>
              <a:t>не превышающей 0,25 кВт, автоматически отключающийся на скорости более 25 км/ч.</a:t>
            </a:r>
          </a:p>
          <a:p>
            <a:r>
              <a:rPr lang="ru-RU" sz="2400" b="1" dirty="0" smtClean="0"/>
              <a:t>Мопед</a:t>
            </a:r>
            <a:r>
              <a:rPr lang="ru-RU" sz="2400" dirty="0" smtClean="0"/>
              <a:t> </a:t>
            </a:r>
            <a:r>
              <a:rPr lang="ru-RU" sz="2400" dirty="0"/>
              <a:t>- двух - или трехколесное механическое транспортное средство, максимальная конструктивная скорость которого не превышает 50 км/ч, имеющее двигатель внутреннего сгорания с рабочим объемом, не превышающим 50 куб. см, или электродвигатель номинальной максимальной мощностью в режиме длительной нагрузки более 0,25 кВт и менее 4 кВт</a:t>
            </a:r>
            <a:r>
              <a:rPr lang="ru-RU" sz="2400" dirty="0" smtClean="0"/>
              <a:t>.</a:t>
            </a:r>
          </a:p>
          <a:p>
            <a:r>
              <a:rPr lang="ru-RU" sz="2400" b="1" dirty="0"/>
              <a:t>Средство индивидуальной мобильности</a:t>
            </a:r>
            <a:r>
              <a:rPr lang="ru-RU" sz="2400" dirty="0"/>
              <a:t>, в силу пункта 1.2 ПДД, представляет собой транспортное средство, имеющее одно или несколько колес (роликов), предназначенное для индивидуального передвижения человека посредством использования двигателя (двигателей) (</a:t>
            </a:r>
            <a:r>
              <a:rPr lang="ru-RU" sz="2400" dirty="0" err="1"/>
              <a:t>электросамокаты</a:t>
            </a:r>
            <a:r>
              <a:rPr lang="ru-RU" sz="2400" dirty="0"/>
              <a:t>, </a:t>
            </a:r>
            <a:r>
              <a:rPr lang="ru-RU" sz="2400" dirty="0" err="1"/>
              <a:t>электроскейтборды</a:t>
            </a:r>
            <a:r>
              <a:rPr lang="ru-RU" sz="2400" dirty="0"/>
              <a:t>, </a:t>
            </a:r>
            <a:r>
              <a:rPr lang="ru-RU" sz="2400" dirty="0" err="1"/>
              <a:t>гироскутеры</a:t>
            </a:r>
            <a:r>
              <a:rPr lang="ru-RU" sz="2400" dirty="0"/>
              <a:t>, </a:t>
            </a:r>
            <a:r>
              <a:rPr lang="ru-RU" sz="2400" dirty="0" err="1"/>
              <a:t>сигвеи</a:t>
            </a:r>
            <a:r>
              <a:rPr lang="ru-RU" sz="2400" dirty="0"/>
              <a:t>, </a:t>
            </a:r>
            <a:r>
              <a:rPr lang="ru-RU" sz="2400" dirty="0" err="1"/>
              <a:t>моноколеса</a:t>
            </a:r>
            <a:r>
              <a:rPr lang="ru-RU" sz="2400" dirty="0"/>
              <a:t> и иные аналогичные средства).</a:t>
            </a:r>
          </a:p>
          <a:p>
            <a:r>
              <a:rPr lang="ru-RU" sz="2400" dirty="0"/>
              <a:t>Средства индивидуальной мобильности не относятся к механическим транспортным средствам</a:t>
            </a:r>
            <a:r>
              <a:rPr lang="ru-RU" sz="2400" dirty="0" smtClean="0"/>
              <a:t>.</a:t>
            </a:r>
            <a:endParaRPr lang="ru-RU" sz="28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40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23" y="141455"/>
            <a:ext cx="11704319" cy="655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3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4172" y="73926"/>
            <a:ext cx="1201782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ПДД 2024 года средство индивидуальной мобильности (СИМ) — это транспортное средство с одним или несколькими колёсами (роликами), предназначенное для индивидуального передвижения человека. 12 К таким средствам относятся </a:t>
            </a:r>
            <a:r>
              <a:rPr lang="ru-RU" sz="2400" dirty="0" err="1"/>
              <a:t>электросамокаты</a:t>
            </a:r>
            <a:r>
              <a:rPr lang="ru-RU" sz="2400" dirty="0"/>
              <a:t>, </a:t>
            </a:r>
            <a:r>
              <a:rPr lang="ru-RU" sz="2400" dirty="0" err="1"/>
              <a:t>электроскейтборды</a:t>
            </a:r>
            <a:r>
              <a:rPr lang="ru-RU" sz="2400" dirty="0"/>
              <a:t>, </a:t>
            </a:r>
            <a:r>
              <a:rPr lang="ru-RU" sz="2400" dirty="0" err="1"/>
              <a:t>гироскутеры</a:t>
            </a:r>
            <a:r>
              <a:rPr lang="ru-RU" sz="2400" dirty="0"/>
              <a:t>, </a:t>
            </a:r>
            <a:r>
              <a:rPr lang="ru-RU" sz="2400" dirty="0" err="1"/>
              <a:t>сигвеи</a:t>
            </a:r>
            <a:r>
              <a:rPr lang="ru-RU" sz="2400" dirty="0"/>
              <a:t>, </a:t>
            </a:r>
            <a:r>
              <a:rPr lang="ru-RU" sz="2400" dirty="0" err="1"/>
              <a:t>моноколёса</a:t>
            </a:r>
            <a:r>
              <a:rPr lang="ru-RU" sz="2400" dirty="0"/>
              <a:t> и аналогичные устройства</a:t>
            </a:r>
            <a:r>
              <a:rPr lang="ru-RU" sz="2400" dirty="0" smtClean="0"/>
              <a:t>.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Для СИМ действуют следующие правила:</a:t>
            </a:r>
          </a:p>
          <a:p>
            <a:r>
              <a:rPr lang="ru-RU" sz="2400" dirty="0" smtClean="0"/>
              <a:t>максимальная </a:t>
            </a:r>
            <a:r>
              <a:rPr lang="ru-RU" sz="2400" dirty="0"/>
              <a:t>скорость движения — 25 км/ч; </a:t>
            </a:r>
          </a:p>
          <a:p>
            <a:r>
              <a:rPr lang="ru-RU" sz="2400" dirty="0"/>
              <a:t>запрещено движение по автомагистралям, включая обочину; </a:t>
            </a:r>
          </a:p>
          <a:p>
            <a:r>
              <a:rPr lang="ru-RU" sz="2400" dirty="0"/>
              <a:t>при движении вместе с пешеходами, приоритет всегда у пешехода; </a:t>
            </a:r>
          </a:p>
          <a:p>
            <a:r>
              <a:rPr lang="ru-RU" sz="2400" dirty="0"/>
              <a:t>при движении по проезжей части, следовать в направлении движения транспорта; </a:t>
            </a:r>
          </a:p>
          <a:p>
            <a:r>
              <a:rPr lang="ru-RU" sz="2400" dirty="0"/>
              <a:t>запрещена буксировка СИМ или буксировка другим </a:t>
            </a:r>
            <a:r>
              <a:rPr lang="ru-RU" sz="2400" dirty="0" err="1"/>
              <a:t>СИМом</a:t>
            </a:r>
            <a:r>
              <a:rPr lang="ru-RU" sz="2400" dirty="0"/>
              <a:t>; </a:t>
            </a:r>
          </a:p>
          <a:p>
            <a:r>
              <a:rPr lang="ru-RU" sz="2400" dirty="0"/>
              <a:t>движение по проезжей части осуществляется в одном ряду; </a:t>
            </a:r>
          </a:p>
          <a:p>
            <a:r>
              <a:rPr lang="ru-RU" sz="2400" dirty="0"/>
              <a:t>запрещено обгонять или объезжать другие транспортные средства слева, включая припаркованные автомобили; </a:t>
            </a:r>
          </a:p>
          <a:p>
            <a:r>
              <a:rPr lang="ru-RU" sz="2400" dirty="0"/>
              <a:t>при выезде из жилой зоны, уступать дорогу всем участникам движения; </a:t>
            </a:r>
          </a:p>
          <a:p>
            <a:r>
              <a:rPr lang="ru-RU" sz="2400" dirty="0"/>
              <a:t>в велосипедных зонах СИМ имеют преимущество перед механическим транспортом и могут двигаться по всей проезжей части. </a:t>
            </a:r>
          </a:p>
        </p:txBody>
      </p:sp>
    </p:spTree>
    <p:extLst>
      <p:ext uri="{BB962C8B-B14F-4D97-AF65-F5344CB8AC3E}">
        <p14:creationId xmlns:p14="http://schemas.microsoft.com/office/powerpoint/2010/main" val="338176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4172" y="73926"/>
            <a:ext cx="120178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Правила управления СИМ зависят от возраста: </a:t>
            </a:r>
          </a:p>
          <a:p>
            <a:endParaRPr lang="ru-RU" sz="2800" dirty="0"/>
          </a:p>
          <a:p>
            <a:r>
              <a:rPr lang="ru-RU" sz="2800" dirty="0"/>
              <a:t>дети до семи лет могут двигаться по тротуарам, пешеходным дорожкам, </a:t>
            </a:r>
            <a:r>
              <a:rPr lang="ru-RU" sz="2800" dirty="0" err="1"/>
              <a:t>велопешеходным</a:t>
            </a:r>
            <a:r>
              <a:rPr lang="ru-RU" sz="2800" dirty="0"/>
              <a:t> дорожкам и пешеходным зонам только в сопровождении взрослых; </a:t>
            </a:r>
          </a:p>
          <a:p>
            <a:r>
              <a:rPr lang="ru-RU" sz="2800" dirty="0"/>
              <a:t>дети с 7 до 14 лет могут двигаться по тротуарам, пешеходным дорожкам, </a:t>
            </a:r>
            <a:r>
              <a:rPr lang="ru-RU" sz="2800" dirty="0" err="1"/>
              <a:t>велопешеходным</a:t>
            </a:r>
            <a:r>
              <a:rPr lang="ru-RU" sz="2800" dirty="0"/>
              <a:t> дорожкам, велосипедным дорожкам и пешеходным зонам; </a:t>
            </a:r>
          </a:p>
          <a:p>
            <a:r>
              <a:rPr lang="ru-RU" sz="2800" dirty="0"/>
              <a:t>водители старше 14 лет могут двигаться по тротуарам, пешеходным дорожкам и пешеходным зонам, если масса СИМ не превышает 35 кг, и при условии отсутствия других мест для движения. </a:t>
            </a:r>
          </a:p>
          <a:p>
            <a:r>
              <a:rPr lang="ru-RU" sz="2800" dirty="0"/>
              <a:t>Для управления СИМ не требуется специальное удостоверение.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590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0" y="147500"/>
            <a:ext cx="9953898" cy="65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2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"/>
            <a:ext cx="12192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8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8801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44731"/>
            <a:ext cx="10515600" cy="5332232"/>
          </a:xfrm>
        </p:spPr>
        <p:txBody>
          <a:bodyPr/>
          <a:lstStyle/>
          <a:p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24.1. Движение велосипедистов в возрасте старше 14 лет и лиц, использующих для передвижения средства индивидуальной мобильности, в возрасте старше 14 лет должно осуществляться по велосипедной,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велопешеходной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дорожкам, проезжей части велосипедной зоны или полосе для велосипедистов.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17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" y="411480"/>
            <a:ext cx="11536680" cy="61874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движение велосипедистов в возрасте старше 14 лет: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правому краю проезжей части - в следующих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случаях: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велосипедная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дорожки, полоса для велосипедистов либо отсутствует возможность двигаться по ним;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габаритная ширина велосипеда, прицепа к нему либо перевозимого груза превышает 1 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велосипедистов осуществляется в колоннах;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обочине - в случае, если отсутствуют велосипедная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дорожки, полоса для велосипедистов либо отсутствует возможность двигаться по ним или по правому краю проезжей части;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тротуару или пешеходной дорожке - в следующих случаях: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 велосипедная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дорожки, полоса для велосипедистов либо отсутствует возможность двигаться по ним, а также по правому краю проезжей части или обочине;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велосипедист сопровождает велосипедиста в возрасте до 14 лет либо перевозит ребенка в возрасте до 7 лет на дополнительном сиденье, в велоколяске или в прицепе, предназначенном для эксплуатации с велосипедом.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18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" y="106680"/>
            <a:ext cx="11536680" cy="65989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24.2(1). Допускается движение лиц в возрасте старше 14 лет, использующих для передвижения средства индивидуальной мобильности: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пешеходной зоне - в случае, если масса средства индивидуальной мобильности не превышает 35 кг;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тротуару, пешеходной дорожке - в случае, если масса средства индивидуальной мобильности не превышает 35 кг, и при соблюдении одного из следующих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условий: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велосипедная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дорожки, полоса для велосипедистов либо отсутствует возможность двигаться по ним;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лицо, использующее для передвижения средство индивидуальной мобильности, сопровождает ребенка в возрасте до 14 лет, использующего для передвижения средство индивидуальной мобильности, или велосипедиста в возрасте до 14 лет;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обочине - в случае, если отсутствуют велосипедная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дорожки, полоса для велосипедистов, тротуар, пешеходная дорожка либо отсутствует возможность двигаться по ним;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правому краю проезжей части дороги при соблюдении одновременно следующих условий: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 велосипедная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дорожки, полоса для велосипедистов, тротуар, пешеходная дорожка, обочина либо отсутствует возможность двигаться по ним;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дороге разрешено движение транспортных средств со скоростью не более 60 км/ч, а также движение велосипедов;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индивидуальной мобильности оборудовано тормозной системой, звуковым сигналом,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световозвращателями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белого цвета спереди, оранжевого или красного цвета с боковых сторон, красного цвета сзади, фарой (фонарем) белого цвета спереди.</a:t>
            </a:r>
          </a:p>
        </p:txBody>
      </p:sp>
    </p:spTree>
    <p:extLst>
      <p:ext uri="{BB962C8B-B14F-4D97-AF65-F5344CB8AC3E}">
        <p14:creationId xmlns:p14="http://schemas.microsoft.com/office/powerpoint/2010/main" val="336491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" y="106680"/>
            <a:ext cx="11536680" cy="6598920"/>
          </a:xfrm>
        </p:spPr>
        <p:txBody>
          <a:bodyPr>
            <a:noAutofit/>
          </a:bodyPr>
          <a:lstStyle/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велосипедистов в возрасте от 7 до 14 лет и лиц, использующих для передвижения средства индивидуальной мобильности, в возрасте от 7 до 14 лет должно осуществляться только по тротуарам, пешеходным, велосипедным 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велопешеходным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дорожкам, а также в пределах пешеходных зон.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24.4. Движение велосипедистов в возрасте младше 7 лет, а также детей в возрасте младше 7 лет, использующих для передвижения средство индивидуальной мобильности, должно осуществляться только по тротуарам, пешеходным и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велопешеходным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дорожкам (на стороне для движения пешеходов), а также в пределах пешеходных зон.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 возрасте младше 7 лет, использующих для передвижения средства индивидуальной мобильности, должно осуществляться только в сопровождении взрослых.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24.5. Движение велосипедистов и лиц, использующих для передвижения средства индивидуальной мобильности, по правому краю проезжей части в случаях, предусмотренных настоящими Правилами, должно осуществляться только в один ряд. При этом лицам, использующим для передвижения средства индивидуальной мобильности, запрещаются обгон или объезд с левой стороны транспортного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средстваДопускается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колонны велосипедистов в два ряда в случае, если габаритная ширина велосипедов не превышает 0,75 м.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Колонна велосипедистов должна быть разделена на группы по 10 велосипедистов в случае однорядного движения либо на группы по 10 пар в случае двухрядного движения. Для облегчения обгона расстояние между группами должно составлять 80 - 100 м.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16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" y="106680"/>
            <a:ext cx="11536680" cy="659892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24.6 Движение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лиц, использующих для передвижения средства индивидуальной мобильности, разрешается со скоростью не более 25 км/ч.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движение велосипедиста или лица, использующего для передвижения средство индивидуальной мобильности, в случаях, предусмотренных настоящими Правилами, по тротуару, пешеходной дорожке, обочине или в пределах пешеходных зон (включая велосипедные дорожки, находящиеся в пешеходных зонах) подвергает опасности или создает помехи для движения пешеходов, велосипедист должен спешиться и руководствоваться требованиями, предусмотренными настоящими Правилами для движения пешеходов, а лицо, использующее для передвижения средство индивидуальной мобильности, спешиться или снизить скорость до скорости, не превышающей скорость движения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пешеходов.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всех случаях совмещенного с пешеходами движения велосипедистов и лиц, использующих для передвижения средства индивидуальной мобильности, пешеходы имеют приоритет.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24.6(1). При пересечении проезжей части вне перекрестка велосипедистом или лицом, использующим для передвижения средство индивидуальной мобильности, указанные лица обязаны уступить дорогу другим участникам дорожного движения, движущимся по ней.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2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" y="106680"/>
            <a:ext cx="11536680" cy="6598920"/>
          </a:xfrm>
        </p:spPr>
        <p:txBody>
          <a:bodyPr>
            <a:no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24.7. Водители мопедов должны двигаться по правому краю проезжей части в один ряд либо по полосе для велосипедистов.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движение водителей мопедов по обочине, если это не создает помех пешеходам.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24.8. Велосипедистам, лицам, использующим для передвижения средства индивидуальной мобильности, и водителям мопедов запрещается: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управлять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велосипедом, мопедом и средством индивидуальной мобильности (при наличии руля), не держась за руль хотя бы одной рукой;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перевозить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груз, который выступает более чем на 0,5 м по длине или ширине за габариты, или груз, мешающий управлению;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перевозить пассажиров, если это не предусмотрено оборудованием или конструкцией велосипеда или средства индивидуальной мобильности;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перевозить детей до 7 лет при отсутствии специально оборудованных для них мест;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поворачивать налево или разворачиваться на дорогах с трамвайным движением и на дорогах, имеющих более одной полосы для движения в данном направлении (кроме случаев, когда из правой полосы разрешен поворот налево, и за исключением дорог, находящихся в велосипедных зонах)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двигаться по дороге без застегнутого мотошлема (для водителей мопедов);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пересекать дорогу по пешеходным переходам.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38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" y="106680"/>
            <a:ext cx="11536680" cy="6598920"/>
          </a:xfrm>
        </p:spPr>
        <p:txBody>
          <a:bodyPr>
            <a:no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24.9. Запрещается буксировка велосипедов, средств индивидуальной мобильности и мопедов, а также буксировка велосипедами, средствами индивидуальной мобильности и мопедами, кроме буксировки велосипедом, мопедом или средством индивидуальной мобильности прицепа, предназначенного для эксплуатации с велосипедом, мопедом или средством индивидуальной мобильности соответственно.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24.10. При движении в темное время суток или в условиях недостаточной видимости велосипедистам, лицам, использующим для передвижения средства индивидуальной мобильности, и водителям мопедов рекомендуется, а вне населенных пунктов указанные лица обязаны иметь при себе предметы со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световозвращающими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элементами и обеспечивать видимость этих предметов водителями других транспортных средств.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24.11. В велосипедной зоне: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велосипедисты и лица, использующие для передвижения средства индивидуальной мобильности, имеют преимущество перед механическими транспортными средствами, а также могут двигаться по всей ширине проезжей части, предназначенной для движения в данном направлении, при соблюдении требований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пунктов 9.1(1)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9.3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9.6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9.12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настоящих Правил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пешеходам разрешается переходить проезжую часть в любом месте при условии соблюдения требований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пунктов 4.4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4.7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настоящих Правил.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7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1835</Words>
  <Application>Microsoft Office PowerPoint</Application>
  <PresentationFormat>Широкоэкранный</PresentationFormat>
  <Paragraphs>97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Безопасность на транспорте</vt:lpstr>
      <vt:lpstr>Дорога — это обустроенная или приспособленная и используемая для движения транспортных средств полоса земли либо поверхность искусственного сооружения (моста). </vt:lpstr>
      <vt:lpstr> </vt:lpstr>
      <vt:lpstr>Безопасность пешехода на дороге  </vt:lpstr>
      <vt:lpstr>Переход проезжей части дороги</vt:lpstr>
      <vt:lpstr>ГЛАВА 24. Правил дорожного движения  Дополнительные требования к движению велосипедистов, водителей мопедов и лиц, использующих для передвижения средства индивидуальной мобильности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препод</dc:creator>
  <cp:lastModifiedBy>препод</cp:lastModifiedBy>
  <cp:revision>14</cp:revision>
  <dcterms:created xsi:type="dcterms:W3CDTF">2023-10-18T05:48:38Z</dcterms:created>
  <dcterms:modified xsi:type="dcterms:W3CDTF">2024-10-03T07:01:15Z</dcterms:modified>
</cp:coreProperties>
</file>