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61" r:id="rId2"/>
    <p:sldId id="260" r:id="rId3"/>
    <p:sldId id="262" r:id="rId4"/>
    <p:sldId id="263" r:id="rId5"/>
    <p:sldId id="264" r:id="rId6"/>
    <p:sldId id="265" r:id="rId7"/>
    <p:sldId id="267" r:id="rId8"/>
    <p:sldId id="266" r:id="rId9"/>
    <p:sldId id="268" r:id="rId10"/>
    <p:sldId id="269" r:id="rId11"/>
    <p:sldId id="272" r:id="rId12"/>
    <p:sldId id="270" r:id="rId13"/>
    <p:sldId id="271"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1" d="100"/>
          <a:sy n="71" d="100"/>
        </p:scale>
        <p:origin x="422" y="4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8F29B0E-E433-48F9-B03E-AFEE22A13185}" type="datetimeFigureOut">
              <a:rPr lang="ru-RU" smtClean="0"/>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298363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F29B0E-E433-48F9-B03E-AFEE22A13185}" type="datetimeFigureOut">
              <a:rPr lang="ru-RU" smtClean="0"/>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2565014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8F29B0E-E433-48F9-B03E-AFEE22A13185}" type="datetimeFigureOut">
              <a:rPr lang="ru-RU" smtClean="0"/>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2926832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8F29B0E-E433-48F9-B03E-AFEE22A13185}" type="datetimeFigureOut">
              <a:rPr lang="ru-RU" smtClean="0"/>
              <a:t>08.12.2025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306472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8F29B0E-E433-48F9-B03E-AFEE22A13185}" type="datetimeFigureOut">
              <a:rPr lang="ru-RU" smtClean="0"/>
              <a:t>08.12.2025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2841266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8F29B0E-E433-48F9-B03E-AFEE22A13185}" type="datetimeFigureOut">
              <a:rPr lang="ru-RU" smtClean="0"/>
              <a:t>08.12.2025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1197445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8F29B0E-E433-48F9-B03E-AFEE22A13185}" type="datetimeFigureOut">
              <a:rPr lang="ru-RU" smtClean="0"/>
              <a:t>08.12.2025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135330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8F29B0E-E433-48F9-B03E-AFEE22A13185}" type="datetimeFigureOut">
              <a:rPr lang="ru-RU" smtClean="0"/>
              <a:t>08.12.2025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1599504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8F29B0E-E433-48F9-B03E-AFEE22A13185}" type="datetimeFigureOut">
              <a:rPr lang="ru-RU" smtClean="0"/>
              <a:t>08.12.2025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3791543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F29B0E-E433-48F9-B03E-AFEE22A13185}" type="datetimeFigureOut">
              <a:rPr lang="ru-RU" smtClean="0"/>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2380568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F29B0E-E433-48F9-B03E-AFEE22A13185}" type="datetimeFigureOut">
              <a:rPr lang="ru-RU" smtClean="0"/>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D974E7-6C4F-44A4-B119-888E28D2F50D}" type="slidenum">
              <a:rPr lang="ru-RU" smtClean="0"/>
              <a:t>‹#›</a:t>
            </a:fld>
            <a:endParaRPr lang="ru-RU"/>
          </a:p>
        </p:txBody>
      </p:sp>
    </p:spTree>
    <p:extLst>
      <p:ext uri="{BB962C8B-B14F-4D97-AF65-F5344CB8AC3E}">
        <p14:creationId xmlns:p14="http://schemas.microsoft.com/office/powerpoint/2010/main" val="1462184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F29B0E-E433-48F9-B03E-AFEE22A13185}" type="datetimeFigureOut">
              <a:rPr lang="ru-RU" smtClean="0"/>
              <a:t>08.12.2025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974E7-6C4F-44A4-B119-888E28D2F50D}" type="slidenum">
              <a:rPr lang="ru-RU" smtClean="0"/>
              <a:t>‹#›</a:t>
            </a:fld>
            <a:endParaRPr lang="ru-RU"/>
          </a:p>
        </p:txBody>
      </p:sp>
    </p:spTree>
    <p:extLst>
      <p:ext uri="{BB962C8B-B14F-4D97-AF65-F5344CB8AC3E}">
        <p14:creationId xmlns:p14="http://schemas.microsoft.com/office/powerpoint/2010/main" val="174833181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Мероприятия и принципы обеспечения устойчивости работы объектов экономики</a:t>
            </a:r>
            <a:endParaRPr lang="ru-RU" dirty="0"/>
          </a:p>
        </p:txBody>
      </p:sp>
      <p:sp>
        <p:nvSpPr>
          <p:cNvPr id="3" name="Объект 2"/>
          <p:cNvSpPr>
            <a:spLocks noGrp="1"/>
          </p:cNvSpPr>
          <p:nvPr>
            <p:ph idx="1"/>
          </p:nvPr>
        </p:nvSpPr>
        <p:spPr>
          <a:xfrm>
            <a:off x="548641" y="1825624"/>
            <a:ext cx="11252498" cy="4822601"/>
          </a:xfrm>
        </p:spPr>
        <p:txBody>
          <a:bodyPr>
            <a:normAutofit lnSpcReduction="10000"/>
          </a:bodyPr>
          <a:lstStyle/>
          <a:p>
            <a:pPr marL="0" indent="0">
              <a:buNone/>
            </a:pPr>
            <a:r>
              <a:rPr lang="ru-RU" b="1" dirty="0"/>
              <a:t>Устойчивость объектов экономики в условиях чрезвычайных ситуаций (ЧС)</a:t>
            </a:r>
            <a:r>
              <a:rPr lang="ru-RU" dirty="0"/>
              <a:t> — это способность объекта противостоять воздействию негативных факторов ЧС, выполнять свои функции в условиях ЧС и восстанавливать деятельность в кратчайшие сроки после ликвидации ЧС</a:t>
            </a:r>
          </a:p>
          <a:p>
            <a:pPr marL="0" indent="0">
              <a:buNone/>
            </a:pPr>
            <a:endParaRPr lang="ru-RU" dirty="0" smtClean="0"/>
          </a:p>
          <a:p>
            <a:pPr marL="0" indent="0">
              <a:buNone/>
            </a:pPr>
            <a:r>
              <a:rPr lang="ru-RU" dirty="0" smtClean="0"/>
              <a:t>Повышение </a:t>
            </a:r>
            <a:r>
              <a:rPr lang="ru-RU" dirty="0"/>
              <a:t>устойчивости функционирования объектов экономики достигается главным образом за счет проведения организационно-технических мероприятий, которым всегда предшествует оценка (исследование) устойчивости функционирования конкретного объекта экономики. Первоначальное осуществление оценок (исследований) по обеспечению устойчивости функционирования объекта производится при его проектировании соответствующими службами на стадии технических, экономических, экологических и иных видов экспертиз. </a:t>
            </a:r>
          </a:p>
        </p:txBody>
      </p:sp>
    </p:spTree>
    <p:extLst>
      <p:ext uri="{BB962C8B-B14F-4D97-AF65-F5344CB8AC3E}">
        <p14:creationId xmlns:p14="http://schemas.microsoft.com/office/powerpoint/2010/main" val="1973603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5909310"/>
          </a:xfrm>
          <a:prstGeom prst="rect">
            <a:avLst/>
          </a:prstGeom>
        </p:spPr>
        <p:txBody>
          <a:bodyPr wrap="square">
            <a:spAutoFit/>
          </a:bodyPr>
          <a:lstStyle/>
          <a:p>
            <a:r>
              <a:rPr lang="ru-RU" sz="2400" dirty="0"/>
              <a:t>Повышение устойчивости функционирования объектов экономики достигается путем заблаговременного проведения мероприятий, направленных на максимальное снижение возможных потерь и разрушений от поражающих факторов источников ЧС, создание условий для ликвидации ЧС и осуществления в сжатые сроки работ по восстановлению объекта экономики. Повышение устойчивости предприятий к ЧС осуществляется за счет выполнения ряда мероприятий по пяти направлениям. </a:t>
            </a:r>
            <a:endParaRPr lang="ru-RU" sz="2400" dirty="0" smtClean="0"/>
          </a:p>
          <a:p>
            <a:r>
              <a:rPr lang="ru-RU" sz="2400" dirty="0" smtClean="0"/>
              <a:t>П </a:t>
            </a:r>
            <a:r>
              <a:rPr lang="ru-RU" sz="2400" dirty="0"/>
              <a:t>е р в о е направление — обеспечение защиты и жизнедеятельности рабочих и служащих в условиях </a:t>
            </a:r>
            <a:r>
              <a:rPr lang="ru-RU" sz="2400" dirty="0" smtClean="0"/>
              <a:t>ЧС</a:t>
            </a:r>
          </a:p>
          <a:p>
            <a:r>
              <a:rPr lang="ru-RU" sz="2400" dirty="0"/>
              <a:t>В т о р о е направление — обеспечение защиты основных производственных </a:t>
            </a:r>
            <a:r>
              <a:rPr lang="ru-RU" sz="2400" dirty="0" smtClean="0"/>
              <a:t>фондов</a:t>
            </a:r>
          </a:p>
          <a:p>
            <a:r>
              <a:rPr lang="ru-RU" sz="2400" dirty="0"/>
              <a:t>Т р е т ь е направление — заблаговременная подготовка производства к устойчивой работе в условиях </a:t>
            </a:r>
            <a:r>
              <a:rPr lang="ru-RU" sz="2400" dirty="0" smtClean="0"/>
              <a:t>ЧС</a:t>
            </a:r>
          </a:p>
          <a:p>
            <a:r>
              <a:rPr lang="ru-RU" sz="2400" dirty="0"/>
              <a:t>Ч е т в е р т о е направление — подготовка предприятия к проведению спасательных и ремонтно-восстановительных работ. </a:t>
            </a:r>
            <a:endParaRPr lang="ru-RU" sz="2400" dirty="0" smtClean="0"/>
          </a:p>
          <a:p>
            <a:r>
              <a:rPr lang="ru-RU" sz="2400" dirty="0"/>
              <a:t>П я т о е направление — подготовка системы управления предприятия к функционированию в условиях </a:t>
            </a:r>
            <a:r>
              <a:rPr lang="ru-RU" sz="2400" dirty="0" smtClean="0"/>
              <a:t>ЧС</a:t>
            </a:r>
          </a:p>
          <a:p>
            <a:endParaRPr lang="ru-RU" dirty="0"/>
          </a:p>
        </p:txBody>
      </p:sp>
    </p:spTree>
    <p:extLst>
      <p:ext uri="{BB962C8B-B14F-4D97-AF65-F5344CB8AC3E}">
        <p14:creationId xmlns:p14="http://schemas.microsoft.com/office/powerpoint/2010/main" val="979364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5232202"/>
          </a:xfrm>
          <a:prstGeom prst="rect">
            <a:avLst/>
          </a:prstGeom>
        </p:spPr>
        <p:txBody>
          <a:bodyPr wrap="square">
            <a:spAutoFit/>
          </a:bodyPr>
          <a:lstStyle/>
          <a:p>
            <a:r>
              <a:rPr lang="ru-RU" sz="3600" b="1" dirty="0" smtClean="0">
                <a:latin typeface="Arial Black" panose="020B0A04020102020204" pitchFamily="34" charset="0"/>
              </a:rPr>
              <a:t>Факторы </a:t>
            </a:r>
            <a:r>
              <a:rPr lang="ru-RU" sz="2800" dirty="0" smtClean="0"/>
              <a:t>На </a:t>
            </a:r>
            <a:r>
              <a:rPr lang="ru-RU" sz="2800" dirty="0"/>
              <a:t>устойчивость объектов в условиях ЧС влияют, например:</a:t>
            </a:r>
          </a:p>
          <a:p>
            <a:r>
              <a:rPr lang="ru-RU" sz="2800" b="1" dirty="0"/>
              <a:t>Район расположения объекта</a:t>
            </a:r>
            <a:r>
              <a:rPr lang="ru-RU" sz="2800" dirty="0"/>
              <a:t> — рельеф местности, характер застройки, насыщенность транспортными </a:t>
            </a:r>
            <a:r>
              <a:rPr lang="ru-RU" sz="2800" dirty="0" smtClean="0"/>
              <a:t>коммуникациями.</a:t>
            </a:r>
            <a:endParaRPr lang="ru-RU" sz="2800" dirty="0"/>
          </a:p>
          <a:p>
            <a:r>
              <a:rPr lang="ru-RU" sz="2800" b="1" dirty="0" smtClean="0"/>
              <a:t>Особенности </a:t>
            </a:r>
            <a:r>
              <a:rPr lang="ru-RU" sz="2800" b="1" dirty="0"/>
              <a:t>производства</a:t>
            </a:r>
            <a:r>
              <a:rPr lang="ru-RU" sz="2800" dirty="0"/>
              <a:t>, применяемые технологии и </a:t>
            </a:r>
            <a:r>
              <a:rPr lang="ru-RU" sz="2800" dirty="0" smtClean="0"/>
              <a:t>материалы.</a:t>
            </a:r>
            <a:endParaRPr lang="ru-RU" sz="2800" dirty="0"/>
          </a:p>
          <a:p>
            <a:r>
              <a:rPr lang="ru-RU" sz="2800" b="1" dirty="0" smtClean="0"/>
              <a:t>Надёжность </a:t>
            </a:r>
            <a:r>
              <a:rPr lang="ru-RU" sz="2800" b="1" dirty="0"/>
              <a:t>защиты производственного персонала</a:t>
            </a:r>
            <a:r>
              <a:rPr lang="ru-RU" sz="2800" dirty="0"/>
              <a:t> от поражающих факторов </a:t>
            </a:r>
            <a:r>
              <a:rPr lang="ru-RU" sz="2800" dirty="0" smtClean="0"/>
              <a:t>ЧС.</a:t>
            </a:r>
            <a:endParaRPr lang="ru-RU" sz="2800" dirty="0"/>
          </a:p>
          <a:p>
            <a:r>
              <a:rPr lang="ru-RU" sz="2800" b="1" dirty="0" smtClean="0"/>
              <a:t>Способность </a:t>
            </a:r>
            <a:r>
              <a:rPr lang="ru-RU" sz="2800" b="1" dirty="0"/>
              <a:t>инженерно-технического комплекса</a:t>
            </a:r>
            <a:r>
              <a:rPr lang="ru-RU" sz="2800" dirty="0"/>
              <a:t> объекта противостоять поражающим факторам </a:t>
            </a:r>
            <a:r>
              <a:rPr lang="ru-RU" sz="2800" dirty="0" smtClean="0"/>
              <a:t>ЧС.</a:t>
            </a:r>
            <a:endParaRPr lang="ru-RU" sz="2800" dirty="0"/>
          </a:p>
          <a:p>
            <a:r>
              <a:rPr lang="ru-RU" sz="2800" b="1" dirty="0" smtClean="0"/>
              <a:t>Надёжность </a:t>
            </a:r>
            <a:r>
              <a:rPr lang="ru-RU" sz="2800" b="1" dirty="0"/>
              <a:t>системы снабжения</a:t>
            </a:r>
            <a:r>
              <a:rPr lang="ru-RU" sz="2800" dirty="0"/>
              <a:t> объекта всем необходимым для производства </a:t>
            </a:r>
            <a:r>
              <a:rPr lang="ru-RU" sz="2800" dirty="0" smtClean="0"/>
              <a:t>продукции.</a:t>
            </a:r>
            <a:endParaRPr lang="ru-RU" sz="2800" dirty="0"/>
          </a:p>
          <a:p>
            <a:r>
              <a:rPr lang="ru-RU" sz="2800" b="1" dirty="0" smtClean="0"/>
              <a:t>Устойчивость </a:t>
            </a:r>
            <a:r>
              <a:rPr lang="ru-RU" sz="2800" b="1" dirty="0"/>
              <a:t>и непрерывность управления производством</a:t>
            </a:r>
            <a:r>
              <a:rPr lang="ru-RU" sz="2800" dirty="0"/>
              <a:t>. </a:t>
            </a:r>
          </a:p>
          <a:p>
            <a:endParaRPr lang="ru-RU" b="1" dirty="0" smtClean="0"/>
          </a:p>
        </p:txBody>
      </p:sp>
    </p:spTree>
    <p:extLst>
      <p:ext uri="{BB962C8B-B14F-4D97-AF65-F5344CB8AC3E}">
        <p14:creationId xmlns:p14="http://schemas.microsoft.com/office/powerpoint/2010/main" val="2781118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6093976"/>
          </a:xfrm>
          <a:prstGeom prst="rect">
            <a:avLst/>
          </a:prstGeom>
        </p:spPr>
        <p:txBody>
          <a:bodyPr wrap="square">
            <a:spAutoFit/>
          </a:bodyPr>
          <a:lstStyle/>
          <a:p>
            <a:r>
              <a:rPr lang="ru-RU" sz="3600" b="1" dirty="0" smtClean="0">
                <a:latin typeface="Arial Black" panose="020B0A04020102020204" pitchFamily="34" charset="0"/>
              </a:rPr>
              <a:t>Оценка</a:t>
            </a:r>
            <a:endParaRPr lang="ru-RU" sz="3600" b="1" dirty="0">
              <a:latin typeface="Arial Black" panose="020B0A04020102020204" pitchFamily="34" charset="0"/>
            </a:endParaRPr>
          </a:p>
          <a:p>
            <a:r>
              <a:rPr lang="ru-RU" sz="2400" dirty="0"/>
              <a:t>Оценка устойчивости объектов экономики в условиях ЧС включает анализ следующих аспектов:</a:t>
            </a:r>
          </a:p>
          <a:p>
            <a:r>
              <a:rPr lang="ru-RU" sz="2400" b="1" dirty="0"/>
              <a:t>Прогнозирование возможных ЧС</a:t>
            </a:r>
            <a:r>
              <a:rPr lang="ru-RU" sz="2400" dirty="0"/>
              <a:t> на самом объекте или в зоне его размещения.</a:t>
            </a:r>
          </a:p>
          <a:p>
            <a:r>
              <a:rPr lang="ru-RU" sz="2400" b="1" dirty="0"/>
              <a:t>Оценка вероятных параметров поражающих факторов</a:t>
            </a:r>
            <a:r>
              <a:rPr lang="ru-RU" sz="2400" dirty="0"/>
              <a:t> возможных чрезвычайных ситуаций (например, интенсивности землетрясения, избыточного давления во фронте воздушной ударной волны).</a:t>
            </a:r>
          </a:p>
          <a:p>
            <a:r>
              <a:rPr lang="ru-RU" sz="2400" b="1" dirty="0"/>
              <a:t>Исследование параметров вторичных поражающих факторов</a:t>
            </a:r>
            <a:r>
              <a:rPr lang="ru-RU" sz="2400" dirty="0"/>
              <a:t>, возникающих при воздействии основных источников ЧС.</a:t>
            </a:r>
          </a:p>
          <a:p>
            <a:r>
              <a:rPr lang="ru-RU" sz="2400" b="1" dirty="0"/>
              <a:t>Определение значения критического параметра</a:t>
            </a:r>
            <a:r>
              <a:rPr lang="ru-RU" sz="2400" dirty="0"/>
              <a:t> — максимальной величины параметра поражающего фактора, при которой функционирование объекта не нарушается.</a:t>
            </a:r>
          </a:p>
          <a:p>
            <a:r>
              <a:rPr lang="ru-RU" sz="2400" b="1" dirty="0"/>
              <a:t>Установление значения критического радиуса</a:t>
            </a:r>
            <a:r>
              <a:rPr lang="ru-RU" sz="2400" dirty="0"/>
              <a:t> — минимального расстояния от центра формирования источника поражающих факторов, на котором функционирование объекта не нарушается.</a:t>
            </a:r>
          </a:p>
          <a:p>
            <a:r>
              <a:rPr lang="ru-RU" dirty="0"/>
              <a:t> </a:t>
            </a:r>
          </a:p>
        </p:txBody>
      </p:sp>
    </p:spTree>
    <p:extLst>
      <p:ext uri="{BB962C8B-B14F-4D97-AF65-F5344CB8AC3E}">
        <p14:creationId xmlns:p14="http://schemas.microsoft.com/office/powerpoint/2010/main" val="3725265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4616648"/>
          </a:xfrm>
          <a:prstGeom prst="rect">
            <a:avLst/>
          </a:prstGeom>
        </p:spPr>
        <p:txBody>
          <a:bodyPr wrap="square">
            <a:spAutoFit/>
          </a:bodyPr>
          <a:lstStyle/>
          <a:p>
            <a:r>
              <a:rPr lang="ru-RU" sz="2400" dirty="0"/>
              <a:t> </a:t>
            </a:r>
            <a:r>
              <a:rPr lang="ru-RU" sz="3600" b="1" dirty="0" smtClean="0">
                <a:latin typeface="Arial Black" panose="020B0A04020102020204" pitchFamily="34" charset="0"/>
              </a:rPr>
              <a:t>Мероприятия</a:t>
            </a:r>
            <a:endParaRPr lang="ru-RU" sz="3600" b="1" dirty="0">
              <a:latin typeface="Arial Black" panose="020B0A04020102020204" pitchFamily="34" charset="0"/>
            </a:endParaRPr>
          </a:p>
          <a:p>
            <a:r>
              <a:rPr lang="ru-RU" sz="2400" dirty="0"/>
              <a:t>Повышение устойчивости объектов экономики в условиях ЧС достигается путём </a:t>
            </a:r>
            <a:r>
              <a:rPr lang="ru-RU" sz="2400" b="1" dirty="0"/>
              <a:t>заблаговременного проведения мероприятий</a:t>
            </a:r>
            <a:r>
              <a:rPr lang="ru-RU" sz="2400" dirty="0"/>
              <a:t>. Некоторые из них: </a:t>
            </a:r>
            <a:endParaRPr lang="ru-RU" sz="2400" dirty="0" smtClean="0"/>
          </a:p>
          <a:p>
            <a:r>
              <a:rPr lang="ru-RU" sz="2400" b="1" dirty="0" smtClean="0"/>
              <a:t>Обеспечение </a:t>
            </a:r>
            <a:r>
              <a:rPr lang="ru-RU" sz="2400" b="1" dirty="0"/>
              <a:t>защиты и жизнедеятельности рабочих и служащих</a:t>
            </a:r>
            <a:r>
              <a:rPr lang="ru-RU" sz="2400" dirty="0"/>
              <a:t> в условиях ЧС — установка сирен, громкоговорителей в цехах, оборудование локальной системы оповещения.</a:t>
            </a:r>
          </a:p>
          <a:p>
            <a:r>
              <a:rPr lang="ru-RU" sz="2400" b="1" dirty="0"/>
              <a:t>Заблаговременная подготовка производства</a:t>
            </a:r>
            <a:r>
              <a:rPr lang="ru-RU" sz="2400" dirty="0"/>
              <a:t> к устойчивой работе в условиях ЧС — упрощённые технологии, сбережение технической документации.</a:t>
            </a:r>
          </a:p>
          <a:p>
            <a:r>
              <a:rPr lang="ru-RU" sz="2400" b="1" dirty="0"/>
              <a:t>Подготовка предприятия к проведению спасательных и ремонтно-восстановительных работ</a:t>
            </a:r>
            <a:r>
              <a:rPr lang="ru-RU" sz="2400" dirty="0"/>
              <a:t> — разработка проекта восстановления предприятия, мероприятия по надёжному хранению материалов, инструмента, техники.</a:t>
            </a:r>
          </a:p>
          <a:p>
            <a:endParaRPr lang="ru-RU" dirty="0"/>
          </a:p>
        </p:txBody>
      </p:sp>
    </p:spTree>
    <p:extLst>
      <p:ext uri="{BB962C8B-B14F-4D97-AF65-F5344CB8AC3E}">
        <p14:creationId xmlns:p14="http://schemas.microsoft.com/office/powerpoint/2010/main" val="11681063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5539978"/>
          </a:xfrm>
          <a:prstGeom prst="rect">
            <a:avLst/>
          </a:prstGeom>
        </p:spPr>
        <p:txBody>
          <a:bodyPr wrap="square">
            <a:spAutoFit/>
          </a:bodyPr>
          <a:lstStyle/>
          <a:p>
            <a:r>
              <a:rPr lang="ru-RU" sz="2400" dirty="0"/>
              <a:t> </a:t>
            </a:r>
            <a:r>
              <a:rPr lang="ru-RU" sz="2400" b="1" dirty="0"/>
              <a:t>Опасность</a:t>
            </a:r>
            <a:r>
              <a:rPr lang="ru-RU" sz="2400" dirty="0"/>
              <a:t> — это любое явление, процесс, объект или свойство объекта, которые в определённых условиях способны наносить вред жизнедеятельности человека и ущерб окружающей среде. Признаками опасности являются угроза жизни, возможность нанесения ущерба здоровью и нарушение условий нормального функционирования органов и систем человека. </a:t>
            </a:r>
            <a:endParaRPr lang="ru-RU" sz="2400" dirty="0" smtClean="0"/>
          </a:p>
          <a:p>
            <a:r>
              <a:rPr lang="ru-RU" sz="2400" b="1" dirty="0" smtClean="0"/>
              <a:t>Безопасность</a:t>
            </a:r>
            <a:r>
              <a:rPr lang="ru-RU" sz="2400" dirty="0"/>
              <a:t> — это состояние защищённости жизненно важных интересов личности, общества и государства от внутренних и внешних угроз. Безопасность достигается путём соблюдения правовых норм, экологических и других требований, а также проведения соответствующих мероприятий. </a:t>
            </a:r>
            <a:endParaRPr lang="ru-RU" sz="2400" dirty="0" smtClean="0"/>
          </a:p>
          <a:p>
            <a:r>
              <a:rPr lang="ru-RU" sz="2400" b="1" dirty="0" smtClean="0"/>
              <a:t>Потенциальная </a:t>
            </a:r>
            <a:r>
              <a:rPr lang="ru-RU" sz="2400" b="1" dirty="0"/>
              <a:t>опасность</a:t>
            </a:r>
            <a:r>
              <a:rPr lang="ru-RU" sz="2400" dirty="0"/>
              <a:t> — это угроза общего характера, не связанная с пространством и временем воздействия. Потенциальная опасность заключается в скрытом, неявном характере проявления опасностей. Например, в выражениях «шум вреден для человека», «углеводородные топлива — </a:t>
            </a:r>
            <a:r>
              <a:rPr lang="ru-RU" sz="2400" dirty="0" err="1"/>
              <a:t>пожаровзрывоопасны</a:t>
            </a:r>
            <a:r>
              <a:rPr lang="ru-RU" sz="2400" dirty="0"/>
              <a:t>» говорится только о потенциальной опасности для человека шума и горючих веществ. </a:t>
            </a:r>
          </a:p>
          <a:p>
            <a:endParaRPr lang="ru-RU" dirty="0"/>
          </a:p>
        </p:txBody>
      </p:sp>
    </p:spTree>
    <p:extLst>
      <p:ext uri="{BB962C8B-B14F-4D97-AF65-F5344CB8AC3E}">
        <p14:creationId xmlns:p14="http://schemas.microsoft.com/office/powerpoint/2010/main" val="1533907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5909310"/>
          </a:xfrm>
          <a:prstGeom prst="rect">
            <a:avLst/>
          </a:prstGeom>
        </p:spPr>
        <p:txBody>
          <a:bodyPr wrap="square">
            <a:spAutoFit/>
          </a:bodyPr>
          <a:lstStyle/>
          <a:p>
            <a:r>
              <a:rPr lang="ru-RU" sz="2400" b="1" dirty="0"/>
              <a:t>Аксиома потенциальной опасности</a:t>
            </a:r>
            <a:r>
              <a:rPr lang="ru-RU" sz="2400" dirty="0"/>
              <a:t> в области безопасности жизнедеятельности (БЖД) утверждает, что </a:t>
            </a:r>
            <a:r>
              <a:rPr lang="ru-RU" sz="2400" b="1" dirty="0"/>
              <a:t>любая деятельность потенциально опасна</a:t>
            </a:r>
            <a:r>
              <a:rPr lang="ru-RU" sz="2400" dirty="0"/>
              <a:t>. Это положение означает, что в системе взаимодействия человека и среды обитания </a:t>
            </a:r>
            <a:r>
              <a:rPr lang="ru-RU" sz="2400" b="1" dirty="0"/>
              <a:t>абсолютной безопасности не существует</a:t>
            </a:r>
            <a:r>
              <a:rPr lang="ru-RU" sz="2400" dirty="0"/>
              <a:t>. </a:t>
            </a:r>
            <a:endParaRPr lang="ru-RU" sz="2400" dirty="0" smtClean="0"/>
          </a:p>
          <a:p>
            <a:endParaRPr lang="ru-RU" sz="2400" b="1" dirty="0"/>
          </a:p>
          <a:p>
            <a:r>
              <a:rPr lang="ru-RU" sz="2400" b="1" dirty="0" smtClean="0"/>
              <a:t>Суть</a:t>
            </a:r>
            <a:endParaRPr lang="ru-RU" sz="2400" b="1" dirty="0"/>
          </a:p>
          <a:p>
            <a:r>
              <a:rPr lang="ru-RU" sz="2400" dirty="0"/>
              <a:t>Аксиома предопределяет, что </a:t>
            </a:r>
            <a:r>
              <a:rPr lang="ru-RU" sz="2400" b="1" dirty="0"/>
              <a:t>все действия человека и компоненты среды обитания</a:t>
            </a:r>
            <a:r>
              <a:rPr lang="ru-RU" sz="2400" dirty="0"/>
              <a:t>, прежде всего технические средства и технологии, кроме позитивных свойств и результатов, обладают способностью генерировать травмирующие и вредные факторы. При этом любое новое позитивное действие человека или его результат неизбежно приводят к возникновению новых негативных факторов. </a:t>
            </a:r>
            <a:endParaRPr lang="ru-RU" sz="2400" dirty="0" smtClean="0"/>
          </a:p>
          <a:p>
            <a:r>
              <a:rPr lang="ru-RU" sz="2400" b="1" dirty="0" smtClean="0"/>
              <a:t>Невозможно </a:t>
            </a:r>
            <a:r>
              <a:rPr lang="ru-RU" sz="2400" b="1" dirty="0"/>
              <a:t>разработать абсолютно безопасный вид деятельности</a:t>
            </a:r>
            <a:r>
              <a:rPr lang="ru-RU" sz="2400" dirty="0"/>
              <a:t> (например, создать абсолютно безопасную технику или технологический процесс).</a:t>
            </a:r>
          </a:p>
          <a:p>
            <a:r>
              <a:rPr lang="ru-RU" sz="2400" b="1" dirty="0"/>
              <a:t>Ни один вид деятельности не может обеспечить абсолютную безопасность</a:t>
            </a:r>
            <a:r>
              <a:rPr lang="ru-RU" sz="2400" dirty="0"/>
              <a:t> для человека (нулевых рисков не бывает).</a:t>
            </a:r>
          </a:p>
          <a:p>
            <a:endParaRPr lang="ru-RU" dirty="0"/>
          </a:p>
        </p:txBody>
      </p:sp>
    </p:spTree>
    <p:extLst>
      <p:ext uri="{BB962C8B-B14F-4D97-AF65-F5344CB8AC3E}">
        <p14:creationId xmlns:p14="http://schemas.microsoft.com/office/powerpoint/2010/main" val="3101477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6124754"/>
          </a:xfrm>
          <a:prstGeom prst="rect">
            <a:avLst/>
          </a:prstGeom>
        </p:spPr>
        <p:txBody>
          <a:bodyPr wrap="square">
            <a:spAutoFit/>
          </a:bodyPr>
          <a:lstStyle/>
          <a:p>
            <a:r>
              <a:rPr lang="ru-RU" dirty="0"/>
              <a:t> </a:t>
            </a:r>
            <a:r>
              <a:rPr lang="ru-RU" sz="2800" b="1" dirty="0" smtClean="0"/>
              <a:t>Примеры аксиомы</a:t>
            </a:r>
            <a:endParaRPr lang="ru-RU" sz="2800" b="1" dirty="0"/>
          </a:p>
          <a:p>
            <a:r>
              <a:rPr lang="ru-RU" sz="2800" dirty="0"/>
              <a:t>Справедливость аксиомы подтверждена анализом системы «человек — среда обитания» на всех этапах её развития. Например: </a:t>
            </a:r>
            <a:r>
              <a:rPr lang="ru-RU" sz="2800" b="1" dirty="0" smtClean="0"/>
              <a:t>На </a:t>
            </a:r>
            <a:r>
              <a:rPr lang="ru-RU" sz="2800" b="1" dirty="0"/>
              <a:t>ранних стадиях развития</a:t>
            </a:r>
            <a:r>
              <a:rPr lang="ru-RU" sz="2800" dirty="0"/>
              <a:t> человек испытывал значительное воздействие опасностей естественного происхождения: пониженных и повышенных температур воздуха, атмосферных осадков, грозовых разрядов.</a:t>
            </a:r>
          </a:p>
          <a:p>
            <a:r>
              <a:rPr lang="ru-RU" sz="2800" b="1" dirty="0"/>
              <a:t>В современных условиях</a:t>
            </a:r>
            <a:r>
              <a:rPr lang="ru-RU" sz="2800" dirty="0"/>
              <a:t> появились многочисленные факторы техногенного происхождения: вибрация, шум, повышенная концентрация вредных веществ в воздухе, воде, почве, электромагнитные поля, ионизирующие излучения и др..</a:t>
            </a:r>
          </a:p>
          <a:p>
            <a:r>
              <a:rPr lang="ru-RU" sz="2800" b="1" dirty="0"/>
              <a:t>Использование бытовых приборов и устройств</a:t>
            </a:r>
            <a:r>
              <a:rPr lang="ru-RU" sz="2800" dirty="0"/>
              <a:t> даёт целый комплекс опасных и вредных факторов: электрический ток, электромагнитное поле, повышенный уровень радиации, шум, вибрации, опасность </a:t>
            </a:r>
            <a:r>
              <a:rPr lang="ru-RU" sz="2800" dirty="0" err="1"/>
              <a:t>травмирования</a:t>
            </a:r>
            <a:r>
              <a:rPr lang="ru-RU" sz="2800" dirty="0" smtClean="0"/>
              <a:t>.</a:t>
            </a:r>
            <a:endParaRPr lang="ru-RU" sz="2800" dirty="0"/>
          </a:p>
        </p:txBody>
      </p:sp>
    </p:spTree>
    <p:extLst>
      <p:ext uri="{BB962C8B-B14F-4D97-AF65-F5344CB8AC3E}">
        <p14:creationId xmlns:p14="http://schemas.microsoft.com/office/powerpoint/2010/main" val="1390615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5201424"/>
          </a:xfrm>
          <a:prstGeom prst="rect">
            <a:avLst/>
          </a:prstGeom>
        </p:spPr>
        <p:txBody>
          <a:bodyPr wrap="square">
            <a:spAutoFit/>
          </a:bodyPr>
          <a:lstStyle/>
          <a:p>
            <a:r>
              <a:rPr lang="ru-RU" dirty="0"/>
              <a:t> </a:t>
            </a:r>
            <a:r>
              <a:rPr lang="ru-RU" sz="2800" b="1" dirty="0" smtClean="0"/>
              <a:t>Меры</a:t>
            </a:r>
            <a:endParaRPr lang="ru-RU" sz="2800" b="1" dirty="0"/>
          </a:p>
          <a:p>
            <a:r>
              <a:rPr lang="ru-RU" sz="2800" dirty="0"/>
              <a:t>В соответствии с аксиомой потенциальной опасности </a:t>
            </a:r>
            <a:r>
              <a:rPr lang="ru-RU" sz="2800" b="1" dirty="0"/>
              <a:t>основная задача — свести риски к минимуму</a:t>
            </a:r>
            <a:r>
              <a:rPr lang="ru-RU" sz="2800" dirty="0"/>
              <a:t>. Для этого используются, например: </a:t>
            </a:r>
            <a:endParaRPr lang="ru-RU" sz="2800" dirty="0" smtClean="0"/>
          </a:p>
          <a:p>
            <a:r>
              <a:rPr lang="ru-RU" sz="2800" b="1" dirty="0" smtClean="0"/>
              <a:t>Идентификация </a:t>
            </a:r>
            <a:r>
              <a:rPr lang="ru-RU" sz="2800" b="1" dirty="0"/>
              <a:t>опасностей</a:t>
            </a:r>
            <a:r>
              <a:rPr lang="ru-RU" sz="2800" dirty="0"/>
              <a:t> — выявление опасных и вредных факторов, вероятности их появления, пространственной локализации, возможного ущерба</a:t>
            </a:r>
            <a:r>
              <a:rPr lang="ru-RU" sz="2800" dirty="0" smtClean="0"/>
              <a:t>.</a:t>
            </a:r>
          </a:p>
          <a:p>
            <a:r>
              <a:rPr lang="ru-RU" sz="2800" b="1" dirty="0" smtClean="0"/>
              <a:t>Разработка </a:t>
            </a:r>
            <a:r>
              <a:rPr lang="ru-RU" sz="2800" b="1" dirty="0"/>
              <a:t>мероприятий</a:t>
            </a:r>
            <a:r>
              <a:rPr lang="ru-RU" sz="2800" dirty="0"/>
              <a:t> по защите человека и среды обитания от выявленных опасностей</a:t>
            </a:r>
            <a:r>
              <a:rPr lang="ru-RU" sz="2800" dirty="0" smtClean="0"/>
              <a:t>.</a:t>
            </a:r>
            <a:endParaRPr lang="ru-RU" sz="2800" dirty="0"/>
          </a:p>
          <a:p>
            <a:r>
              <a:rPr lang="ru-RU" sz="2800" b="1" dirty="0"/>
              <a:t>Разработка мер ликвидации последствий реализации опасности</a:t>
            </a:r>
            <a:r>
              <a:rPr lang="ru-RU" sz="2800" dirty="0"/>
              <a:t> — оказание первой и квалифицированной медицинской помощи пострадавшим, аварийно-восстановительные работы и т. п.. </a:t>
            </a:r>
          </a:p>
          <a:p>
            <a:endParaRPr lang="ru-RU" sz="2400" dirty="0"/>
          </a:p>
        </p:txBody>
      </p:sp>
    </p:spTree>
    <p:extLst>
      <p:ext uri="{BB962C8B-B14F-4D97-AF65-F5344CB8AC3E}">
        <p14:creationId xmlns:p14="http://schemas.microsoft.com/office/powerpoint/2010/main" val="3736256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1815882"/>
          </a:xfrm>
          <a:prstGeom prst="rect">
            <a:avLst/>
          </a:prstGeom>
        </p:spPr>
        <p:txBody>
          <a:bodyPr wrap="square">
            <a:spAutoFit/>
          </a:bodyPr>
          <a:lstStyle/>
          <a:p>
            <a:pPr fontAlgn="base"/>
            <a:endParaRPr lang="ru-RU" sz="2800" dirty="0">
              <a:latin typeface="Arial Black" panose="020B0A04020102020204" pitchFamily="34" charset="0"/>
            </a:endParaRPr>
          </a:p>
          <a:p>
            <a:pPr fontAlgn="base"/>
            <a:r>
              <a:rPr lang="ru-RU" sz="2800" dirty="0" smtClean="0">
                <a:latin typeface="Arial Black" panose="020B0A04020102020204" pitchFamily="34" charset="0"/>
              </a:rPr>
              <a:t>Система </a:t>
            </a:r>
            <a:r>
              <a:rPr lang="ru-RU" sz="2800" dirty="0">
                <a:latin typeface="Arial Black" panose="020B0A04020102020204" pitchFamily="34" charset="0"/>
              </a:rPr>
              <a:t>стандартов безопасности труда. Опасные и вредные производственные факторы. Классификация. ГОСТ 12.0.003-2015</a:t>
            </a:r>
          </a:p>
        </p:txBody>
      </p:sp>
    </p:spTree>
    <p:extLst>
      <p:ext uri="{BB962C8B-B14F-4D97-AF65-F5344CB8AC3E}">
        <p14:creationId xmlns:p14="http://schemas.microsoft.com/office/powerpoint/2010/main" val="956766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6370975"/>
          </a:xfrm>
          <a:prstGeom prst="rect">
            <a:avLst/>
          </a:prstGeom>
        </p:spPr>
        <p:txBody>
          <a:bodyPr wrap="square">
            <a:spAutoFit/>
          </a:bodyPr>
          <a:lstStyle/>
          <a:p>
            <a:r>
              <a:rPr lang="ru-RU" sz="2400" b="1" dirty="0"/>
              <a:t>Вредные и травмирующие (опасные) факторы производства</a:t>
            </a:r>
            <a:r>
              <a:rPr lang="ru-RU" sz="2400" dirty="0"/>
              <a:t> — это условия на рабочем месте, которые способны негативно сказаться на здоровье работников и их безопасности. Несмотря на то что оба термина используются рядом, они обозначают разные типы угроз. </a:t>
            </a:r>
            <a:endParaRPr lang="ru-RU" sz="2400" dirty="0" smtClean="0"/>
          </a:p>
          <a:p>
            <a:r>
              <a:rPr lang="ru-RU" sz="2400" b="1" dirty="0" smtClean="0"/>
              <a:t>Вредные </a:t>
            </a:r>
            <a:r>
              <a:rPr lang="ru-RU" sz="2400" b="1" dirty="0"/>
              <a:t>факторы</a:t>
            </a:r>
          </a:p>
          <a:p>
            <a:r>
              <a:rPr lang="ru-RU" sz="2400" b="1" dirty="0"/>
              <a:t>Вредные производственные факторы</a:t>
            </a:r>
            <a:r>
              <a:rPr lang="ru-RU" sz="2400" dirty="0"/>
              <a:t> — это условия, которые не наносят моментального вреда, но при длительном и регулярном воздействии приводят к развитию профессиональных заболеваний или устойчивому снижению работоспособности. </a:t>
            </a:r>
            <a:endParaRPr lang="ru-RU" sz="2400" dirty="0" smtClean="0"/>
          </a:p>
          <a:p>
            <a:r>
              <a:rPr lang="ru-RU" sz="2400" b="1" dirty="0" smtClean="0"/>
              <a:t>Классификация</a:t>
            </a:r>
            <a:r>
              <a:rPr lang="ru-RU" sz="2400" dirty="0"/>
              <a:t> </a:t>
            </a:r>
            <a:r>
              <a:rPr lang="ru-RU" sz="2400" b="1" dirty="0"/>
              <a:t>по природе воздействия: </a:t>
            </a:r>
            <a:endParaRPr lang="ru-RU" sz="2400" b="1" dirty="0" smtClean="0"/>
          </a:p>
          <a:p>
            <a:r>
              <a:rPr lang="ru-RU" sz="2400" b="1" dirty="0" smtClean="0"/>
              <a:t>Физические</a:t>
            </a:r>
            <a:r>
              <a:rPr lang="ru-RU" sz="2400" dirty="0"/>
              <a:t> — шум, вибрации, инфра- и ультразвук, радиация, температура, освещённость.</a:t>
            </a:r>
          </a:p>
          <a:p>
            <a:r>
              <a:rPr lang="ru-RU" sz="2400" b="1" dirty="0"/>
              <a:t>Химические</a:t>
            </a:r>
            <a:r>
              <a:rPr lang="ru-RU" sz="2400" dirty="0"/>
              <a:t> — ядовитые газы, пыль, пары кислот и щелочей, промышленные реагенты.</a:t>
            </a:r>
          </a:p>
          <a:p>
            <a:r>
              <a:rPr lang="ru-RU" sz="2400" b="1" dirty="0"/>
              <a:t>Биологические</a:t>
            </a:r>
            <a:r>
              <a:rPr lang="ru-RU" sz="2400" dirty="0"/>
              <a:t> — микроорганизмы, вирусы, бактерии, споры грибов.</a:t>
            </a:r>
          </a:p>
          <a:p>
            <a:r>
              <a:rPr lang="ru-RU" sz="2400" b="1" dirty="0"/>
              <a:t>Психофизиологические</a:t>
            </a:r>
            <a:r>
              <a:rPr lang="ru-RU" sz="2400" dirty="0"/>
              <a:t> — стресс, перенапряжение, высокая нагрузка, монотонность работы</a:t>
            </a:r>
            <a:r>
              <a:rPr lang="ru-RU" sz="2400" dirty="0" smtClean="0"/>
              <a:t>.</a:t>
            </a:r>
            <a:endParaRPr lang="ru-RU" sz="2400" dirty="0"/>
          </a:p>
        </p:txBody>
      </p:sp>
    </p:spTree>
    <p:extLst>
      <p:ext uri="{BB962C8B-B14F-4D97-AF65-F5344CB8AC3E}">
        <p14:creationId xmlns:p14="http://schemas.microsoft.com/office/powerpoint/2010/main" val="2709683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3970318"/>
          </a:xfrm>
          <a:prstGeom prst="rect">
            <a:avLst/>
          </a:prstGeom>
        </p:spPr>
        <p:txBody>
          <a:bodyPr wrap="square">
            <a:spAutoFit/>
          </a:bodyPr>
          <a:lstStyle/>
          <a:p>
            <a:r>
              <a:rPr lang="ru-RU" sz="2800" b="1" dirty="0" smtClean="0"/>
              <a:t>Примеры вредных факторов</a:t>
            </a:r>
            <a:r>
              <a:rPr lang="ru-RU" sz="2800" dirty="0" smtClean="0"/>
              <a:t>:</a:t>
            </a:r>
            <a:endParaRPr lang="ru-RU" sz="2800" dirty="0"/>
          </a:p>
          <a:p>
            <a:r>
              <a:rPr lang="ru-RU" sz="2800" dirty="0"/>
              <a:t>повышенная запылённость и загазованность воздуха;</a:t>
            </a:r>
          </a:p>
          <a:p>
            <a:r>
              <a:rPr lang="ru-RU" sz="2800" dirty="0"/>
              <a:t>постоянный шум, вибрации;</a:t>
            </a:r>
          </a:p>
          <a:p>
            <a:r>
              <a:rPr lang="ru-RU" sz="2800" dirty="0"/>
              <a:t>электромагнитные поля;</a:t>
            </a:r>
          </a:p>
          <a:p>
            <a:r>
              <a:rPr lang="ru-RU" sz="2800" dirty="0"/>
              <a:t>неблагоприятные климатические параметры.</a:t>
            </a:r>
          </a:p>
          <a:p>
            <a:endParaRPr lang="ru-RU" sz="2800" b="1" dirty="0" smtClean="0"/>
          </a:p>
          <a:p>
            <a:r>
              <a:rPr lang="ru-RU" sz="2800" b="1" dirty="0" smtClean="0"/>
              <a:t>Важно</a:t>
            </a:r>
            <a:r>
              <a:rPr lang="ru-RU" sz="2800" dirty="0"/>
              <a:t>: вредные факторы воздействуют кумулятивно, накапливая негативный эффект и вызывая хронические болезни или обострение уже существующих проблем. </a:t>
            </a:r>
            <a:endParaRPr lang="ru-RU" sz="2800" dirty="0" smtClean="0"/>
          </a:p>
        </p:txBody>
      </p:sp>
    </p:spTree>
    <p:extLst>
      <p:ext uri="{BB962C8B-B14F-4D97-AF65-F5344CB8AC3E}">
        <p14:creationId xmlns:p14="http://schemas.microsoft.com/office/powerpoint/2010/main" val="2251430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3840" y="130629"/>
            <a:ext cx="11721737" cy="6627222"/>
          </a:xfrm>
        </p:spPr>
        <p:txBody>
          <a:bodyPr>
            <a:normAutofit/>
          </a:bodyPr>
          <a:lstStyle/>
          <a:p>
            <a:endParaRPr lang="ru-RU" sz="2000" dirty="0" smtClean="0"/>
          </a:p>
          <a:p>
            <a:endParaRPr lang="ru-RU" sz="1800" dirty="0"/>
          </a:p>
        </p:txBody>
      </p:sp>
      <p:sp>
        <p:nvSpPr>
          <p:cNvPr id="2" name="Прямоугольник 1"/>
          <p:cNvSpPr/>
          <p:nvPr/>
        </p:nvSpPr>
        <p:spPr>
          <a:xfrm>
            <a:off x="243839" y="130629"/>
            <a:ext cx="11721737" cy="5632311"/>
          </a:xfrm>
          <a:prstGeom prst="rect">
            <a:avLst/>
          </a:prstGeom>
        </p:spPr>
        <p:txBody>
          <a:bodyPr wrap="square">
            <a:spAutoFit/>
          </a:bodyPr>
          <a:lstStyle/>
          <a:p>
            <a:r>
              <a:rPr lang="ru-RU" sz="2400" b="1" dirty="0" smtClean="0"/>
              <a:t>Травмирующие </a:t>
            </a:r>
            <a:r>
              <a:rPr lang="ru-RU" sz="2400" b="1" dirty="0"/>
              <a:t>факторы</a:t>
            </a:r>
          </a:p>
          <a:p>
            <a:r>
              <a:rPr lang="ru-RU" sz="2400" b="1" dirty="0"/>
              <a:t>Опасные производственные факторы</a:t>
            </a:r>
            <a:r>
              <a:rPr lang="ru-RU" sz="2400" dirty="0"/>
              <a:t> — это условия или воздействия на рабочем месте, которые могут привести к внезапной травме, тяжёлому повреждению здоровья или гибели сотрудника. </a:t>
            </a:r>
            <a:endParaRPr lang="ru-RU" sz="2400" dirty="0" smtClean="0"/>
          </a:p>
          <a:p>
            <a:r>
              <a:rPr lang="ru-RU" sz="2400" b="1" dirty="0" smtClean="0"/>
              <a:t>Классификация</a:t>
            </a:r>
            <a:r>
              <a:rPr lang="ru-RU" sz="2400" dirty="0"/>
              <a:t> по воздействию на организм работающего </a:t>
            </a:r>
            <a:r>
              <a:rPr lang="ru-RU" sz="2400" dirty="0" smtClean="0"/>
              <a:t>человека:</a:t>
            </a:r>
          </a:p>
          <a:p>
            <a:r>
              <a:rPr lang="ru-RU" sz="2400" dirty="0" smtClean="0"/>
              <a:t>факторы</a:t>
            </a:r>
            <a:r>
              <a:rPr lang="ru-RU" sz="2400" dirty="0"/>
              <a:t>, приводящие к смертельным травмам (летальному исходу, смерти);</a:t>
            </a:r>
          </a:p>
          <a:p>
            <a:r>
              <a:rPr lang="ru-RU" sz="2400" dirty="0"/>
              <a:t>факторы, приводящие к </a:t>
            </a:r>
            <a:r>
              <a:rPr lang="ru-RU" sz="2400" dirty="0" err="1"/>
              <a:t>несмертельным</a:t>
            </a:r>
            <a:r>
              <a:rPr lang="ru-RU" sz="2400" dirty="0"/>
              <a:t> травмам.</a:t>
            </a:r>
          </a:p>
          <a:p>
            <a:r>
              <a:rPr lang="ru-RU" sz="2400" b="1" dirty="0" smtClean="0"/>
              <a:t>Примеры</a:t>
            </a:r>
            <a:r>
              <a:rPr lang="ru-RU" sz="2400" dirty="0"/>
              <a:t>:</a:t>
            </a:r>
          </a:p>
          <a:p>
            <a:r>
              <a:rPr lang="ru-RU" sz="2400" dirty="0"/>
              <a:t>работа с открытыми источниками радиации;</a:t>
            </a:r>
          </a:p>
          <a:p>
            <a:r>
              <a:rPr lang="ru-RU" sz="2400" dirty="0"/>
              <a:t>контакт с высоковольтным оборудованием;</a:t>
            </a:r>
          </a:p>
          <a:p>
            <a:r>
              <a:rPr lang="ru-RU" sz="2400" dirty="0"/>
              <a:t>попадание в зону воздействия токсичных газов высокой концентрации;</a:t>
            </a:r>
          </a:p>
          <a:p>
            <a:r>
              <a:rPr lang="ru-RU" sz="2400" dirty="0"/>
              <a:t>механическое повреждение от неисправных машин.</a:t>
            </a:r>
          </a:p>
          <a:p>
            <a:r>
              <a:rPr lang="ru-RU" sz="2400" b="1" dirty="0" smtClean="0"/>
              <a:t>Важно</a:t>
            </a:r>
            <a:r>
              <a:rPr lang="ru-RU" sz="2400" dirty="0"/>
              <a:t>: один и тот же фактор может быть как вредным, так и опасным в зависимости от интенсивности и продолжительности воздействия. </a:t>
            </a:r>
          </a:p>
          <a:p>
            <a:endParaRPr lang="ru-RU" sz="2400" dirty="0"/>
          </a:p>
        </p:txBody>
      </p:sp>
    </p:spTree>
    <p:extLst>
      <p:ext uri="{BB962C8B-B14F-4D97-AF65-F5344CB8AC3E}">
        <p14:creationId xmlns:p14="http://schemas.microsoft.com/office/powerpoint/2010/main" val="110115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TotalTime>
  <Words>245</Words>
  <Application>Microsoft Office PowerPoint</Application>
  <PresentationFormat>Широкоэкранный</PresentationFormat>
  <Paragraphs>76</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Arial Black</vt:lpstr>
      <vt:lpstr>Calibri</vt:lpstr>
      <vt:lpstr>Calibri Light</vt:lpstr>
      <vt:lpstr>Тема Office</vt:lpstr>
      <vt:lpstr>Мероприятия и принципы обеспечения устойчивости работы объектов экономики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препод</dc:creator>
  <cp:lastModifiedBy>препод</cp:lastModifiedBy>
  <cp:revision>12</cp:revision>
  <dcterms:created xsi:type="dcterms:W3CDTF">2021-10-27T08:07:00Z</dcterms:created>
  <dcterms:modified xsi:type="dcterms:W3CDTF">2025-12-08T10:58:45Z</dcterms:modified>
</cp:coreProperties>
</file>