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59" r:id="rId5"/>
    <p:sldId id="266" r:id="rId6"/>
    <p:sldId id="262" r:id="rId7"/>
    <p:sldId id="267" r:id="rId8"/>
    <p:sldId id="261" r:id="rId9"/>
    <p:sldId id="268" r:id="rId10"/>
    <p:sldId id="263" r:id="rId11"/>
    <p:sldId id="264" r:id="rId12"/>
    <p:sldId id="271" r:id="rId13"/>
    <p:sldId id="272" r:id="rId14"/>
    <p:sldId id="269" r:id="rId15"/>
    <p:sldId id="270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41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84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00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86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41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15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10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440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83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8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1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B08C5-F8BC-4DB0-9987-B6AFF19DB4D3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C12C5-A45A-4822-88C7-DA68897E2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16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b="18041"/>
          <a:stretch/>
        </p:blipFill>
        <p:spPr>
          <a:xfrm>
            <a:off x="0" y="1810250"/>
            <a:ext cx="12192000" cy="50594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9310" y="108913"/>
            <a:ext cx="100086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0" dirty="0" smtClean="0">
                <a:solidFill>
                  <a:srgbClr val="222222"/>
                </a:solidFill>
                <a:effectLst/>
                <a:latin typeface="Arial Black" panose="020B0A04020102020204" pitchFamily="34" charset="0"/>
              </a:rPr>
              <a:t>Психологические механизмы воздействия на большие группы людей</a:t>
            </a:r>
            <a:r>
              <a:rPr lang="ru-RU" sz="4400" b="1" dirty="0" smtClean="0">
                <a:latin typeface="Arial Black" panose="020B0A04020102020204" pitchFamily="34" charset="0"/>
              </a:rPr>
              <a:t/>
            </a:r>
            <a:br>
              <a:rPr lang="ru-RU" sz="4400" b="1" dirty="0" smtClean="0">
                <a:latin typeface="Arial Black" panose="020B0A04020102020204" pitchFamily="34" charset="0"/>
              </a:rPr>
            </a:br>
            <a:endParaRPr lang="ru-RU" sz="4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852" y="225275"/>
            <a:ext cx="10858948" cy="6460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Психологическое воздействие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871369"/>
            <a:ext cx="11198710" cy="598663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это </a:t>
            </a:r>
            <a:r>
              <a:rPr lang="ru-RU" dirty="0"/>
              <a:t>целенаправленное влияние одного человека или группы людей на мысли, чувства, поведение и установки другого человека или группы с целью изменить их в соответствии с определёнными интересами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Может проявляться как «заражение</a:t>
            </a:r>
            <a:r>
              <a:rPr lang="ru-RU" dirty="0"/>
              <a:t>», «внушение», «убеждение» и «манипуляция»</a:t>
            </a:r>
            <a:endParaRPr lang="ru-RU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Заражение</a:t>
            </a:r>
            <a:r>
              <a:rPr lang="ru-RU" dirty="0"/>
              <a:t> — процесс передачи эмоционального состояния от одного человека к другому на психофизическом уровне контакта. Некоторые особенности: </a:t>
            </a:r>
            <a:endParaRPr lang="ru-RU" dirty="0" smtClean="0"/>
          </a:p>
          <a:p>
            <a:r>
              <a:rPr lang="ru-RU" dirty="0" smtClean="0"/>
              <a:t>Проявляется </a:t>
            </a:r>
            <a:r>
              <a:rPr lang="ru-RU" dirty="0"/>
              <a:t>как сопереживание людьми общего психического состояния. </a:t>
            </a:r>
            <a:r>
              <a:rPr lang="ru-RU" dirty="0" smtClean="0"/>
              <a:t>При </a:t>
            </a:r>
            <a:r>
              <a:rPr lang="ru-RU" dirty="0"/>
              <a:t>передаче от одного человека к другому происходит многократное усиление эмоций общающихся людей. </a:t>
            </a:r>
            <a:endParaRPr lang="ru-RU" dirty="0" smtClean="0"/>
          </a:p>
          <a:p>
            <a:r>
              <a:rPr lang="ru-RU" dirty="0" smtClean="0"/>
              <a:t>Заражение </a:t>
            </a:r>
            <a:r>
              <a:rPr lang="ru-RU" dirty="0"/>
              <a:t>может использоваться для усиления групповой сплочённости или формирования однородного мнения в группе в условиях выбора. </a:t>
            </a:r>
            <a:r>
              <a:rPr lang="ru-RU" dirty="0" smtClean="0"/>
              <a:t>В </a:t>
            </a:r>
            <a:r>
              <a:rPr lang="ru-RU" dirty="0"/>
              <a:t>ситуации массового скопления людей роль заражения как метода воздействия возрастает, особенно если механизмы заражения целенаправленно используются лицом, стремящимся повлиять на аудиторию. </a:t>
            </a:r>
          </a:p>
        </p:txBody>
      </p:sp>
    </p:spTree>
    <p:extLst>
      <p:ext uri="{BB962C8B-B14F-4D97-AF65-F5344CB8AC3E}">
        <p14:creationId xmlns:p14="http://schemas.microsoft.com/office/powerpoint/2010/main" val="6300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000" y="398586"/>
            <a:ext cx="11439562" cy="63882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 Black" panose="020B0A04020102020204" pitchFamily="34" charset="0"/>
              </a:rPr>
              <a:t>Условия возникновения массового заражения </a:t>
            </a:r>
            <a:endParaRPr lang="en-US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b="1" dirty="0" smtClean="0"/>
              <a:t>Для </a:t>
            </a:r>
            <a:r>
              <a:rPr lang="ru-RU" b="1" dirty="0"/>
              <a:t>возникновения и распространения этого феномена необходимо сочетание нескольких факторов: </a:t>
            </a:r>
            <a:endParaRPr lang="en-US" b="1" dirty="0" smtClean="0"/>
          </a:p>
          <a:p>
            <a:r>
              <a:rPr lang="ru-RU" b="1" dirty="0" smtClean="0"/>
              <a:t>Общая </a:t>
            </a:r>
            <a:r>
              <a:rPr lang="ru-RU" b="1" dirty="0"/>
              <a:t>эмоциональная атмосфера. </a:t>
            </a:r>
            <a:r>
              <a:rPr lang="ru-RU" dirty="0"/>
              <a:t>Сильные эмоции, такие как страх, радость, гнев или возбуждение, создают благоприятную среду для заражения. Чем выше эмоциональная напряженность, тем быстрее оно </a:t>
            </a:r>
            <a:r>
              <a:rPr lang="ru-RU" dirty="0" smtClean="0"/>
              <a:t>распространяется.</a:t>
            </a:r>
            <a:endParaRPr lang="en-US" dirty="0" smtClean="0"/>
          </a:p>
          <a:p>
            <a:r>
              <a:rPr lang="ru-RU" b="1" dirty="0" smtClean="0"/>
              <a:t>Однородность </a:t>
            </a:r>
            <a:r>
              <a:rPr lang="ru-RU" b="1" dirty="0"/>
              <a:t>группы. </a:t>
            </a:r>
            <a:r>
              <a:rPr lang="ru-RU" dirty="0"/>
              <a:t>Группы, в которых участники имеют схожие интересы, цели или убеждения, более подвержены психологическому инфицированию. Однородность способствует быстрому распространению одинаковых эмоциональных состояний. </a:t>
            </a:r>
            <a:endParaRPr lang="en-US" dirty="0" smtClean="0"/>
          </a:p>
          <a:p>
            <a:r>
              <a:rPr lang="ru-RU" b="1" dirty="0" smtClean="0"/>
              <a:t>Присутствие </a:t>
            </a:r>
            <a:r>
              <a:rPr lang="ru-RU" b="1" dirty="0"/>
              <a:t>лидера или авторитета. </a:t>
            </a:r>
            <a:r>
              <a:rPr lang="ru-RU" dirty="0"/>
              <a:t>Лидер с сильной харизмой может ускорить этот процесс, транслируя свои эмоции и установки на аудиторию. Люди, доверяющие лидеру, чаще перенимают его поведение и эмоциональное состояние. </a:t>
            </a:r>
            <a:endParaRPr lang="en-US" dirty="0" smtClean="0"/>
          </a:p>
          <a:p>
            <a:r>
              <a:rPr lang="ru-RU" b="1" dirty="0" smtClean="0"/>
              <a:t>Социальная </a:t>
            </a:r>
            <a:r>
              <a:rPr lang="ru-RU" b="1" dirty="0"/>
              <a:t>близость. </a:t>
            </a:r>
            <a:r>
              <a:rPr lang="ru-RU" dirty="0"/>
              <a:t>Чем ближе люди эмоционально и физически, тем быстрее происходит процесс. Это может проявляться как в малых группах (семья, друзья), так и в больших аудиториях (митинги, концерты). </a:t>
            </a:r>
            <a:endParaRPr lang="en-US" dirty="0" smtClean="0"/>
          </a:p>
          <a:p>
            <a:r>
              <a:rPr lang="ru-RU" b="1" dirty="0" smtClean="0"/>
              <a:t>Информационная </a:t>
            </a:r>
            <a:r>
              <a:rPr lang="ru-RU" b="1" dirty="0"/>
              <a:t>изоляция. </a:t>
            </a:r>
            <a:r>
              <a:rPr lang="ru-RU" dirty="0"/>
              <a:t>В условиях, когда доступ к альтернативным источникам информации ограничен, заражение усиливается, так как у группы нет возможности сравнивать и критически оценивать поступающую информацию.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71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280" y="182880"/>
            <a:ext cx="11856720" cy="651256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Примеры проявления заражения в современном обществе 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b="1" dirty="0" smtClean="0"/>
              <a:t>Массовые </a:t>
            </a:r>
            <a:r>
              <a:rPr lang="ru-RU" b="1" dirty="0"/>
              <a:t>мероприятия. </a:t>
            </a:r>
            <a:r>
              <a:rPr lang="ru-RU" dirty="0"/>
              <a:t>На концертах, спортивных матчах или политических митингах эмоциональное возбуждение быстро распространяется по аудитории. Люди начинают выкрикивать лозунги, петь песни или аплодировать синхронно, даже если изначально не планировали этого. </a:t>
            </a:r>
            <a:endParaRPr lang="en-US" dirty="0" smtClean="0"/>
          </a:p>
          <a:p>
            <a:pPr marL="0" indent="0">
              <a:buNone/>
            </a:pPr>
            <a:r>
              <a:rPr lang="ru-RU" b="1" dirty="0" smtClean="0"/>
              <a:t>Социальные </a:t>
            </a:r>
            <a:r>
              <a:rPr lang="ru-RU" b="1" dirty="0"/>
              <a:t>сети. </a:t>
            </a:r>
            <a:r>
              <a:rPr lang="ru-RU" dirty="0"/>
              <a:t>Виртуальные платформы стали мощным каналом для распространения эмоций и настроений. Вирусные посты, </a:t>
            </a:r>
            <a:r>
              <a:rPr lang="ru-RU" dirty="0" err="1"/>
              <a:t>мемы</a:t>
            </a:r>
            <a:r>
              <a:rPr lang="ru-RU" dirty="0"/>
              <a:t> и видео могут вызывать массовые эмоции — от смеха до гнева — и формировать коллективные реакции. </a:t>
            </a:r>
            <a:endParaRPr lang="en-US" dirty="0" smtClean="0"/>
          </a:p>
          <a:p>
            <a:pPr marL="0" indent="0">
              <a:buNone/>
            </a:pPr>
            <a:r>
              <a:rPr lang="ru-RU" b="1" dirty="0" smtClean="0"/>
              <a:t>Экономические </a:t>
            </a:r>
            <a:r>
              <a:rPr lang="ru-RU" b="1" dirty="0"/>
              <a:t>кризисы и паника. </a:t>
            </a:r>
            <a:r>
              <a:rPr lang="ru-RU" dirty="0"/>
              <a:t>В условиях финансовой нестабильности массовое заражение проявляется в виде паники. Люди массово начинают снимать деньги с банковских счетов или скупать товары первой необходимости, подражая поведению других. </a:t>
            </a:r>
            <a:endParaRPr lang="en-US" dirty="0" smtClean="0"/>
          </a:p>
          <a:p>
            <a:pPr marL="0" indent="0">
              <a:buNone/>
            </a:pPr>
            <a:r>
              <a:rPr lang="ru-RU" b="1" dirty="0" smtClean="0"/>
              <a:t>Эпидемии </a:t>
            </a:r>
            <a:r>
              <a:rPr lang="ru-RU" b="1" dirty="0"/>
              <a:t>и кризисы общественного здоровья. </a:t>
            </a:r>
            <a:r>
              <a:rPr lang="ru-RU" dirty="0"/>
              <a:t>В период пандемий наблюдается распространение страха и паники. Люди склонны перенимать тревожные настроения, даже если у них нет объективных причин для беспокойства. </a:t>
            </a:r>
            <a:endParaRPr lang="en-US" dirty="0" smtClean="0"/>
          </a:p>
          <a:p>
            <a:pPr marL="0" indent="0">
              <a:buNone/>
            </a:pPr>
            <a:r>
              <a:rPr lang="ru-RU" b="1" dirty="0" smtClean="0"/>
              <a:t>Чрезвычайные </a:t>
            </a:r>
            <a:r>
              <a:rPr lang="ru-RU" b="1" dirty="0"/>
              <a:t>ситуации. </a:t>
            </a:r>
            <a:r>
              <a:rPr lang="ru-RU" dirty="0"/>
              <a:t>В случае природных катастроф или техногенных аварий массовое инфицирование паническими настроениями может привести к хаосу. Люди начинают действовать импульсивно, теряя способность к рациональному мышлению.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78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268941"/>
            <a:ext cx="11198710" cy="62717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>
                <a:latin typeface="Arial Black" panose="020B0A04020102020204" pitchFamily="34" charset="0"/>
                <a:cs typeface="Arial" panose="020B0604020202020204" pitchFamily="34" charset="0"/>
              </a:rPr>
              <a:t>Внушение</a:t>
            </a:r>
            <a:r>
              <a:rPr lang="ru-RU" sz="3600" dirty="0">
                <a:latin typeface="Arial Black" panose="020B0A04020102020204" pitchFamily="34" charset="0"/>
              </a:rPr>
              <a:t> </a:t>
            </a:r>
            <a:endParaRPr lang="ru-RU" sz="36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сознательное или неосознанное воздействие на группу, которое предполагает изменение её психологического состояния, отношения к чему-либо, расположения к различным действиям. Некоторые формы внушения: </a:t>
            </a:r>
            <a:endParaRPr lang="ru-RU" dirty="0" smtClean="0"/>
          </a:p>
          <a:p>
            <a:r>
              <a:rPr lang="ru-RU" b="1" dirty="0" smtClean="0"/>
              <a:t>Прямое</a:t>
            </a:r>
            <a:r>
              <a:rPr lang="ru-RU" dirty="0"/>
              <a:t> — очевидное влияние, при котором человеку даются ясные и прямые указания.</a:t>
            </a:r>
          </a:p>
          <a:p>
            <a:r>
              <a:rPr lang="ru-RU" b="1" dirty="0"/>
              <a:t>Косвенное</a:t>
            </a:r>
            <a:r>
              <a:rPr lang="ru-RU" dirty="0"/>
              <a:t> — воздействие происходит через скрытые намёки или ассоциации.</a:t>
            </a:r>
          </a:p>
          <a:p>
            <a:r>
              <a:rPr lang="ru-RU" b="1" dirty="0"/>
              <a:t>Автоматическое</a:t>
            </a:r>
            <a:r>
              <a:rPr lang="ru-RU" dirty="0"/>
              <a:t> — человек принимает информацию на подсознательном уровне, повторяя её внутренне.</a:t>
            </a:r>
          </a:p>
          <a:p>
            <a:r>
              <a:rPr lang="ru-RU" b="1" dirty="0"/>
              <a:t>Групповое</a:t>
            </a:r>
            <a:r>
              <a:rPr lang="ru-RU" dirty="0"/>
              <a:t> — действие на группу людей, часто с использованием массовых коммуникаций или коллективных мероприятий. Эффективность такого внушения возрастает благодаря эмоциональному и психологическому заражению, которое возникает в толпе.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1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398586"/>
            <a:ext cx="11198710" cy="6174336"/>
          </a:xfrm>
        </p:spPr>
        <p:txBody>
          <a:bodyPr/>
          <a:lstStyle/>
          <a:p>
            <a:r>
              <a:rPr lang="ru-RU" sz="3200" b="1" dirty="0">
                <a:latin typeface="Arial Black" panose="020B0A04020102020204" pitchFamily="34" charset="0"/>
              </a:rPr>
              <a:t>Убеждение</a:t>
            </a:r>
          </a:p>
          <a:p>
            <a:pPr marL="0" indent="0">
              <a:buNone/>
            </a:pPr>
            <a:r>
              <a:rPr lang="ru-RU" dirty="0" smtClean="0"/>
              <a:t>сознательное </a:t>
            </a:r>
            <a:r>
              <a:rPr lang="ru-RU" dirty="0"/>
              <a:t>воздействие на группу, которое направлено на изменение суждений, отношений, намерений или решений путём аргументации. Некоторые особенности убеждения: 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Проявляется </a:t>
            </a:r>
            <a:r>
              <a:rPr lang="ru-RU" dirty="0"/>
              <a:t>в словесном воздействии на членов группы. </a:t>
            </a:r>
            <a:endParaRPr lang="ru-RU" dirty="0" smtClean="0"/>
          </a:p>
          <a:p>
            <a:r>
              <a:rPr lang="ru-RU" dirty="0" smtClean="0"/>
              <a:t>Направлено </a:t>
            </a:r>
            <a:r>
              <a:rPr lang="ru-RU" dirty="0"/>
              <a:t>на то, чтобы группа оценила доводы и самостоятельно приняла решение. </a:t>
            </a:r>
            <a:endParaRPr lang="ru-RU" dirty="0" smtClean="0"/>
          </a:p>
          <a:p>
            <a:r>
              <a:rPr lang="ru-RU" dirty="0" smtClean="0"/>
              <a:t>Убеждение </a:t>
            </a:r>
            <a:r>
              <a:rPr lang="ru-RU" dirty="0"/>
              <a:t>предполагает дискуссию и ответную реакцию убеждаемых. </a:t>
            </a:r>
            <a:endParaRPr lang="ru-RU" dirty="0" smtClean="0"/>
          </a:p>
          <a:p>
            <a:r>
              <a:rPr lang="ru-RU" dirty="0" smtClean="0"/>
              <a:t>Главным </a:t>
            </a:r>
            <a:r>
              <a:rPr lang="ru-RU" dirty="0"/>
              <a:t>приёмом в процессе убеждения является аргументация.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16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398586"/>
            <a:ext cx="11198710" cy="61743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b="1" dirty="0">
                <a:latin typeface="Arial Black" panose="020B0A04020102020204" pitchFamily="34" charset="0"/>
              </a:rPr>
              <a:t>Манипуляция</a:t>
            </a:r>
          </a:p>
          <a:p>
            <a:pPr marL="0" indent="0">
              <a:buNone/>
            </a:pPr>
            <a:r>
              <a:rPr lang="ru-RU" dirty="0" smtClean="0"/>
              <a:t>вид </a:t>
            </a:r>
            <a:r>
              <a:rPr lang="ru-RU" dirty="0"/>
              <a:t>психологического воздействия, направленный на скрытое управление мыслями, чувствами и поведением других людей. Некоторые признаки манипуляции: </a:t>
            </a:r>
            <a:endParaRPr lang="ru-RU" dirty="0" smtClean="0"/>
          </a:p>
          <a:p>
            <a:r>
              <a:rPr lang="ru-RU" b="1" dirty="0" smtClean="0"/>
              <a:t>Использование ложных данных и недостоверной информации</a:t>
            </a:r>
            <a:r>
              <a:rPr lang="ru-RU" dirty="0" smtClean="0"/>
              <a:t> — манипуляторы часто предоставляют неполные или искажённые факты, чтобы создать нужное впечатление у аудитории.</a:t>
            </a:r>
          </a:p>
          <a:p>
            <a:r>
              <a:rPr lang="ru-RU" b="1" dirty="0" smtClean="0"/>
              <a:t>Игра </a:t>
            </a:r>
            <a:r>
              <a:rPr lang="ru-RU" b="1" dirty="0"/>
              <a:t>на эмоциях</a:t>
            </a:r>
            <a:r>
              <a:rPr lang="ru-RU" dirty="0"/>
              <a:t> — манипуляторы часто используют эмоциональные манипуляции, чтобы заставить людей действовать под влиянием страха, вины или симпатии, а не на основе объективных фактов.</a:t>
            </a:r>
          </a:p>
          <a:p>
            <a:r>
              <a:rPr lang="ru-RU" b="1" dirty="0"/>
              <a:t>Игнорирование логики</a:t>
            </a:r>
            <a:r>
              <a:rPr lang="ru-RU" dirty="0"/>
              <a:t> — манипулятор может призывать к действию, не приводя логических доводов, но используя эмоциональные или внешние мотивы, чтобы замаскировать нелогичность своей позиции.</a:t>
            </a:r>
          </a:p>
          <a:p>
            <a:r>
              <a:rPr lang="ru-RU" b="1" dirty="0"/>
              <a:t>Создание зависимости</a:t>
            </a:r>
            <a:r>
              <a:rPr lang="ru-RU" dirty="0"/>
              <a:t> — манипуляторы могут заставлять человека чувствовать зависимость от них, например, через обещания или предоставление «дружеской» помощи, которая на самом деле используется для удержания под контролем.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53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852" y="172176"/>
            <a:ext cx="10858948" cy="83366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Arial Black" panose="020B0A04020102020204" pitchFamily="34" charset="0"/>
              </a:rPr>
              <a:t>Особенности восприятия информации большими группами</a:t>
            </a:r>
            <a:endParaRPr lang="ru-RU" sz="2800" b="1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05840"/>
            <a:ext cx="11388762" cy="57810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Психологическое </a:t>
            </a:r>
            <a:r>
              <a:rPr lang="ru-RU" dirty="0"/>
              <a:t>воздействие на большие группы людей имеет свои особенности. Коллективное восприятие информации существенно отличается от индивидуального: </a:t>
            </a:r>
            <a:endParaRPr lang="en-US" dirty="0" smtClean="0"/>
          </a:p>
          <a:p>
            <a:r>
              <a:rPr lang="ru-RU" b="1" dirty="0" smtClean="0"/>
              <a:t>Эффект </a:t>
            </a:r>
            <a:r>
              <a:rPr lang="ru-RU" b="1" dirty="0"/>
              <a:t>толпы. </a:t>
            </a:r>
            <a:r>
              <a:rPr lang="ru-RU" dirty="0"/>
              <a:t>В группе усиливается эмоциональная реакция. Люди склонны подражать поведению окружающих, что может приводить к быстрому распространению эмоций и мнений. </a:t>
            </a:r>
            <a:endParaRPr lang="en-US" dirty="0" smtClean="0"/>
          </a:p>
          <a:p>
            <a:r>
              <a:rPr lang="ru-RU" b="1" dirty="0" smtClean="0"/>
              <a:t>Снижение </a:t>
            </a:r>
            <a:r>
              <a:rPr lang="ru-RU" b="1" dirty="0"/>
              <a:t>критического мышления.</a:t>
            </a:r>
            <a:r>
              <a:rPr lang="ru-RU" dirty="0"/>
              <a:t> В больших группах люди менее склонны подвергать информацию сомнению, особенно если ее поддерживают большинство или авторитетные фигуры. </a:t>
            </a:r>
            <a:endParaRPr lang="en-US" dirty="0" smtClean="0"/>
          </a:p>
          <a:p>
            <a:r>
              <a:rPr lang="ru-RU" b="1" dirty="0" smtClean="0"/>
              <a:t>Влияние </a:t>
            </a:r>
            <a:r>
              <a:rPr lang="ru-RU" b="1" dirty="0"/>
              <a:t>массовых коммуникаций. </a:t>
            </a:r>
            <a:r>
              <a:rPr lang="ru-RU" dirty="0"/>
              <a:t>Современные средства массовой информации и социальные сети создают мощные каналы для быстрого распространения информации. </a:t>
            </a:r>
            <a:r>
              <a:rPr lang="ru-RU" dirty="0" smtClean="0"/>
              <a:t>Эффект </a:t>
            </a:r>
            <a:r>
              <a:rPr lang="ru-RU" dirty="0"/>
              <a:t>вирусного распространения усиливает воздействие на аудиторию, заставляя людей принимать решения под давлением времени или эмоций. </a:t>
            </a:r>
            <a:endParaRPr lang="en-US" dirty="0" smtClean="0"/>
          </a:p>
          <a:p>
            <a:r>
              <a:rPr lang="ru-RU" b="1" dirty="0" smtClean="0"/>
              <a:t>Роль </a:t>
            </a:r>
            <a:r>
              <a:rPr lang="ru-RU" b="1" dirty="0"/>
              <a:t>лидеров и авторитетов. </a:t>
            </a:r>
            <a:r>
              <a:rPr lang="ru-RU" dirty="0"/>
              <a:t>В больших группах мнение лидеров оказывает решающее влияние. Их слова и действия часто становятся ориентиром для принятия решений. </a:t>
            </a:r>
            <a:endParaRPr lang="en-US" dirty="0" smtClean="0"/>
          </a:p>
          <a:p>
            <a:r>
              <a:rPr lang="ru-RU" b="1" dirty="0" smtClean="0"/>
              <a:t>Социальные </a:t>
            </a:r>
            <a:r>
              <a:rPr lang="ru-RU" b="1" dirty="0"/>
              <a:t>стереотипы и нормы</a:t>
            </a:r>
            <a:r>
              <a:rPr lang="ru-RU" dirty="0"/>
              <a:t>. Коллективное восприятие часто опирается на уже существующие стереотипы и социальные установки, что может усиливать воздействие информации, соответствующей этим нормам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4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365125"/>
            <a:ext cx="1123098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Эффекты влияющие на восприятие реальности</a:t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825624"/>
            <a:ext cx="11230984" cy="4822601"/>
          </a:xfrm>
        </p:spPr>
        <p:txBody>
          <a:bodyPr/>
          <a:lstStyle/>
          <a:p>
            <a:r>
              <a:rPr lang="ru-RU" b="1" dirty="0"/>
              <a:t>Эффект иллюзорной истины</a:t>
            </a:r>
            <a:r>
              <a:rPr lang="ru-RU" dirty="0"/>
              <a:t> — так называется эффект, когда истинность зависит от количества людей, верящих в это. </a:t>
            </a:r>
          </a:p>
          <a:p>
            <a:pPr marL="0" indent="0">
              <a:buNone/>
            </a:pPr>
            <a:r>
              <a:rPr lang="ru-RU" dirty="0"/>
              <a:t>Суть в том, что скорость принятия на веру любых идей увеличивается, если в эти идеи уже поверили другие люди. Чем больше людей верят во что-то, тем выше вероятность, что и другие начнут в это верить. </a:t>
            </a:r>
          </a:p>
          <a:p>
            <a:r>
              <a:rPr lang="ru-RU" b="1" dirty="0"/>
              <a:t>Эффект иллюзии правды</a:t>
            </a:r>
            <a:r>
              <a:rPr lang="ru-RU" dirty="0"/>
              <a:t> (эффект достоверности, эффект правдивости, эффект повторения) — </a:t>
            </a:r>
            <a:r>
              <a:rPr lang="ru-RU" b="1" dirty="0"/>
              <a:t>когнитивное искажение</a:t>
            </a:r>
            <a:r>
              <a:rPr lang="ru-RU" dirty="0"/>
              <a:t>, при котором человек начинает верить в достоверность информации после её многократного восприятия, независимо от фактической достоверности утверждения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19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247426"/>
            <a:ext cx="11198710" cy="6508375"/>
          </a:xfrm>
        </p:spPr>
        <p:txBody>
          <a:bodyPr>
            <a:normAutofit/>
          </a:bodyPr>
          <a:lstStyle/>
          <a:p>
            <a:r>
              <a:rPr lang="ru-RU" b="1" dirty="0" smtClean="0"/>
              <a:t>Эффект фокусировки </a:t>
            </a:r>
            <a:r>
              <a:rPr lang="ru-RU" dirty="0" smtClean="0"/>
              <a:t>Мы </a:t>
            </a:r>
            <a:r>
              <a:rPr lang="ru-RU" dirty="0"/>
              <a:t>придаём большое значение одной детали, игнорируя общую картину. Это может привести к неверным суждениям о ситуации в целом или к негативным последствиям.</a:t>
            </a:r>
          </a:p>
          <a:p>
            <a:r>
              <a:rPr lang="ru-RU" b="1" dirty="0"/>
              <a:t>Систематическая ошибка </a:t>
            </a:r>
            <a:r>
              <a:rPr lang="ru-RU" b="1" dirty="0" smtClean="0"/>
              <a:t>выжившего </a:t>
            </a:r>
            <a:r>
              <a:rPr lang="ru-RU" dirty="0" smtClean="0"/>
              <a:t>Мы </a:t>
            </a:r>
            <a:r>
              <a:rPr lang="ru-RU" dirty="0"/>
              <a:t>делаем неверные предположения, потому что учитываем не все аспекты.</a:t>
            </a:r>
          </a:p>
          <a:p>
            <a:r>
              <a:rPr lang="ru-RU" b="1" dirty="0"/>
              <a:t>Эффект доктора </a:t>
            </a:r>
            <a:r>
              <a:rPr lang="ru-RU" b="1" dirty="0" smtClean="0"/>
              <a:t>Фокса </a:t>
            </a:r>
            <a:r>
              <a:rPr lang="ru-RU" dirty="0" smtClean="0"/>
              <a:t>Яркая</a:t>
            </a:r>
            <a:r>
              <a:rPr lang="ru-RU" dirty="0"/>
              <a:t> подача информации авторитетным оратором может завуалировать бесполезность сказанного. Слушатели выйдут из аудитории с мыслью, что получили новые ценные знания, даже если прослушали откровенную чушь</a:t>
            </a:r>
            <a:r>
              <a:rPr lang="ru-RU" dirty="0" smtClean="0"/>
              <a:t>.</a:t>
            </a:r>
          </a:p>
          <a:p>
            <a:r>
              <a:rPr lang="ru-RU" b="1" dirty="0"/>
              <a:t>Иллюзорная корреляция </a:t>
            </a:r>
            <a:r>
              <a:rPr lang="ru-RU" dirty="0"/>
              <a:t>Люди верят в связь между вещами, которые на самом деле друг от друга не зависят. Эта ловушка создаёт предпосылки для развития стереотипов. «Все блондинки — глупые», «В крупных городах люди бездушные и озлобленные», «День не задался, потому что утром мне перебежала дорогу чёрная кошка» — типичные примеры иллюзорной корреляции.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33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247426"/>
            <a:ext cx="11198710" cy="6508375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Предвзятость </a:t>
            </a:r>
            <a:r>
              <a:rPr lang="ru-RU" b="1" dirty="0"/>
              <a:t>подтверждения </a:t>
            </a:r>
            <a:r>
              <a:rPr lang="ru-RU" dirty="0"/>
              <a:t>Человек отдаёт предпочтение информации, которая подтверждает его точку зрения. Даже если данные недостоверны, он всё равно будет опираться на них. Распространённая ловушка, в которую не раз попадал каждый.</a:t>
            </a:r>
          </a:p>
          <a:p>
            <a:r>
              <a:rPr lang="ru-RU" b="1" dirty="0"/>
              <a:t>Эффект </a:t>
            </a:r>
            <a:r>
              <a:rPr lang="ru-RU" b="1" dirty="0" smtClean="0"/>
              <a:t>ореола </a:t>
            </a:r>
            <a:r>
              <a:rPr lang="ru-RU" dirty="0" smtClean="0"/>
              <a:t>Общее </a:t>
            </a:r>
            <a:r>
              <a:rPr lang="ru-RU" dirty="0"/>
              <a:t>впечатление о человеке влияет на его оценку в частных случаях. Думая, что человек хороший, мы считаем, что он также умный и привлекательный. Или наоборот: привлекательный человек кажется нам хорошим и умным. Мы проецируем общее мнение на конкретные качества, что на самом деле неправильно.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47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1176592"/>
            <a:ext cx="11198710" cy="5579210"/>
          </a:xfrm>
        </p:spPr>
        <p:txBody>
          <a:bodyPr>
            <a:normAutofit/>
          </a:bodyPr>
          <a:lstStyle/>
          <a:p>
            <a:r>
              <a:rPr lang="ru-RU" dirty="0"/>
              <a:t>Миллионы жителей Германии в свое время поверили в то, что есть два сорта людей: одни от рождения принадлежат к особой, привилегированной расе, призванной повелевать, а другие – это люди второго сорта, люди-животные, которые нужны только для того, чтобы служить представителям первой расы. Есть еще и люди третьего сорта, наихудшего, – они вообще подлежат уничтожению. Вдохновленные идеей своего превосходства немцы натворили много бед во всем мире.</a:t>
            </a:r>
          </a:p>
          <a:p>
            <a:r>
              <a:rPr lang="ru-RU" dirty="0"/>
              <a:t>Это же надо уметь так обработать мозги населению многомиллионной страны! Тут хорошо потрудилось министерство пропаганды нацистской Германии во главе с Йозефом Геббельсом. Посмотрим, как нацистскому режиму удалось достичь таких результатов.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92074" y="222484"/>
            <a:ext cx="109046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Пример пропаганды и управления массовым сознанием людей</a:t>
            </a:r>
            <a:endParaRPr lang="ru-RU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247426"/>
            <a:ext cx="11198710" cy="650837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Основными принципами пропаганды </a:t>
            </a:r>
            <a:r>
              <a:rPr lang="ru-RU" dirty="0" smtClean="0"/>
              <a:t>были </a:t>
            </a:r>
            <a:r>
              <a:rPr lang="ru-RU" dirty="0"/>
              <a:t>размах, простота, концентрация и полное отсутствие правды. Именно лживая информация позволяла видоизменять сознание толпы: ”Ложь, сказанная сто раз, становится правдой. Мы добиваемся не правды, а эффекта. Вот в чем секрет пропаганды: те, кого предполагается ею убедить, должны быть полностью погружены в идеи этой самой пропаганды, не замечая при этом, что они ими поглощены. Обыкновенные люди обычно гораздо более примитивны, чем мы воображаем. Поэтому пропаганда, по существу, всегда должна быть простой и без конца повторяющейся”, — писал Геббельс.</a:t>
            </a:r>
            <a:br>
              <a:rPr lang="ru-RU" dirty="0"/>
            </a:br>
            <a:endParaRPr lang="ru-RU" dirty="0"/>
          </a:p>
          <a:p>
            <a:r>
              <a:rPr lang="ru-RU" dirty="0"/>
              <a:t>Геббельс с успехом использовал эффективные методы американцев, которые традиционно ловко манипулировали массовым сознанием: будничный рассказ (когда по радио и на ТВ спокойным голосом сообщалось об убийствах, насилии и расстрелах), эмоциональный резонанс (способ, снимающий психологическую защиту толпы и выбивающий эмоции даже из достаточно флегматичных людей) и многое другое. Кроме того, Геббельс непрерывно тиражировал лозунги собственного сочинения, писал и переписывал тексты для агитационных плакатов и листовок, проводил бесконечные митинги и собрания, превращая их в феерические шествия, карнавалы и парады в честь ”нового мессии” — Гитлера. Большая часть подобных мероприятий проводилась исключительно в вечернее время, когда физические и психические возможности человека ослаблены.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481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456" y="355002"/>
            <a:ext cx="11252499" cy="64223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ОСНОВНЫЕ ПРИНЦИПЫ ПРОПАГАНДЫ:</a:t>
            </a:r>
          </a:p>
          <a:p>
            <a:endParaRPr lang="ru-RU" b="1" dirty="0" smtClean="0"/>
          </a:p>
          <a:p>
            <a:r>
              <a:rPr lang="ru-RU" b="1" dirty="0" smtClean="0"/>
              <a:t>Первый </a:t>
            </a:r>
            <a:r>
              <a:rPr lang="ru-RU" b="1" dirty="0"/>
              <a:t>принцип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Пропаганды должно быть много, очень много. Ее нужно вываливать в массы непрерывно, днем и ночью, во всех территориальных точках одновременно. Избытка пропаганды не бывает, так как народ способен усвоить лишь ту информацию, которую ему повторят тысячи раз.</a:t>
            </a:r>
          </a:p>
          <a:p>
            <a:r>
              <a:rPr lang="ru-RU" b="1" dirty="0"/>
              <a:t>Второй принцип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Предельная простота любых посланий. Это нужно затем, чтобы даже самый отсталый индивид сумел осознать услышанное или прочитанное: если боец ассенизаторской команды справится с информацией, то школьный учитель переварит ее и подавно. А ведь чем больше людей примут что-либо, тем проще будет справиться с остальными: даже самое продвинутое меньшинство вынужденно последует за большинством</a:t>
            </a:r>
            <a:r>
              <a:rPr lang="ru-RU" dirty="0" smtClean="0"/>
              <a:t>.</a:t>
            </a:r>
          </a:p>
          <a:p>
            <a:r>
              <a:rPr lang="ru-RU" b="1" dirty="0"/>
              <a:t>Третий принцип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Максимальное однообразие ясных, кратких, хлестких посланий.” Пропагандировать наш лозунг мы можем и должны с самых различных сторон, но итог должен быть один и тот же, и лозунг неизменно должен повторяться в конце каждой речи, каждой статьи”.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95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247426"/>
            <a:ext cx="11198710" cy="650837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Четвертый </a:t>
            </a:r>
            <a:r>
              <a:rPr lang="ru-RU" b="1" dirty="0"/>
              <a:t>принцип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Никаких дифференциаций: пропаганда не должна позволять сомневаться, колебаться, рассматривать различные варианты и возможности. У людей не должно быть выбора, ведь он уже сделан за них, а им следует лишь понять и затем принять информацию, чтобы потом уже воспринимать навязанные идеи как свои собственные.</a:t>
            </a:r>
          </a:p>
          <a:p>
            <a:r>
              <a:rPr lang="ru-RU" b="1" dirty="0"/>
              <a:t>Пятый принцип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Воздействовать в основном на чувства и лишь в самой малой степени апеллировать к мозгу. Помните? Пропаганда — не наука. Зато она помогает вывести на эмоции многотысячную толпу — и вить из этой толпы веревки. А разум здесь ни к чему.</a:t>
            </a:r>
          </a:p>
          <a:p>
            <a:r>
              <a:rPr lang="ru-RU" b="1" dirty="0"/>
              <a:t>Шестой принцип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Шок и ложь — вот два кита, на которых стоит совершенная пропаганда. Если людей подводить к той или иной мысли постепенно, не торопясь, должного результата не будет. Если солгать по мелочи — тоже. Поэтому информация должна огорошивать, ведь только шокирующие послания маниакально передаются из уст в уста. Адекватные сведения проходят незамеченными.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52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852" y="247426"/>
            <a:ext cx="11198710" cy="650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Arial Black" panose="020B0A04020102020204" pitchFamily="34" charset="0"/>
              </a:rPr>
              <a:t>Будьте </a:t>
            </a:r>
            <a:r>
              <a:rPr lang="ru-RU" sz="3600" dirty="0">
                <a:latin typeface="Arial Black" panose="020B0A04020102020204" pitchFamily="34" charset="0"/>
              </a:rPr>
              <a:t>осторожны: дело Геббельса, как показывает история, не умирает. Никогда не забывайте о главном принципе противодействия манипуляциям: фильтруйте все, что видите и слышите, и будет вам свобода.</a:t>
            </a:r>
          </a:p>
          <a:p>
            <a:pPr marL="0" indent="0">
              <a:buNone/>
            </a:pPr>
            <a:endParaRPr lang="ru-RU" sz="36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Arial Black" panose="020B0A04020102020204" pitchFamily="34" charset="0"/>
              </a:rPr>
              <a:t>Как </a:t>
            </a:r>
            <a:r>
              <a:rPr lang="ru-RU" sz="3600" dirty="0">
                <a:latin typeface="Arial Black" panose="020B0A04020102020204" pitchFamily="34" charset="0"/>
              </a:rPr>
              <a:t>минимум — от опасных предрассудков.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61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5911</TotalTime>
  <Words>1343</Words>
  <Application>Microsoft Office PowerPoint</Application>
  <PresentationFormat>Широкоэкранный</PresentationFormat>
  <Paragraphs>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Тема Office</vt:lpstr>
      <vt:lpstr>     </vt:lpstr>
      <vt:lpstr>Психологическое воздействие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восприятия информации большими группами</vt:lpstr>
      <vt:lpstr>Эффекты влияющие на восприятие реальности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</dc:title>
  <dc:creator>препод</dc:creator>
  <cp:lastModifiedBy>препод</cp:lastModifiedBy>
  <cp:revision>13</cp:revision>
  <dcterms:created xsi:type="dcterms:W3CDTF">2025-01-31T06:08:02Z</dcterms:created>
  <dcterms:modified xsi:type="dcterms:W3CDTF">2025-12-05T09:16:23Z</dcterms:modified>
</cp:coreProperties>
</file>