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8"/>
  </p:notesMasterIdLst>
  <p:sldIdLst>
    <p:sldId id="401" r:id="rId2"/>
    <p:sldId id="257" r:id="rId3"/>
    <p:sldId id="258" r:id="rId4"/>
    <p:sldId id="390" r:id="rId5"/>
    <p:sldId id="391" r:id="rId6"/>
    <p:sldId id="379" r:id="rId7"/>
    <p:sldId id="377" r:id="rId8"/>
    <p:sldId id="392" r:id="rId9"/>
    <p:sldId id="393" r:id="rId10"/>
    <p:sldId id="394" r:id="rId11"/>
    <p:sldId id="395" r:id="rId12"/>
    <p:sldId id="396" r:id="rId13"/>
    <p:sldId id="397" r:id="rId14"/>
    <p:sldId id="398" r:id="rId15"/>
    <p:sldId id="399" r:id="rId16"/>
    <p:sldId id="40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MER" initials="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B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3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FAED2-2B31-49D6-B2D9-502B78D9D7BF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A4BE8-1785-4812-B62A-C38B498E0BB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437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12</a:t>
            </a:fld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16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166D4-6346-4834-A19F-9816814C6E4F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DA4BE8-1785-4812-B62A-C38B498E0BB4}" type="slidenum">
              <a:rPr lang="ru-RU" smtClean="0"/>
              <a:pPr/>
              <a:t>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4.xml"/><Relationship Id="rId1" Type="http://schemas.openxmlformats.org/officeDocument/2006/relationships/video" Target="file:///E:\&#1052;&#1086;&#1077;\&#1060;&#1080;&#1079;&#1080;&#1082;&#1072;\&#1050;&#1086;&#1085;&#1090;&#1088;&#1086;&#1083;&#1100;&#1085;&#1099;&#1077;%20&#1088;&#1072;&#1073;&#1086;&#1090;&#1099;\11%20&#1082;&#1083;&#1072;&#1089;&#1089;\&#1052;&#1072;&#1090;&#1077;&#1088;&#1080;&#1072;&#1083;&#1099;%20&#1082;%20&#1091;&#1088;&#1086;&#1082;&#1072;&#1084;\&#1059;&#1088;&#1086;&#1082;-&#1083;&#1072;&#1079;&#1077;&#1088;&#1099;\&#1051;&#1072;&#1079;&#1077;&#1088;&#1086;&#1090;&#1077;&#1088;&#1072;&#1087;&#1080;&#1103;.wmv" TargetMode="Externa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800" b="1" i="1" dirty="0" smtClean="0">
                <a:solidFill>
                  <a:srgbClr val="FF0000"/>
                </a:solidFill>
              </a:rPr>
              <a:t>Лазеры</a:t>
            </a:r>
            <a:endParaRPr lang="ru-RU" sz="8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1535113"/>
            <a:ext cx="8786874" cy="639762"/>
          </a:xfrm>
        </p:spPr>
        <p:txBody>
          <a:bodyPr>
            <a:noAutofit/>
          </a:bodyPr>
          <a:lstStyle/>
          <a:p>
            <a:pPr algn="ctr"/>
            <a:r>
              <a:rPr lang="en-US" sz="2900" i="1" dirty="0" smtClean="0">
                <a:solidFill>
                  <a:srgbClr val="FF0000"/>
                </a:solidFill>
              </a:rPr>
              <a:t>L</a:t>
            </a:r>
            <a:r>
              <a:rPr lang="en-US" sz="2900" i="1" dirty="0" smtClean="0">
                <a:solidFill>
                  <a:srgbClr val="070BB9"/>
                </a:solidFill>
              </a:rPr>
              <a:t>ight </a:t>
            </a:r>
            <a:r>
              <a:rPr lang="en-US" sz="2900" i="1" dirty="0" smtClean="0">
                <a:solidFill>
                  <a:srgbClr val="FF0000"/>
                </a:solidFill>
              </a:rPr>
              <a:t>A</a:t>
            </a:r>
            <a:r>
              <a:rPr lang="en-US" sz="2900" i="1" dirty="0" smtClean="0">
                <a:solidFill>
                  <a:srgbClr val="070BB9"/>
                </a:solidFill>
              </a:rPr>
              <a:t>mplification by </a:t>
            </a:r>
            <a:r>
              <a:rPr lang="en-US" sz="2900" i="1" dirty="0" smtClean="0">
                <a:solidFill>
                  <a:srgbClr val="FF0000"/>
                </a:solidFill>
              </a:rPr>
              <a:t>S</a:t>
            </a:r>
            <a:r>
              <a:rPr lang="en-US" sz="2900" i="1" dirty="0" smtClean="0">
                <a:solidFill>
                  <a:srgbClr val="070BB9"/>
                </a:solidFill>
              </a:rPr>
              <a:t>timulated </a:t>
            </a:r>
            <a:r>
              <a:rPr lang="en-US" sz="2900" i="1" dirty="0" smtClean="0">
                <a:solidFill>
                  <a:srgbClr val="FF0000"/>
                </a:solidFill>
              </a:rPr>
              <a:t>E</a:t>
            </a:r>
            <a:r>
              <a:rPr lang="en-US" sz="2900" i="1" dirty="0" smtClean="0">
                <a:solidFill>
                  <a:srgbClr val="070BB9"/>
                </a:solidFill>
              </a:rPr>
              <a:t>mission of </a:t>
            </a:r>
            <a:r>
              <a:rPr lang="en-US" sz="2900" i="1" dirty="0" smtClean="0">
                <a:solidFill>
                  <a:srgbClr val="FF0000"/>
                </a:solidFill>
              </a:rPr>
              <a:t>R</a:t>
            </a:r>
            <a:r>
              <a:rPr lang="en-US" sz="2900" i="1" dirty="0" smtClean="0">
                <a:solidFill>
                  <a:srgbClr val="070BB9"/>
                </a:solidFill>
              </a:rPr>
              <a:t>adiation</a:t>
            </a:r>
            <a:endParaRPr lang="ru-RU" sz="29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427890" y="2575034"/>
            <a:ext cx="4024058" cy="39411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/>
              <a:t>Группа АСУ1, КИП 1</a:t>
            </a:r>
          </a:p>
          <a:p>
            <a:pPr marL="0" indent="0" algn="ctr">
              <a:buNone/>
            </a:pPr>
            <a:r>
              <a:rPr lang="ru-RU" sz="3200" dirty="0" smtClean="0"/>
              <a:t>19.05-22.05</a:t>
            </a:r>
          </a:p>
          <a:p>
            <a:pPr marL="0" indent="0" algn="ctr">
              <a:buNone/>
            </a:pPr>
            <a:r>
              <a:rPr lang="ru-RU" sz="3200" dirty="0" smtClean="0"/>
              <a:t>Сделать конспект лекции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5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Трёхуровневая система лазера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285861"/>
            <a:ext cx="4429156" cy="5214974"/>
          </a:xfrm>
        </p:spPr>
        <p:txBody>
          <a:bodyPr>
            <a:noAutofit/>
          </a:bodyPr>
          <a:lstStyle/>
          <a:p>
            <a:pPr marL="0" indent="355600">
              <a:buNone/>
            </a:pPr>
            <a:r>
              <a:rPr lang="ru-RU" sz="3600" dirty="0" smtClean="0"/>
              <a:t>При работе лазера часто используется система трёх энергетических уровней атома, второе из которых – </a:t>
            </a:r>
            <a:r>
              <a:rPr lang="ru-RU" sz="3600" b="1" u="sng" dirty="0" smtClean="0"/>
              <a:t>метастабильное</a:t>
            </a:r>
            <a:r>
              <a:rPr lang="ru-RU" sz="3600" dirty="0" smtClean="0"/>
              <a:t> со временем жизни атома в нём до 10</a:t>
            </a:r>
            <a:r>
              <a:rPr lang="ru-RU" sz="3600" baseline="30000" dirty="0" smtClean="0"/>
              <a:t>-3</a:t>
            </a:r>
            <a:r>
              <a:rPr lang="ru-RU" sz="3600" dirty="0" smtClean="0"/>
              <a:t> с.</a:t>
            </a:r>
          </a:p>
        </p:txBody>
      </p:sp>
      <p:pic>
        <p:nvPicPr>
          <p:cNvPr id="9" name="Содержимое 8" descr="Трехуровневая схема лазера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29124" y="1500174"/>
            <a:ext cx="4572032" cy="471490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Рубиновый лазер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142984"/>
            <a:ext cx="4143404" cy="5286411"/>
          </a:xfrm>
        </p:spPr>
        <p:txBody>
          <a:bodyPr>
            <a:noAutofit/>
          </a:bodyPr>
          <a:lstStyle/>
          <a:p>
            <a:pPr marL="0" indent="355600">
              <a:buNone/>
            </a:pPr>
            <a:r>
              <a:rPr lang="ru-RU" sz="3200" dirty="0" smtClean="0"/>
              <a:t>Основная деталь рубинового лазера – </a:t>
            </a:r>
            <a:r>
              <a:rPr lang="ru-RU" sz="3200" b="1" u="sng" dirty="0" smtClean="0"/>
              <a:t>рубиновый стержень</a:t>
            </a:r>
            <a:r>
              <a:rPr lang="ru-RU" sz="3200" dirty="0" smtClean="0"/>
              <a:t>. Рубин состоит из атомов </a:t>
            </a:r>
            <a:r>
              <a:rPr lang="en-US" sz="3200" dirty="0" smtClean="0"/>
              <a:t>Al </a:t>
            </a:r>
            <a:r>
              <a:rPr lang="ru-RU" sz="3200" dirty="0" smtClean="0"/>
              <a:t>и </a:t>
            </a:r>
            <a:r>
              <a:rPr lang="en-US" sz="3200" dirty="0" smtClean="0"/>
              <a:t>O</a:t>
            </a:r>
            <a:r>
              <a:rPr lang="ru-RU" sz="3200" dirty="0" smtClean="0"/>
              <a:t> с примесью атомов </a:t>
            </a:r>
            <a:r>
              <a:rPr lang="en-US" sz="3200" dirty="0" smtClean="0"/>
              <a:t>Cr</a:t>
            </a:r>
            <a:r>
              <a:rPr lang="ru-RU" sz="3200" dirty="0" smtClean="0"/>
              <a:t>. Именно атомы хрома придают рубину цвет и имеют метастабильное состояние. </a:t>
            </a:r>
          </a:p>
        </p:txBody>
      </p:sp>
      <p:pic>
        <p:nvPicPr>
          <p:cNvPr id="6" name="Содержимое 5" descr="рубиновый лазер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214810" y="1571612"/>
            <a:ext cx="4811302" cy="428628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Рубиновый лазер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142984"/>
            <a:ext cx="4143404" cy="5286411"/>
          </a:xfrm>
        </p:spPr>
        <p:txBody>
          <a:bodyPr>
            <a:noAutofit/>
          </a:bodyPr>
          <a:lstStyle/>
          <a:p>
            <a:pPr marL="0" indent="355600">
              <a:buNone/>
            </a:pPr>
            <a:r>
              <a:rPr lang="ru-RU" dirty="0" smtClean="0"/>
              <a:t>На стержень навита трубка газоразрядной лампы, называемой </a:t>
            </a:r>
            <a:r>
              <a:rPr lang="ru-RU" b="1" u="sng" dirty="0" smtClean="0"/>
              <a:t>лампой накачки</a:t>
            </a:r>
            <a:r>
              <a:rPr lang="ru-RU" dirty="0" smtClean="0"/>
              <a:t>. Служит для передачи атомам хрома квантов энергии для перехода из основного состояния в метастабильное. Очень быстро образуется «перенаселённость» метастабильного уровня.</a:t>
            </a:r>
          </a:p>
        </p:txBody>
      </p:sp>
      <p:pic>
        <p:nvPicPr>
          <p:cNvPr id="6" name="Содержимое 5" descr="рубиновый лазер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214810" y="1571612"/>
            <a:ext cx="4811302" cy="428628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Рубиновый лазер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142984"/>
            <a:ext cx="4214842" cy="5286411"/>
          </a:xfrm>
        </p:spPr>
        <p:txBody>
          <a:bodyPr>
            <a:noAutofit/>
          </a:bodyPr>
          <a:lstStyle/>
          <a:p>
            <a:pPr marL="0" indent="355600">
              <a:buNone/>
            </a:pPr>
            <a:r>
              <a:rPr lang="ru-RU" dirty="0" smtClean="0"/>
              <a:t>Один из </a:t>
            </a:r>
            <a:r>
              <a:rPr lang="ru-RU" b="1" u="sng" dirty="0" smtClean="0"/>
              <a:t>торцов</a:t>
            </a:r>
            <a:r>
              <a:rPr lang="ru-RU" dirty="0" smtClean="0"/>
              <a:t> стержня </a:t>
            </a:r>
            <a:r>
              <a:rPr lang="ru-RU" u="sng" dirty="0" smtClean="0"/>
              <a:t>зеркальный</a:t>
            </a:r>
            <a:r>
              <a:rPr lang="ru-RU" dirty="0" smtClean="0"/>
              <a:t> (для как можно большей задержки фотонов внутри стержня и вызывания как можно большего числа актов вынужденного излучения), другой – </a:t>
            </a:r>
            <a:r>
              <a:rPr lang="ru-RU" u="sng" dirty="0" smtClean="0"/>
              <a:t>полупрозрачный</a:t>
            </a:r>
            <a:r>
              <a:rPr lang="ru-RU" dirty="0" smtClean="0"/>
              <a:t> (через него выходит лазерное излучение). Боковая поверхность стержня непрозрачная.</a:t>
            </a:r>
          </a:p>
        </p:txBody>
      </p:sp>
      <p:pic>
        <p:nvPicPr>
          <p:cNvPr id="6" name="Содержимое 5" descr="рубиновый лазер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29124" y="1571612"/>
            <a:ext cx="4596988" cy="428628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Свойства лазерного излучения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9"/>
            <a:ext cx="8229600" cy="507209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Лазеры способны создавать пучки света с очень малым углом расхождения.</a:t>
            </a:r>
          </a:p>
          <a:p>
            <a:pPr marL="514350" indent="-514350">
              <a:buAutoNum type="arabicParenR"/>
            </a:pPr>
            <a:r>
              <a:rPr lang="ru-RU" dirty="0" smtClean="0"/>
              <a:t>Все фотоны лазерного излучения имеют одинаковую частоту (</a:t>
            </a:r>
            <a:r>
              <a:rPr lang="ru-RU" dirty="0" err="1" smtClean="0"/>
              <a:t>монохроматичность</a:t>
            </a:r>
            <a:r>
              <a:rPr lang="ru-RU" dirty="0" smtClean="0"/>
              <a:t>) и одно и то же направление (согласованность).</a:t>
            </a:r>
          </a:p>
          <a:p>
            <a:pPr marL="514350" indent="-514350">
              <a:buFont typeface="Arial" pitchFamily="34" charset="0"/>
              <a:buAutoNum type="arabicParenR"/>
            </a:pPr>
            <a:r>
              <a:rPr lang="ru-RU" dirty="0" smtClean="0"/>
              <a:t>Лазеры являются мощными источниками света (до 10</a:t>
            </a:r>
            <a:r>
              <a:rPr lang="ru-RU" baseline="30000" dirty="0" smtClean="0"/>
              <a:t>9</a:t>
            </a:r>
            <a:r>
              <a:rPr lang="ru-RU" dirty="0" smtClean="0"/>
              <a:t> Вт, т.е. больше мощности крупной электростанции).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Применение лазеров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142984"/>
            <a:ext cx="4429156" cy="5286411"/>
          </a:xfrm>
        </p:spPr>
        <p:txBody>
          <a:bodyPr>
            <a:noAutofit/>
          </a:bodyPr>
          <a:lstStyle/>
          <a:p>
            <a:pPr marL="0" indent="355600">
              <a:buFontTx/>
              <a:buChar char="-"/>
            </a:pPr>
            <a:r>
              <a:rPr lang="ru-RU" sz="2600" dirty="0" smtClean="0"/>
              <a:t>Обработка материалов (резание, сварка, сверление);</a:t>
            </a:r>
          </a:p>
          <a:p>
            <a:pPr marL="0" indent="355600">
              <a:buFontTx/>
              <a:buChar char="-"/>
            </a:pPr>
            <a:r>
              <a:rPr lang="ru-RU" sz="2600" dirty="0" smtClean="0"/>
              <a:t>В хирургии вместо скальпеля;</a:t>
            </a:r>
          </a:p>
          <a:p>
            <a:pPr marL="0" indent="355600">
              <a:buFontTx/>
              <a:buChar char="-"/>
            </a:pPr>
            <a:r>
              <a:rPr lang="ru-RU" sz="2600" dirty="0" smtClean="0"/>
              <a:t>В офтальмологии;</a:t>
            </a:r>
          </a:p>
          <a:p>
            <a:pPr marL="0" indent="355600">
              <a:buFontTx/>
              <a:buChar char="-"/>
            </a:pPr>
            <a:r>
              <a:rPr lang="ru-RU" sz="2600" dirty="0" smtClean="0"/>
              <a:t>Голография;</a:t>
            </a:r>
          </a:p>
          <a:p>
            <a:pPr marL="0" indent="355600">
              <a:buFontTx/>
              <a:buChar char="-"/>
            </a:pPr>
            <a:r>
              <a:rPr lang="ru-RU" sz="2600" dirty="0" smtClean="0"/>
              <a:t>Связь с помощью волоконной оптики;</a:t>
            </a:r>
          </a:p>
          <a:p>
            <a:pPr marL="0" indent="355600">
              <a:buFontTx/>
              <a:buChar char="-"/>
            </a:pPr>
            <a:r>
              <a:rPr lang="ru-RU" sz="2600" dirty="0" smtClean="0"/>
              <a:t>Лазерная локация;</a:t>
            </a:r>
          </a:p>
          <a:p>
            <a:pPr marL="0" indent="355600">
              <a:buFontTx/>
              <a:buChar char="-"/>
            </a:pPr>
            <a:r>
              <a:rPr lang="ru-RU" sz="2600" dirty="0" smtClean="0"/>
              <a:t>Использование лазерного луча в качестве носителя информации.</a:t>
            </a:r>
          </a:p>
        </p:txBody>
      </p:sp>
      <p:pic>
        <p:nvPicPr>
          <p:cNvPr id="7" name="Содержимое 6" descr="лазер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500562" y="1357298"/>
            <a:ext cx="4429156" cy="435771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10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30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Применение лазеров</a:t>
            </a:r>
            <a:endParaRPr lang="ru-RU" dirty="0"/>
          </a:p>
        </p:txBody>
      </p:sp>
      <p:pic>
        <p:nvPicPr>
          <p:cNvPr id="8" name="Лазеротерапия.wmv">
            <a:hlinkClick r:id="" action="ppaction://media"/>
          </p:cNvPr>
          <p:cNvPicPr>
            <a:picLocks noGrp="1" noRot="1" noChangeAspect="1"/>
          </p:cNvPicPr>
          <p:nvPr>
            <p:ph sz="half" idx="2"/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928662" y="1285859"/>
            <a:ext cx="7786742" cy="54542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211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7" y="571480"/>
            <a:ext cx="8501123" cy="5857916"/>
          </a:xfrm>
        </p:spPr>
        <p:txBody>
          <a:bodyPr>
            <a:normAutofit/>
          </a:bodyPr>
          <a:lstStyle/>
          <a:p>
            <a:pPr marL="1350963" indent="-1350963" algn="l"/>
            <a:r>
              <a:rPr lang="ru-RU" b="1" dirty="0" smtClean="0"/>
              <a:t>Цель: </a:t>
            </a:r>
            <a:r>
              <a:rPr lang="ru-RU" sz="4000" b="1" dirty="0" smtClean="0"/>
              <a:t>познакомиться с принципом действия квантовых источников света.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115F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5115F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785794"/>
            <a:ext cx="9001156" cy="5572164"/>
          </a:xfrm>
        </p:spPr>
        <p:txBody>
          <a:bodyPr>
            <a:normAutofit/>
          </a:bodyPr>
          <a:lstStyle/>
          <a:p>
            <a:pPr marL="95250" algn="l"/>
            <a:r>
              <a:rPr lang="ru-RU" sz="4000" b="1" dirty="0" smtClean="0"/>
              <a:t>1. Спонтанное и вынужденное       излучение.</a:t>
            </a:r>
            <a:br>
              <a:rPr lang="ru-RU" sz="4000" b="1" dirty="0" smtClean="0"/>
            </a:br>
            <a:r>
              <a:rPr lang="ru-RU" sz="4000" b="1" dirty="0" smtClean="0"/>
              <a:t>2. Квантовые генераторы.</a:t>
            </a:r>
            <a:br>
              <a:rPr lang="ru-RU" sz="4000" b="1" dirty="0" smtClean="0"/>
            </a:br>
            <a:r>
              <a:rPr lang="ru-RU" sz="4000" b="1" dirty="0" smtClean="0"/>
              <a:t>3. Трёхуровневый лазер.</a:t>
            </a:r>
            <a:br>
              <a:rPr lang="ru-RU" sz="4000" b="1" dirty="0" smtClean="0"/>
            </a:br>
            <a:r>
              <a:rPr lang="ru-RU" sz="4000" b="1" dirty="0" smtClean="0"/>
              <a:t>4. Применение лазеров.</a:t>
            </a:r>
            <a:br>
              <a:rPr lang="ru-RU" sz="4000" b="1" dirty="0" smtClean="0"/>
            </a:b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785794"/>
            <a:ext cx="9001156" cy="5572164"/>
          </a:xfrm>
        </p:spPr>
        <p:txBody>
          <a:bodyPr>
            <a:normAutofit/>
          </a:bodyPr>
          <a:lstStyle/>
          <a:p>
            <a:pPr marL="95250" algn="l"/>
            <a:r>
              <a:rPr lang="ru-RU" sz="4000" b="1" dirty="0" smtClean="0"/>
              <a:t>1. Какое состояние атома называется основным, а какое – возбуждённым?</a:t>
            </a:r>
            <a:br>
              <a:rPr lang="ru-RU" sz="4000" b="1" dirty="0" smtClean="0"/>
            </a:br>
            <a:r>
              <a:rPr lang="ru-RU" sz="4000" b="1" dirty="0" smtClean="0"/>
              <a:t>2. В каком состоянии атом будет существовать дольше – в основном или возбуждённом?</a:t>
            </a:r>
            <a:br>
              <a:rPr lang="ru-RU" sz="4000" b="1" dirty="0" smtClean="0"/>
            </a:br>
            <a:r>
              <a:rPr lang="ru-RU" sz="4000" b="1" dirty="0" smtClean="0"/>
              <a:t>3. При каких условиях атом излучает?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Спонтанное излучение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1600201"/>
            <a:ext cx="4210080" cy="4525963"/>
          </a:xfrm>
        </p:spPr>
        <p:txBody>
          <a:bodyPr>
            <a:normAutofit/>
          </a:bodyPr>
          <a:lstStyle/>
          <a:p>
            <a:pPr marL="0" indent="355600">
              <a:buNone/>
            </a:pPr>
            <a:r>
              <a:rPr lang="ru-RU" sz="3200" dirty="0" smtClean="0"/>
              <a:t>В возбуждённом состоянии атом находится около 10</a:t>
            </a:r>
            <a:r>
              <a:rPr lang="ru-RU" sz="3200" baseline="30000" dirty="0" smtClean="0"/>
              <a:t>-8</a:t>
            </a:r>
            <a:r>
              <a:rPr lang="ru-RU" sz="3200" dirty="0" smtClean="0"/>
              <a:t> с, после чего </a:t>
            </a:r>
            <a:r>
              <a:rPr lang="ru-RU" sz="3200" u="sng" dirty="0" smtClean="0"/>
              <a:t>самопроизвольно</a:t>
            </a:r>
            <a:r>
              <a:rPr lang="ru-RU" sz="3200" dirty="0" smtClean="0"/>
              <a:t> (</a:t>
            </a:r>
            <a:r>
              <a:rPr lang="ru-RU" sz="3200" u="sng" dirty="0" smtClean="0"/>
              <a:t>спонтанно</a:t>
            </a:r>
            <a:r>
              <a:rPr lang="ru-RU" sz="3200" dirty="0" smtClean="0"/>
              <a:t>) переходит в основное состояние, излучая при этом квант света.</a:t>
            </a:r>
            <a:endParaRPr lang="ru-RU" sz="3200" dirty="0"/>
          </a:p>
        </p:txBody>
      </p:sp>
      <p:pic>
        <p:nvPicPr>
          <p:cNvPr id="5" name="Содержимое 4" descr="untitled (2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46546" y="1928802"/>
            <a:ext cx="4511178" cy="392909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285720" y="928670"/>
            <a:ext cx="4500594" cy="5429288"/>
          </a:xfrm>
        </p:spPr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 smtClean="0"/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714348" y="1214422"/>
            <a:ext cx="7972453" cy="4911742"/>
          </a:xfrm>
        </p:spPr>
        <p:txBody>
          <a:bodyPr>
            <a:normAutofit/>
          </a:bodyPr>
          <a:lstStyle/>
          <a:p>
            <a:pPr marL="0" indent="355600">
              <a:buNone/>
            </a:pPr>
            <a:r>
              <a:rPr lang="ru-RU" sz="3600" b="1" i="1" u="sng" dirty="0" smtClean="0"/>
              <a:t>Спонтанное излучение </a:t>
            </a:r>
            <a:r>
              <a:rPr lang="ru-RU" sz="3600" b="1" i="1" dirty="0" smtClean="0"/>
              <a:t>происходит при отсутствии внешнего воздействия на атом и объясняется неустойчивостью его возбуждённого состояния.</a:t>
            </a:r>
            <a:endParaRPr lang="ru-RU" sz="36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        </a:t>
            </a:r>
            <a:r>
              <a:rPr lang="ru-RU" b="1" i="1" dirty="0" smtClean="0"/>
              <a:t>Вынужденное излучение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285860"/>
            <a:ext cx="8715436" cy="5143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/>
              <a:t>        </a:t>
            </a:r>
            <a:r>
              <a:rPr lang="ru-RU" sz="4000" b="1" dirty="0" smtClean="0"/>
              <a:t>Если же атом подвергается внешнему воздействию, то время его жизни в возбуждённом состоянии сокращается, а излучение уже будет </a:t>
            </a:r>
            <a:r>
              <a:rPr lang="ru-RU" sz="4000" b="1" u="sng" dirty="0" smtClean="0"/>
              <a:t>вынужденным</a:t>
            </a:r>
            <a:r>
              <a:rPr lang="ru-RU" sz="4000" b="1" dirty="0" smtClean="0"/>
              <a:t> или </a:t>
            </a:r>
            <a:r>
              <a:rPr lang="ru-RU" sz="4000" b="1" u="sng" dirty="0" smtClean="0"/>
              <a:t>индуцированным</a:t>
            </a:r>
            <a:r>
              <a:rPr lang="ru-RU" sz="4000" b="1" dirty="0" smtClean="0"/>
              <a:t>.</a:t>
            </a:r>
          </a:p>
          <a:p>
            <a:pPr marL="0" indent="0">
              <a:buNone/>
            </a:pPr>
            <a:r>
              <a:rPr lang="ru-RU" sz="4000" b="1" dirty="0" smtClean="0"/>
              <a:t>       Понятие о вынужденном излучении было введено в 1916 г      А. Эйнштейном.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Вынужденное излучение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285861"/>
            <a:ext cx="4857784" cy="5357850"/>
          </a:xfrm>
        </p:spPr>
        <p:txBody>
          <a:bodyPr>
            <a:noAutofit/>
          </a:bodyPr>
          <a:lstStyle/>
          <a:p>
            <a:pPr marL="0" indent="355600">
              <a:buNone/>
            </a:pPr>
            <a:r>
              <a:rPr lang="ru-RU" sz="2500" dirty="0" smtClean="0"/>
              <a:t>Вынужденное излучение происходит в результате воздействия на возбуждённый атом кванта света, частота которого совпадает с частотой его спонтанного излучения. Атом при этом переходит на более низкий энергетический уровень, и к первичному фотону добавляется ещё один фотон, ничем не отличающийся от первого. Падающее на атом излучение удваивается, затем может образоваться «лавина» фотонов.</a:t>
            </a:r>
            <a:endParaRPr lang="ru-RU" sz="2500" dirty="0"/>
          </a:p>
        </p:txBody>
      </p:sp>
      <p:pic>
        <p:nvPicPr>
          <p:cNvPr id="5" name="Содержимое 4" descr="IMG_0001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0628" y="1428736"/>
            <a:ext cx="3973959" cy="400052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/>
              <a:t>Квантовые генераторы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285861"/>
            <a:ext cx="4281518" cy="5214974"/>
          </a:xfrm>
        </p:spPr>
        <p:txBody>
          <a:bodyPr>
            <a:noAutofit/>
          </a:bodyPr>
          <a:lstStyle/>
          <a:p>
            <a:pPr marL="0" indent="355600">
              <a:buNone/>
            </a:pPr>
            <a:r>
              <a:rPr lang="ru-RU" sz="3600" dirty="0" smtClean="0"/>
              <a:t>Оптические квантовые генераторы, излучение которых лежит в видимой и инфракрасной области спектра, называются </a:t>
            </a:r>
            <a:r>
              <a:rPr lang="ru-RU" sz="3600" b="1" dirty="0" smtClean="0"/>
              <a:t>лазерами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pic>
        <p:nvPicPr>
          <p:cNvPr id="5" name="Содержимое 4" descr="laserbeam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214810" y="1571612"/>
            <a:ext cx="4638708" cy="457203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2159</TotalTime>
  <Words>460</Words>
  <Application>Microsoft Office PowerPoint</Application>
  <PresentationFormat>Экран (4:3)</PresentationFormat>
  <Paragraphs>56</Paragraphs>
  <Slides>16</Slides>
  <Notes>16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Тема Office</vt:lpstr>
      <vt:lpstr>Лазеры</vt:lpstr>
      <vt:lpstr>Цель: познакомиться с принципом действия квантовых источников света.</vt:lpstr>
      <vt:lpstr>1. Спонтанное и вынужденное       излучение. 2. Квантовые генераторы. 3. Трёхуровневый лазер. 4. Применение лазеров. </vt:lpstr>
      <vt:lpstr>1. Какое состояние атома называется основным, а какое – возбуждённым? 2. В каком состоянии атом будет существовать дольше – в основном или возбуждённом? 3. При каких условиях атом излучает?</vt:lpstr>
      <vt:lpstr>Спонтанное излучение</vt:lpstr>
      <vt:lpstr>Презентация PowerPoint</vt:lpstr>
      <vt:lpstr>        Вынужденное излучение</vt:lpstr>
      <vt:lpstr>Вынужденное излучение</vt:lpstr>
      <vt:lpstr>Квантовые генераторы</vt:lpstr>
      <vt:lpstr>Трёхуровневая система лазера</vt:lpstr>
      <vt:lpstr>Рубиновый лазер</vt:lpstr>
      <vt:lpstr>Рубиновый лазер</vt:lpstr>
      <vt:lpstr>Рубиновый лазер</vt:lpstr>
      <vt:lpstr>Свойства лазерного излучения</vt:lpstr>
      <vt:lpstr>Применение лазеров</vt:lpstr>
      <vt:lpstr>Применение лазеров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Проводники  в электростатическом поле</dc:title>
  <dc:creator>Марина</dc:creator>
  <cp:lastModifiedBy>Dell</cp:lastModifiedBy>
  <cp:revision>435</cp:revision>
  <dcterms:created xsi:type="dcterms:W3CDTF">2009-09-20T16:44:30Z</dcterms:created>
  <dcterms:modified xsi:type="dcterms:W3CDTF">2026-05-21T21:13:20Z</dcterms:modified>
</cp:coreProperties>
</file>