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64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E647-BD15-43D2-B233-ED4074543B04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6BFF19B-6BFD-47FB-A1A7-466AE2EF30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E647-BD15-43D2-B233-ED4074543B04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F19B-6BFD-47FB-A1A7-466AE2EF30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6BFF19B-6BFD-47FB-A1A7-466AE2EF30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E647-BD15-43D2-B233-ED4074543B04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E647-BD15-43D2-B233-ED4074543B04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6BFF19B-6BFD-47FB-A1A7-466AE2EF30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E647-BD15-43D2-B233-ED4074543B04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6BFF19B-6BFD-47FB-A1A7-466AE2EF30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2AFE647-BD15-43D2-B233-ED4074543B04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F19B-6BFD-47FB-A1A7-466AE2EF30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E647-BD15-43D2-B233-ED4074543B04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6BFF19B-6BFD-47FB-A1A7-466AE2EF30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E647-BD15-43D2-B233-ED4074543B04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6BFF19B-6BFD-47FB-A1A7-466AE2EF30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E647-BD15-43D2-B233-ED4074543B04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6BFF19B-6BFD-47FB-A1A7-466AE2EF30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6BFF19B-6BFD-47FB-A1A7-466AE2EF30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E647-BD15-43D2-B233-ED4074543B04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6BFF19B-6BFD-47FB-A1A7-466AE2EF30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2AFE647-BD15-43D2-B233-ED4074543B04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2AFE647-BD15-43D2-B233-ED4074543B04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6BFF19B-6BFD-47FB-A1A7-466AE2EF30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7.png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Энергия связи атомных </a:t>
            </a:r>
            <a:r>
              <a:rPr lang="ru-RU" dirty="0" smtClean="0"/>
              <a:t>ядер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771800" y="3212976"/>
            <a:ext cx="38164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Группа АСУ 1, КИП 1</a:t>
            </a:r>
          </a:p>
          <a:p>
            <a:pPr algn="ctr"/>
            <a:r>
              <a:rPr lang="ru-RU" dirty="0" smtClean="0"/>
              <a:t>19.05-22.05</a:t>
            </a:r>
          </a:p>
          <a:p>
            <a:pPr algn="ctr"/>
            <a:r>
              <a:rPr lang="ru-RU" dirty="0" smtClean="0"/>
              <a:t>Сделать конспект лекции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85728"/>
            <a:ext cx="8572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Энергия связи атомных ядер – </a:t>
            </a:r>
            <a:r>
              <a:rPr lang="ru-RU" dirty="0" smtClean="0"/>
              <a:t>та энергия, которая необходима для полного расщепления ядра на отдельные частицы.</a:t>
            </a:r>
          </a:p>
          <a:p>
            <a:r>
              <a:rPr lang="ru-RU" dirty="0" smtClean="0"/>
              <a:t>Закон сохранения энергии             энергия связи равна той энергии, которая выделается при образовании ядра из отдельных частиц.</a:t>
            </a:r>
            <a:endParaRPr lang="ru-RU" dirty="0"/>
          </a:p>
        </p:txBody>
      </p:sp>
      <p:sp>
        <p:nvSpPr>
          <p:cNvPr id="3" name="Стрелка вправо 2"/>
          <p:cNvSpPr/>
          <p:nvPr/>
        </p:nvSpPr>
        <p:spPr>
          <a:xfrm>
            <a:off x="3286116" y="928670"/>
            <a:ext cx="50006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 </a:t>
            </a:r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 r="6604"/>
          <a:stretch>
            <a:fillRect/>
          </a:stretch>
        </p:blipFill>
        <p:spPr bwMode="auto">
          <a:xfrm>
            <a:off x="6143636" y="1714488"/>
            <a:ext cx="2357454" cy="36221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6143636" y="5429264"/>
            <a:ext cx="235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Альберт Эйнштейн</a:t>
            </a:r>
          </a:p>
          <a:p>
            <a:r>
              <a:rPr lang="ru-RU" dirty="0" smtClean="0"/>
              <a:t>(1879 - 1955)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57158" y="1714488"/>
            <a:ext cx="5572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Уравнение Эйнштейна между массой и энергией: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5720" y="3000372"/>
            <a:ext cx="55721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Точнейшие измерения масс ядер           масса покоя ядра М</a:t>
            </a:r>
            <a:r>
              <a:rPr lang="ru-RU" baseline="-25000" dirty="0" smtClean="0"/>
              <a:t>я</a:t>
            </a:r>
            <a:r>
              <a:rPr lang="ru-RU" dirty="0" smtClean="0"/>
              <a:t>  всегда меньше суммы масс покоя слагающих его протонов и нейтронов:</a:t>
            </a:r>
            <a:endParaRPr lang="ru-RU" dirty="0"/>
          </a:p>
        </p:txBody>
      </p:sp>
      <p:sp>
        <p:nvSpPr>
          <p:cNvPr id="11" name="Стрелка вправо 10"/>
          <p:cNvSpPr/>
          <p:nvPr/>
        </p:nvSpPr>
        <p:spPr>
          <a:xfrm>
            <a:off x="4000496" y="3071810"/>
            <a:ext cx="50006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 </a:t>
            </a:r>
            <a:endParaRPr lang="ru-RU" dirty="0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571604" y="2143116"/>
          <a:ext cx="213360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Формула" r:id="rId4" imgW="545760" imgH="203040" progId="Equation.3">
                  <p:embed/>
                </p:oleObj>
              </mc:Choice>
              <mc:Fallback>
                <p:oleObj name="Формула" r:id="rId4" imgW="545760" imgH="203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04" y="2143116"/>
                        <a:ext cx="2133600" cy="79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142976" y="3929066"/>
          <a:ext cx="2643206" cy="5839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Формула" r:id="rId6" imgW="1091880" imgH="241200" progId="Equation.3">
                  <p:embed/>
                </p:oleObj>
              </mc:Choice>
              <mc:Fallback>
                <p:oleObj name="Формула" r:id="rId6" imgW="1091880" imgH="2412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976" y="3929066"/>
                        <a:ext cx="2643206" cy="5839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285720" y="4572008"/>
          <a:ext cx="3925330" cy="64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Формула" r:id="rId8" imgW="1473120" imgH="241200" progId="Equation.3">
                  <p:embed/>
                </p:oleObj>
              </mc:Choice>
              <mc:Fallback>
                <p:oleObj name="Формула" r:id="rId8" imgW="1473120" imgH="2412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4572008"/>
                        <a:ext cx="3925330" cy="6429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357686" y="4714884"/>
            <a:ext cx="1428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 дефект массы.</a:t>
            </a:r>
            <a:endParaRPr lang="ru-RU" dirty="0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785785" y="5286388"/>
          <a:ext cx="2214579" cy="7561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Формула" r:id="rId10" imgW="520560" imgH="177480" progId="Equation.3">
                  <p:embed/>
                </p:oleObj>
              </mc:Choice>
              <mc:Fallback>
                <p:oleObj name="Формула" r:id="rId10" imgW="520560" imgH="177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785" y="5286388"/>
                        <a:ext cx="2214579" cy="75619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501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Уменьшение массы при образовании ядра из частиц    уменьшается энергия этой системы частиц на значение энергии связи             :</a:t>
            </a:r>
            <a:endParaRPr lang="ru-RU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5572132" y="500042"/>
          <a:ext cx="694537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Формула" r:id="rId3" imgW="317160" imgH="228600" progId="Equation.3">
                  <p:embed/>
                </p:oleObj>
              </mc:Choice>
              <mc:Fallback>
                <p:oleObj name="Формула" r:id="rId3" imgW="31716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32" y="500042"/>
                        <a:ext cx="694537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214413" y="1000107"/>
          <a:ext cx="6357995" cy="714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Формула" r:id="rId5" imgW="2260440" imgH="253800" progId="Equation.3">
                  <p:embed/>
                </p:oleObj>
              </mc:Choice>
              <mc:Fallback>
                <p:oleObj name="Формула" r:id="rId5" imgW="2260440" imgH="253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13" y="1000107"/>
                        <a:ext cx="6357995" cy="7143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85720" y="1785926"/>
            <a:ext cx="86439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ядро образуется из частиц;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частицы за счет действия ядерных сил на малых расстояниях устремляются с огромным ускорением друг к другу;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излучаются </a:t>
            </a:r>
            <a:r>
              <a:rPr lang="el-GR" dirty="0" smtClean="0">
                <a:latin typeface="Times New Roman"/>
                <a:cs typeface="Times New Roman"/>
              </a:rPr>
              <a:t>γ</a:t>
            </a:r>
            <a:r>
              <a:rPr lang="ru-RU" dirty="0" smtClean="0">
                <a:latin typeface="Times New Roman"/>
                <a:cs typeface="Times New Roman"/>
              </a:rPr>
              <a:t>- кванты с энергией                    и массой                       .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4000496" y="2500306"/>
          <a:ext cx="892975" cy="64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Формула" r:id="rId7" imgW="317160" imgH="228600" progId="Equation.3">
                  <p:embed/>
                </p:oleObj>
              </mc:Choice>
              <mc:Fallback>
                <p:oleObj name="Формула" r:id="rId7" imgW="31716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496" y="2500306"/>
                        <a:ext cx="892975" cy="6429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6143635" y="2500306"/>
          <a:ext cx="1223664" cy="64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Формула" r:id="rId9" imgW="749160" imgH="393480" progId="Equation.3">
                  <p:embed/>
                </p:oleObj>
              </mc:Choice>
              <mc:Fallback>
                <p:oleObj name="Формула" r:id="rId9" imgW="74916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3635" y="2500306"/>
                        <a:ext cx="1223664" cy="6429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28596" y="3357562"/>
            <a:ext cx="8429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Пример:</a:t>
            </a:r>
            <a:r>
              <a:rPr lang="ru-RU" dirty="0" smtClean="0"/>
              <a:t> образование 4 г  гелия сопровождается выделением такой же энергии, что и сгорание 1,5 - 2 вагонов каменного угла.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Удельная энергия связи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/>
              <a:t>Удельная энергия связи</a:t>
            </a:r>
            <a:r>
              <a:rPr lang="ru-RU" dirty="0" smtClean="0"/>
              <a:t> – энергия связи, приходящаяся на одну ядерную частицу от массового числа А.  </a:t>
            </a:r>
            <a:endParaRPr lang="ru-RU" b="1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2643182"/>
            <a:ext cx="3929090" cy="34699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6" name="TextBox 5"/>
          <p:cNvSpPr txBox="1"/>
          <p:nvPr/>
        </p:nvSpPr>
        <p:spPr>
          <a:xfrm>
            <a:off x="285720" y="3308994"/>
            <a:ext cx="41434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ru-RU" dirty="0" smtClean="0"/>
              <a:t>Максимальную энергию связи (8,6 МэВ/нуклон) имеют элементы с массовыми числами от 50 до 60.</a:t>
            </a:r>
          </a:p>
          <a:p>
            <a:r>
              <a:rPr lang="ru-RU" dirty="0" smtClean="0"/>
              <a:t>Ядра этих элементов наиболее устойчивы.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4282" y="857232"/>
            <a:ext cx="85011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Ядерные силы являются короткодействующими.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Нуклоны, находящиеся на поверхности ядра, взаимодействуют с меньшим числом соседей, чем нуклоны внутри ядра.</a:t>
            </a:r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  <p:sp>
        <p:nvSpPr>
          <p:cNvPr id="6" name="Стрелка вниз 5"/>
          <p:cNvSpPr/>
          <p:nvPr/>
        </p:nvSpPr>
        <p:spPr>
          <a:xfrm>
            <a:off x="1643042" y="1857364"/>
            <a:ext cx="484632" cy="571504"/>
          </a:xfrm>
          <a:prstGeom prst="downArrow">
            <a:avLst>
              <a:gd name="adj1" fmla="val 50000"/>
              <a:gd name="adj2" fmla="val 556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14282" y="2500306"/>
            <a:ext cx="850112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Энергия связи нуклонов на поверхности меньше, чем у нуклонов внутри ядра.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Чем больше ядро, тем большая часть от общего числа нуклонов оказывается на поверхности            энергия связи в среднем на один нуклон меньше у легких ядер.</a:t>
            </a:r>
          </a:p>
          <a:p>
            <a:endParaRPr lang="en-US" dirty="0" smtClean="0"/>
          </a:p>
          <a:p>
            <a:r>
              <a:rPr lang="ru-RU" dirty="0" smtClean="0"/>
              <a:t>У </a:t>
            </a:r>
            <a:r>
              <a:rPr lang="ru-RU" b="1" dirty="0" smtClean="0"/>
              <a:t>тяжелых ядер </a:t>
            </a:r>
            <a:r>
              <a:rPr lang="ru-RU" dirty="0" smtClean="0"/>
              <a:t>удельная энергия связи уменьшается за счет растущей с увеличением </a:t>
            </a:r>
            <a:r>
              <a:rPr lang="en-US" dirty="0" smtClean="0"/>
              <a:t>Z</a:t>
            </a:r>
            <a:r>
              <a:rPr lang="ru-RU" dirty="0" smtClean="0"/>
              <a:t> кулоновской энергии отталкивания протонов. Кулоновские силы стремятся разорвать ядро.</a:t>
            </a: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14282" y="285728"/>
            <a:ext cx="8643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Уменьшение удельной энергии связи у </a:t>
            </a:r>
            <a:r>
              <a:rPr lang="ru-RU" b="1" dirty="0" smtClean="0"/>
              <a:t>легких</a:t>
            </a:r>
            <a:r>
              <a:rPr lang="ru-RU" dirty="0" smtClean="0"/>
              <a:t> элементов объясняется </a:t>
            </a:r>
            <a:r>
              <a:rPr lang="ru-RU" b="1" dirty="0" smtClean="0"/>
              <a:t>поверхностными эффектами.</a:t>
            </a:r>
            <a:endParaRPr lang="ru-RU" dirty="0"/>
          </a:p>
        </p:txBody>
      </p:sp>
      <p:sp>
        <p:nvSpPr>
          <p:cNvPr id="9" name="Стрелка вправо 8"/>
          <p:cNvSpPr/>
          <p:nvPr/>
        </p:nvSpPr>
        <p:spPr>
          <a:xfrm>
            <a:off x="3428992" y="3429000"/>
            <a:ext cx="50006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112</TotalTime>
  <Words>307</Words>
  <Application>Microsoft Office PowerPoint</Application>
  <PresentationFormat>Экран (4:3)</PresentationFormat>
  <Paragraphs>29</Paragraphs>
  <Slides>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Georgia</vt:lpstr>
      <vt:lpstr>Times New Roman</vt:lpstr>
      <vt:lpstr>Wingdings</vt:lpstr>
      <vt:lpstr>Wingdings 2</vt:lpstr>
      <vt:lpstr>Официальная</vt:lpstr>
      <vt:lpstr>Формула</vt:lpstr>
      <vt:lpstr>Энергия связи атомных ядер</vt:lpstr>
      <vt:lpstr>Презентация PowerPoint</vt:lpstr>
      <vt:lpstr>Презентация PowerPoint</vt:lpstr>
      <vt:lpstr>Удельная энергия связи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Titanik</dc:creator>
  <cp:lastModifiedBy>Dell</cp:lastModifiedBy>
  <cp:revision>26</cp:revision>
  <dcterms:created xsi:type="dcterms:W3CDTF">2010-02-17T16:10:33Z</dcterms:created>
  <dcterms:modified xsi:type="dcterms:W3CDTF">2026-05-21T21:20:38Z</dcterms:modified>
</cp:coreProperties>
</file>