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64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5016-0601-4AFA-8A14-89A8DBCFC5E1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347E-9C59-4487-8546-DD067CBEEE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5016-0601-4AFA-8A14-89A8DBCFC5E1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347E-9C59-4487-8546-DD067CBEEE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5016-0601-4AFA-8A14-89A8DBCFC5E1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347E-9C59-4487-8546-DD067CBEEE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5016-0601-4AFA-8A14-89A8DBCFC5E1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347E-9C59-4487-8546-DD067CBEEE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5016-0601-4AFA-8A14-89A8DBCFC5E1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347E-9C59-4487-8546-DD067CBEEE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5016-0601-4AFA-8A14-89A8DBCFC5E1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347E-9C59-4487-8546-DD067CBEEE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5016-0601-4AFA-8A14-89A8DBCFC5E1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347E-9C59-4487-8546-DD067CBEEE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5016-0601-4AFA-8A14-89A8DBCFC5E1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347E-9C59-4487-8546-DD067CBEEE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5016-0601-4AFA-8A14-89A8DBCFC5E1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347E-9C59-4487-8546-DD067CBEEE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5016-0601-4AFA-8A14-89A8DBCFC5E1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347E-9C59-4487-8546-DD067CBEEE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5016-0601-4AFA-8A14-89A8DBCFC5E1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347E-9C59-4487-8546-DD067CBEEE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B275016-0601-4AFA-8A14-89A8DBCFC5E1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6A4347E-9C59-4487-8546-DD067CBEEE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500042"/>
            <a:ext cx="7406640" cy="1472184"/>
          </a:xfrm>
        </p:spPr>
        <p:txBody>
          <a:bodyPr>
            <a:normAutofit/>
          </a:bodyPr>
          <a:lstStyle/>
          <a:p>
            <a:r>
              <a:rPr lang="ru-RU" sz="6600" dirty="0" smtClean="0"/>
              <a:t>Ядерный реактор</a:t>
            </a:r>
            <a:endParaRPr lang="ru-RU" sz="66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060848"/>
            <a:ext cx="5830221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555776" y="6021288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Группа АСУ 1, КИП 1</a:t>
            </a:r>
          </a:p>
          <a:p>
            <a:r>
              <a:rPr lang="ru-RU" smtClean="0"/>
              <a:t>Сделать конспект </a:t>
            </a:r>
            <a:r>
              <a:rPr lang="ru-RU" dirty="0" smtClean="0"/>
              <a:t>лекции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4382" y="0"/>
            <a:ext cx="79296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Ядерным (или атомным) реактором </a:t>
            </a:r>
            <a:r>
              <a:rPr lang="ru-RU" sz="2800" dirty="0" smtClean="0"/>
              <a:t>называется устройство, в котором осуществляется управляемая реакция деления ядер.</a:t>
            </a:r>
            <a:endParaRPr lang="ru-RU" sz="28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2910" y="1643050"/>
            <a:ext cx="4143404" cy="1785950"/>
          </a:xfrm>
          <a:prstGeom prst="roundRect">
            <a:avLst>
              <a:gd name="adj" fmla="val 2424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Ядра урана (особенно изотопа              ) наиболее эффективно захватывают медленные нейтроны.</a:t>
            </a:r>
            <a:endParaRPr lang="ru-RU" sz="2400" dirty="0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7620375"/>
              </p:ext>
            </p:extLst>
          </p:nvPr>
        </p:nvGraphicFramePr>
        <p:xfrm>
          <a:off x="2357422" y="2112463"/>
          <a:ext cx="571504" cy="4524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Формула" r:id="rId3" imgW="304560" imgH="241200" progId="Equation.3">
                  <p:embed/>
                </p:oleObj>
              </mc:Choice>
              <mc:Fallback>
                <p:oleObj name="Формула" r:id="rId3" imgW="30456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22" y="2112463"/>
                        <a:ext cx="571504" cy="4524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Скругленный прямоугольник 9"/>
          <p:cNvSpPr/>
          <p:nvPr/>
        </p:nvSpPr>
        <p:spPr>
          <a:xfrm>
            <a:off x="5072066" y="1571612"/>
            <a:ext cx="4071934" cy="18573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Вероятность захвата медленных нейтронов с последующим делением ядер в сотни раз больше, чем быстрых.</a:t>
            </a:r>
            <a:endParaRPr lang="ru-RU" sz="24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285852" y="4500570"/>
            <a:ext cx="7358114" cy="2000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В ядерных реакторах, работающих на естественном уране, используются замедлители нейтронов для повышения коэффициенты размножения нейтронов.</a:t>
            </a:r>
            <a:endParaRPr lang="ru-RU" sz="2800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2428860" y="3500438"/>
            <a:ext cx="484632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6858016" y="3571876"/>
            <a:ext cx="484632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Схема процессов в ядерном реакторе:</a:t>
            </a:r>
            <a:endParaRPr lang="ru-RU" dirty="0"/>
          </a:p>
        </p:txBody>
      </p:sp>
      <p:pic>
        <p:nvPicPr>
          <p:cNvPr id="17409" name="Picture 1" descr="C:\Documents and Settings\Kostik\Мои документы\scan\20100302\img1.p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785926"/>
            <a:ext cx="8858280" cy="450059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14414" y="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элементы ядерного реактора: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14282" y="1142984"/>
            <a:ext cx="37147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ru-RU" sz="2400" dirty="0" smtClean="0"/>
              <a:t>1)ядерное горючее (       ,        </a:t>
            </a:r>
          </a:p>
          <a:p>
            <a:pPr marL="457200" indent="-457200"/>
            <a:r>
              <a:rPr lang="ru-RU" sz="2400" dirty="0" smtClean="0"/>
              <a:t>2)замедлитель нейтронов (тяжелая или обычная вода, графит и др.);</a:t>
            </a:r>
          </a:p>
          <a:p>
            <a:r>
              <a:rPr lang="ru-RU" sz="2400" dirty="0" smtClean="0"/>
              <a:t>3) теплоноситель для отвода энергии (вода, жидкий натрий и др.);</a:t>
            </a:r>
          </a:p>
          <a:p>
            <a:r>
              <a:rPr lang="ru-RU" sz="2400" dirty="0" smtClean="0"/>
              <a:t>4) Устройство для регулирования скорости реакции </a:t>
            </a: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1731156"/>
              </p:ext>
            </p:extLst>
          </p:nvPr>
        </p:nvGraphicFramePr>
        <p:xfrm>
          <a:off x="3495870" y="1142984"/>
          <a:ext cx="500066" cy="387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Формула" r:id="rId3" imgW="368280" imgH="241200" progId="Equation.3">
                  <p:embed/>
                </p:oleObj>
              </mc:Choice>
              <mc:Fallback>
                <p:oleObj name="Формула" r:id="rId3" imgW="368280" imgH="241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5870" y="1142984"/>
                        <a:ext cx="500066" cy="3879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1271888"/>
              </p:ext>
            </p:extLst>
          </p:nvPr>
        </p:nvGraphicFramePr>
        <p:xfrm>
          <a:off x="3040692" y="1214422"/>
          <a:ext cx="451188" cy="285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Формула" r:id="rId5" imgW="304560" imgH="241200" progId="Equation.3">
                  <p:embed/>
                </p:oleObj>
              </mc:Choice>
              <mc:Fallback>
                <p:oleObj name="Формула" r:id="rId5" imgW="304560" imgH="2412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0692" y="1214422"/>
                        <a:ext cx="451188" cy="285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14282" y="4929198"/>
            <a:ext cx="87868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(стержни, содержащие кадмий или бор – вещества, которые хорошо поглощают нейтроны).</a:t>
            </a:r>
          </a:p>
          <a:p>
            <a:r>
              <a:rPr lang="ru-RU" sz="2400" dirty="0" smtClean="0"/>
              <a:t>  Снаружи реактор окружают защитной оболочкой, задерживающей </a:t>
            </a:r>
            <a:r>
              <a:rPr lang="el-GR" sz="2400" dirty="0" smtClean="0">
                <a:latin typeface="Times New Roman"/>
                <a:cs typeface="Times New Roman"/>
              </a:rPr>
              <a:t>γ</a:t>
            </a:r>
            <a:r>
              <a:rPr lang="ru-RU" sz="2400" dirty="0" smtClean="0">
                <a:latin typeface="Times New Roman"/>
                <a:cs typeface="Times New Roman"/>
              </a:rPr>
              <a:t>-излучение и нейтроны. Оболочку выполняют из бетона с железным наполнителем.</a:t>
            </a:r>
            <a:endParaRPr lang="ru-RU" sz="2400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43340" y="928670"/>
            <a:ext cx="4857816" cy="392909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28728" y="0"/>
            <a:ext cx="7498080" cy="85723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Критическая масса.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42844" y="857232"/>
            <a:ext cx="90011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Критическая масса </a:t>
            </a:r>
            <a:r>
              <a:rPr lang="ru-RU" sz="2400" dirty="0" smtClean="0"/>
              <a:t>– наименьшая масса делящегося вещества, при которой может протекать цепная ядерная реакция.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 При малых размерах велика утечка нейтронов через поверхность активной зоны реактора (объем, в которой располагаются стержни с ураном). С увеличением размеров системы число ядер, участвующих в делении, растет пропорционально объему, а число нейтронов, теряемых вследствие утечки, увеличивается пропорционально площади поверхности. 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42844" y="3811012"/>
            <a:ext cx="90011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Увеличивая систему, можно достичь значений коэффициента размножения </a:t>
            </a:r>
            <a:r>
              <a:rPr lang="en-US" sz="2400" dirty="0" smtClean="0">
                <a:latin typeface="Times New Roman"/>
                <a:cs typeface="Times New Roman"/>
              </a:rPr>
              <a:t>k</a:t>
            </a:r>
            <a:r>
              <a:rPr lang="ru-RU" sz="2400" dirty="0" smtClean="0">
                <a:latin typeface="Times New Roman"/>
                <a:cs typeface="Times New Roman"/>
              </a:rPr>
              <a:t>=1. Система будет иметь критические размеры , если число нейтронов , потерянных вследствие захвата и утечки, равно числу нейтронов , полученных в процессе деления.</a:t>
            </a:r>
          </a:p>
          <a:p>
            <a:r>
              <a:rPr lang="ru-RU" sz="2400" dirty="0" smtClean="0">
                <a:latin typeface="Times New Roman"/>
                <a:cs typeface="Times New Roman"/>
              </a:rPr>
              <a:t>Критические размеры (критическая масса) определяются:</a:t>
            </a:r>
          </a:p>
          <a:p>
            <a:pPr marL="342900" indent="-342900">
              <a:buAutoNum type="arabicParenR"/>
            </a:pPr>
            <a:r>
              <a:rPr lang="ru-RU" sz="2400" dirty="0" smtClean="0">
                <a:latin typeface="Times New Roman"/>
                <a:cs typeface="Times New Roman"/>
              </a:rPr>
              <a:t>типом ядерного горючего;</a:t>
            </a:r>
          </a:p>
          <a:p>
            <a:pPr marL="342900" indent="-342900">
              <a:buAutoNum type="arabicParenR"/>
            </a:pPr>
            <a:r>
              <a:rPr lang="ru-RU" sz="2400" dirty="0" smtClean="0">
                <a:latin typeface="Times New Roman"/>
                <a:cs typeface="Times New Roman"/>
              </a:rPr>
              <a:t>замедлителем;</a:t>
            </a:r>
          </a:p>
          <a:p>
            <a:pPr marL="342900" indent="-342900">
              <a:buAutoNum type="arabicParenR"/>
            </a:pPr>
            <a:r>
              <a:rPr lang="ru-RU" sz="2400" dirty="0" smtClean="0">
                <a:latin typeface="Times New Roman"/>
                <a:cs typeface="Times New Roman"/>
              </a:rPr>
              <a:t>конструктивными особенностями реактора.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2976" y="357166"/>
            <a:ext cx="7786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/>
              <a:t> Управление реактором осуществляется при помощи стержней, содержащих кадмий или бор.</a:t>
            </a:r>
            <a:endParaRPr lang="ru-RU" sz="24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571604" y="1285860"/>
            <a:ext cx="3357586" cy="1643074"/>
          </a:xfrm>
          <a:prstGeom prst="roundRect">
            <a:avLst>
              <a:gd name="adj" fmla="val 2424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При выдвинутых из активной зоны реактора стержнях </a:t>
            </a:r>
            <a:r>
              <a:rPr lang="en-US" sz="2400" dirty="0" smtClean="0">
                <a:latin typeface="Times New Roman"/>
                <a:cs typeface="Times New Roman"/>
              </a:rPr>
              <a:t>k&gt;</a:t>
            </a:r>
            <a:r>
              <a:rPr lang="ru-RU" sz="2400" dirty="0" smtClean="0">
                <a:latin typeface="Times New Roman"/>
                <a:cs typeface="Times New Roman"/>
              </a:rPr>
              <a:t>1. </a:t>
            </a:r>
            <a:endParaRPr lang="ru-RU" sz="2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57818" y="1285860"/>
            <a:ext cx="3357586" cy="1643074"/>
          </a:xfrm>
          <a:prstGeom prst="roundRect">
            <a:avLst>
              <a:gd name="adj" fmla="val 2424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При полностью вдвинутых стержнях </a:t>
            </a:r>
            <a:r>
              <a:rPr lang="en-US" sz="2400" dirty="0" smtClean="0">
                <a:latin typeface="Times New Roman"/>
                <a:cs typeface="Times New Roman"/>
              </a:rPr>
              <a:t>k&lt;</a:t>
            </a:r>
            <a:r>
              <a:rPr lang="ru-RU" sz="2400" dirty="0" smtClean="0">
                <a:latin typeface="Times New Roman"/>
                <a:cs typeface="Times New Roman"/>
              </a:rPr>
              <a:t>1. </a:t>
            </a:r>
            <a:endParaRPr lang="ru-RU" sz="24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43174" y="3786190"/>
            <a:ext cx="5286412" cy="2000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Вдвигая стержни внутрь активной зоны, можно в любой момент времени приостановить развитие цепной реакции.</a:t>
            </a:r>
            <a:endParaRPr lang="ru-RU" sz="2400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3500430" y="3000372"/>
            <a:ext cx="484632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6429388" y="3000372"/>
            <a:ext cx="484632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0"/>
            <a:ext cx="7498080" cy="9286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Реакторы на быстрых нейтронах: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0" y="857232"/>
            <a:ext cx="9144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 smtClean="0"/>
              <a:t> Построены реакторы, работающие без замедлителя на быстрых нейтронах.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 Вероятность деления, вызванного быстрыми нейтронами мала такие реакторы не могут работать на естественном уране. Реакцию можно поддерживать лишь в обогащенной смеси, содержащей не менее 15% изотопа          .</a:t>
            </a:r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214282" y="3500438"/>
          <a:ext cx="571500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Формула" r:id="rId3" imgW="304560" imgH="241200" progId="Equation.3">
                  <p:embed/>
                </p:oleObj>
              </mc:Choice>
              <mc:Fallback>
                <p:oleObj name="Формула" r:id="rId3" imgW="30456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82" y="3500438"/>
                        <a:ext cx="571500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4000504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b="1" dirty="0" smtClean="0"/>
              <a:t> Преимущество:</a:t>
            </a:r>
            <a:r>
              <a:rPr lang="ru-RU" sz="2800" dirty="0" smtClean="0"/>
              <a:t> при их работе образуется значительное количество плутония, который затем можно использовать в качестве ядерного топлива.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 Эти реакторы называют </a:t>
            </a:r>
            <a:r>
              <a:rPr lang="ru-RU" sz="2800" b="1" dirty="0" smtClean="0"/>
              <a:t>реакторами - </a:t>
            </a:r>
            <a:r>
              <a:rPr lang="ru-RU" sz="2800" b="1" dirty="0" err="1" smtClean="0"/>
              <a:t>размножителями</a:t>
            </a:r>
            <a:r>
              <a:rPr lang="ru-RU" sz="2800" dirty="0" smtClean="0"/>
              <a:t>, так как они воспроизводят делящийся материал.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0"/>
            <a:ext cx="7498080" cy="857232"/>
          </a:xfrm>
        </p:spPr>
        <p:txBody>
          <a:bodyPr>
            <a:normAutofit/>
          </a:bodyPr>
          <a:lstStyle/>
          <a:p>
            <a:r>
              <a:rPr lang="ru-RU" dirty="0" smtClean="0"/>
              <a:t>Первые ядерные реакторы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214414" y="857232"/>
            <a:ext cx="50720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Впервые цепная ядерная реакция урана была осуществлена в США коллективом ученых под руководством </a:t>
            </a:r>
            <a:r>
              <a:rPr lang="ru-RU" sz="2400" dirty="0" err="1" smtClean="0"/>
              <a:t>Энрико</a:t>
            </a:r>
            <a:r>
              <a:rPr lang="ru-RU" sz="2400" dirty="0" smtClean="0"/>
              <a:t> Ферми в декабре 1942г.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714744" y="4214818"/>
            <a:ext cx="50720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 нашей стране первый ядерный реактор был запущен 25 декабря 1946 г. коллективом физиков, который возглавлял ученый Игорь Васильевич Курчатов (1903-1960).</a:t>
            </a:r>
            <a:endParaRPr lang="ru-RU" sz="2400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3" y="714356"/>
            <a:ext cx="2308279" cy="286226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sp>
        <p:nvSpPr>
          <p:cNvPr id="7" name="TextBox 6"/>
          <p:cNvSpPr txBox="1"/>
          <p:nvPr/>
        </p:nvSpPr>
        <p:spPr>
          <a:xfrm>
            <a:off x="6715140" y="3571876"/>
            <a:ext cx="1714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/>
              <a:t>Энрико</a:t>
            </a:r>
            <a:r>
              <a:rPr lang="ru-RU" dirty="0" smtClean="0"/>
              <a:t> Ферми (1901-1954)</a:t>
            </a:r>
            <a:endParaRPr lang="ru-RU" dirty="0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2857496"/>
            <a:ext cx="1657350" cy="27146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sp>
        <p:nvSpPr>
          <p:cNvPr id="10" name="Прямоугольник 9"/>
          <p:cNvSpPr/>
          <p:nvPr/>
        </p:nvSpPr>
        <p:spPr>
          <a:xfrm>
            <a:off x="1214414" y="5572140"/>
            <a:ext cx="22860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Игорь Васильевич Курчатов</a:t>
            </a:r>
            <a:endParaRPr lang="en-US" dirty="0" smtClean="0"/>
          </a:p>
          <a:p>
            <a:pPr algn="ctr"/>
            <a:r>
              <a:rPr lang="ru-RU" dirty="0" smtClean="0"/>
              <a:t>(1903-1960)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250</TotalTime>
  <Words>468</Words>
  <Application>Microsoft Office PowerPoint</Application>
  <PresentationFormat>Экран (4:3)</PresentationFormat>
  <Paragraphs>38</Paragraphs>
  <Slides>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Corbel</vt:lpstr>
      <vt:lpstr>Gill Sans MT</vt:lpstr>
      <vt:lpstr>Times New Roman</vt:lpstr>
      <vt:lpstr>Verdana</vt:lpstr>
      <vt:lpstr>Wingdings 2</vt:lpstr>
      <vt:lpstr>Солнцестояние</vt:lpstr>
      <vt:lpstr>Формула</vt:lpstr>
      <vt:lpstr>Ядерный реактор</vt:lpstr>
      <vt:lpstr>Презентация PowerPoint</vt:lpstr>
      <vt:lpstr>Схема процессов в ядерном реакторе:</vt:lpstr>
      <vt:lpstr>Основные элементы ядерного реактора:</vt:lpstr>
      <vt:lpstr>Критическая масса.</vt:lpstr>
      <vt:lpstr>Презентация PowerPoint</vt:lpstr>
      <vt:lpstr>Реакторы на быстрых нейтронах:</vt:lpstr>
      <vt:lpstr>Первые ядерные реакторы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Titanik</dc:creator>
  <cp:lastModifiedBy>Dell</cp:lastModifiedBy>
  <cp:revision>37</cp:revision>
  <dcterms:created xsi:type="dcterms:W3CDTF">2010-03-02T05:09:06Z</dcterms:created>
  <dcterms:modified xsi:type="dcterms:W3CDTF">2026-05-21T21:21:47Z</dcterms:modified>
</cp:coreProperties>
</file>