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sldIdLst>
    <p:sldId id="281" r:id="rId3"/>
    <p:sldId id="283" r:id="rId4"/>
    <p:sldId id="284" r:id="rId5"/>
    <p:sldId id="258" r:id="rId6"/>
    <p:sldId id="285" r:id="rId7"/>
    <p:sldId id="280" r:id="rId8"/>
    <p:sldId id="289" r:id="rId9"/>
    <p:sldId id="294" r:id="rId10"/>
    <p:sldId id="279" r:id="rId11"/>
    <p:sldId id="288" r:id="rId12"/>
    <p:sldId id="277" r:id="rId13"/>
    <p:sldId id="278" r:id="rId14"/>
    <p:sldId id="282" r:id="rId15"/>
    <p:sldId id="292" r:id="rId16"/>
    <p:sldId id="293" r:id="rId17"/>
    <p:sldId id="290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704" autoAdjust="0"/>
  </p:normalViewPr>
  <p:slideViewPr>
    <p:cSldViewPr showGuides="1">
      <p:cViewPr varScale="1">
        <p:scale>
          <a:sx n="77" d="100"/>
          <a:sy n="77" d="100"/>
        </p:scale>
        <p:origin x="16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8078A-8D7A-4E21-8F17-E209A837BA35}" type="doc">
      <dgm:prSet loTypeId="urn:microsoft.com/office/officeart/2005/8/layout/h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671997-1E0E-4AE0-AE8F-A567A160452E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Метрология</a:t>
          </a:r>
        </a:p>
      </dgm:t>
    </dgm:pt>
    <dgm:pt modelId="{8218394E-B335-4CF9-BF86-80E8DD269360}" type="parTrans" cxnId="{CFC832FA-E656-4AE8-A014-23CC9147E404}">
      <dgm:prSet/>
      <dgm:spPr/>
      <dgm:t>
        <a:bodyPr/>
        <a:lstStyle/>
        <a:p>
          <a:endParaRPr lang="ru-RU"/>
        </a:p>
      </dgm:t>
    </dgm:pt>
    <dgm:pt modelId="{2AE7620C-37B1-4ABC-A021-408F9AEB4101}" type="sibTrans" cxnId="{CFC832FA-E656-4AE8-A014-23CC9147E404}">
      <dgm:prSet/>
      <dgm:spPr/>
      <dgm:t>
        <a:bodyPr/>
        <a:lstStyle/>
        <a:p>
          <a:endParaRPr lang="ru-RU"/>
        </a:p>
      </dgm:t>
    </dgm:pt>
    <dgm:pt modelId="{27D50477-C51C-44FE-8AF1-B1F17A72D070}">
      <dgm:prSet phldrT="[Текст]"/>
      <dgm:spPr/>
      <dgm:t>
        <a:bodyPr/>
        <a:lstStyle/>
        <a:p>
          <a:r>
            <a:rPr lang="ru-RU" b="1" dirty="0"/>
            <a:t>Законодательная</a:t>
          </a:r>
        </a:p>
      </dgm:t>
    </dgm:pt>
    <dgm:pt modelId="{63DDF023-72BC-48A4-83F4-D1B86D97EF4E}" type="parTrans" cxnId="{4ADA9DBD-ADC8-4A0B-8E7E-BBC67FAD6EB4}">
      <dgm:prSet/>
      <dgm:spPr/>
      <dgm:t>
        <a:bodyPr/>
        <a:lstStyle/>
        <a:p>
          <a:endParaRPr lang="ru-RU"/>
        </a:p>
      </dgm:t>
    </dgm:pt>
    <dgm:pt modelId="{1A2B2C94-D881-4F4A-ACC1-3B1926542CB0}" type="sibTrans" cxnId="{4ADA9DBD-ADC8-4A0B-8E7E-BBC67FAD6EB4}">
      <dgm:prSet/>
      <dgm:spPr/>
      <dgm:t>
        <a:bodyPr/>
        <a:lstStyle/>
        <a:p>
          <a:endParaRPr lang="ru-RU"/>
        </a:p>
      </dgm:t>
    </dgm:pt>
    <dgm:pt modelId="{3DCD28C2-A69B-4634-9EFB-0151546ED3E4}">
      <dgm:prSet phldrT="[Текст]"/>
      <dgm:spPr/>
      <dgm:t>
        <a:bodyPr/>
        <a:lstStyle/>
        <a:p>
          <a:r>
            <a:rPr lang="ru-RU" b="1" dirty="0"/>
            <a:t>Теоретическая</a:t>
          </a:r>
        </a:p>
      </dgm:t>
    </dgm:pt>
    <dgm:pt modelId="{ED454B3B-C326-4AF8-9D5C-95AA763684CB}" type="parTrans" cxnId="{27237D89-44C3-41AE-9E40-1DA7E7D12A58}">
      <dgm:prSet/>
      <dgm:spPr/>
      <dgm:t>
        <a:bodyPr/>
        <a:lstStyle/>
        <a:p>
          <a:endParaRPr lang="ru-RU"/>
        </a:p>
      </dgm:t>
    </dgm:pt>
    <dgm:pt modelId="{573C9D99-1634-467E-BA01-3265DD80D467}" type="sibTrans" cxnId="{27237D89-44C3-41AE-9E40-1DA7E7D12A58}">
      <dgm:prSet/>
      <dgm:spPr/>
      <dgm:t>
        <a:bodyPr/>
        <a:lstStyle/>
        <a:p>
          <a:endParaRPr lang="ru-RU"/>
        </a:p>
      </dgm:t>
    </dgm:pt>
    <dgm:pt modelId="{E35A94AC-7BEB-4452-A418-0C017E5C3DA6}">
      <dgm:prSet phldrT="[Текст]"/>
      <dgm:spPr/>
      <dgm:t>
        <a:bodyPr/>
        <a:lstStyle/>
        <a:p>
          <a:r>
            <a:rPr lang="ru-RU" b="1" dirty="0"/>
            <a:t>Практическая</a:t>
          </a:r>
        </a:p>
        <a:p>
          <a:r>
            <a:rPr lang="ru-RU" b="1" dirty="0"/>
            <a:t>(прикладная)</a:t>
          </a:r>
        </a:p>
      </dgm:t>
    </dgm:pt>
    <dgm:pt modelId="{94F3DFF1-F6AE-43B4-B925-4A6CB6B5A4DD}" type="parTrans" cxnId="{C19A81BB-9EE6-4542-AE42-10A5C8BA28DE}">
      <dgm:prSet/>
      <dgm:spPr/>
      <dgm:t>
        <a:bodyPr/>
        <a:lstStyle/>
        <a:p>
          <a:endParaRPr lang="ru-RU"/>
        </a:p>
      </dgm:t>
    </dgm:pt>
    <dgm:pt modelId="{4136087F-7612-4D97-827C-5376BF92102A}" type="sibTrans" cxnId="{C19A81BB-9EE6-4542-AE42-10A5C8BA28DE}">
      <dgm:prSet/>
      <dgm:spPr/>
      <dgm:t>
        <a:bodyPr/>
        <a:lstStyle/>
        <a:p>
          <a:endParaRPr lang="ru-RU"/>
        </a:p>
      </dgm:t>
    </dgm:pt>
    <dgm:pt modelId="{9AE31D24-487A-4C90-A40A-7543283B8D5A}" type="pres">
      <dgm:prSet presAssocID="{C0D8078A-8D7A-4E21-8F17-E209A837BA35}" presName="composite" presStyleCnt="0">
        <dgm:presLayoutVars>
          <dgm:chMax val="1"/>
          <dgm:dir/>
          <dgm:resizeHandles val="exact"/>
        </dgm:presLayoutVars>
      </dgm:prSet>
      <dgm:spPr/>
    </dgm:pt>
    <dgm:pt modelId="{B5BE7D3E-E80B-487B-9F94-93233913E7BF}" type="pres">
      <dgm:prSet presAssocID="{C4671997-1E0E-4AE0-AE8F-A567A160452E}" presName="roof" presStyleLbl="dkBgShp" presStyleIdx="0" presStyleCnt="2" custLinFactNeighborX="855" custLinFactNeighborY="-31636"/>
      <dgm:spPr/>
    </dgm:pt>
    <dgm:pt modelId="{C68FC3AF-1C55-440D-BB46-DBC577F5F2BA}" type="pres">
      <dgm:prSet presAssocID="{C4671997-1E0E-4AE0-AE8F-A567A160452E}" presName="pillars" presStyleCnt="0"/>
      <dgm:spPr/>
    </dgm:pt>
    <dgm:pt modelId="{80BDFD58-A149-46F5-890D-AC5C1DB614E6}" type="pres">
      <dgm:prSet presAssocID="{C4671997-1E0E-4AE0-AE8F-A567A160452E}" presName="pillar1" presStyleLbl="node1" presStyleIdx="0" presStyleCnt="3" custLinFactNeighborX="-2136">
        <dgm:presLayoutVars>
          <dgm:bulletEnabled val="1"/>
        </dgm:presLayoutVars>
      </dgm:prSet>
      <dgm:spPr/>
    </dgm:pt>
    <dgm:pt modelId="{AA62592F-AD88-462A-8A4C-4777E668618D}" type="pres">
      <dgm:prSet presAssocID="{3DCD28C2-A69B-4634-9EFB-0151546ED3E4}" presName="pillarX" presStyleLbl="node1" presStyleIdx="1" presStyleCnt="3">
        <dgm:presLayoutVars>
          <dgm:bulletEnabled val="1"/>
        </dgm:presLayoutVars>
      </dgm:prSet>
      <dgm:spPr/>
    </dgm:pt>
    <dgm:pt modelId="{64746B5B-3570-4A7C-BD8A-5AEE30A487C8}" type="pres">
      <dgm:prSet presAssocID="{E35A94AC-7BEB-4452-A418-0C017E5C3DA6}" presName="pillarX" presStyleLbl="node1" presStyleIdx="2" presStyleCnt="3" custLinFactNeighborX="1581" custLinFactNeighborY="86">
        <dgm:presLayoutVars>
          <dgm:bulletEnabled val="1"/>
        </dgm:presLayoutVars>
      </dgm:prSet>
      <dgm:spPr/>
    </dgm:pt>
    <dgm:pt modelId="{4FE17DC0-10A3-4C73-A744-C7D49D843CDA}" type="pres">
      <dgm:prSet presAssocID="{C4671997-1E0E-4AE0-AE8F-A567A160452E}" presName="base" presStyleLbl="dkBgShp" presStyleIdx="1" presStyleCnt="2"/>
      <dgm:spPr/>
    </dgm:pt>
  </dgm:ptLst>
  <dgm:cxnLst>
    <dgm:cxn modelId="{D2C3440E-80E5-4F88-9899-F059CEEDCD18}" type="presOf" srcId="{C4671997-1E0E-4AE0-AE8F-A567A160452E}" destId="{B5BE7D3E-E80B-487B-9F94-93233913E7BF}" srcOrd="0" destOrd="0" presId="urn:microsoft.com/office/officeart/2005/8/layout/hList3"/>
    <dgm:cxn modelId="{A81BFF6B-5012-4FBD-B4B0-1616F1E93221}" type="presOf" srcId="{C0D8078A-8D7A-4E21-8F17-E209A837BA35}" destId="{9AE31D24-487A-4C90-A40A-7543283B8D5A}" srcOrd="0" destOrd="0" presId="urn:microsoft.com/office/officeart/2005/8/layout/hList3"/>
    <dgm:cxn modelId="{38ACD371-7008-4718-9765-CDE42018CCE4}" type="presOf" srcId="{3DCD28C2-A69B-4634-9EFB-0151546ED3E4}" destId="{AA62592F-AD88-462A-8A4C-4777E668618D}" srcOrd="0" destOrd="0" presId="urn:microsoft.com/office/officeart/2005/8/layout/hList3"/>
    <dgm:cxn modelId="{27237D89-44C3-41AE-9E40-1DA7E7D12A58}" srcId="{C4671997-1E0E-4AE0-AE8F-A567A160452E}" destId="{3DCD28C2-A69B-4634-9EFB-0151546ED3E4}" srcOrd="1" destOrd="0" parTransId="{ED454B3B-C326-4AF8-9D5C-95AA763684CB}" sibTransId="{573C9D99-1634-467E-BA01-3265DD80D467}"/>
    <dgm:cxn modelId="{A205718D-7ED2-464C-A806-ECCE53F0886E}" type="presOf" srcId="{27D50477-C51C-44FE-8AF1-B1F17A72D070}" destId="{80BDFD58-A149-46F5-890D-AC5C1DB614E6}" srcOrd="0" destOrd="0" presId="urn:microsoft.com/office/officeart/2005/8/layout/hList3"/>
    <dgm:cxn modelId="{C19A81BB-9EE6-4542-AE42-10A5C8BA28DE}" srcId="{C4671997-1E0E-4AE0-AE8F-A567A160452E}" destId="{E35A94AC-7BEB-4452-A418-0C017E5C3DA6}" srcOrd="2" destOrd="0" parTransId="{94F3DFF1-F6AE-43B4-B925-4A6CB6B5A4DD}" sibTransId="{4136087F-7612-4D97-827C-5376BF92102A}"/>
    <dgm:cxn modelId="{4ADA9DBD-ADC8-4A0B-8E7E-BBC67FAD6EB4}" srcId="{C4671997-1E0E-4AE0-AE8F-A567A160452E}" destId="{27D50477-C51C-44FE-8AF1-B1F17A72D070}" srcOrd="0" destOrd="0" parTransId="{63DDF023-72BC-48A4-83F4-D1B86D97EF4E}" sibTransId="{1A2B2C94-D881-4F4A-ACC1-3B1926542CB0}"/>
    <dgm:cxn modelId="{0DB714BF-6BA8-4DFB-A1D8-058E5CCC7B8C}" type="presOf" srcId="{E35A94AC-7BEB-4452-A418-0C017E5C3DA6}" destId="{64746B5B-3570-4A7C-BD8A-5AEE30A487C8}" srcOrd="0" destOrd="0" presId="urn:microsoft.com/office/officeart/2005/8/layout/hList3"/>
    <dgm:cxn modelId="{CFC832FA-E656-4AE8-A014-23CC9147E404}" srcId="{C0D8078A-8D7A-4E21-8F17-E209A837BA35}" destId="{C4671997-1E0E-4AE0-AE8F-A567A160452E}" srcOrd="0" destOrd="0" parTransId="{8218394E-B335-4CF9-BF86-80E8DD269360}" sibTransId="{2AE7620C-37B1-4ABC-A021-408F9AEB4101}"/>
    <dgm:cxn modelId="{E5F03296-F087-4A7F-8288-B2F3C38DB32A}" type="presParOf" srcId="{9AE31D24-487A-4C90-A40A-7543283B8D5A}" destId="{B5BE7D3E-E80B-487B-9F94-93233913E7BF}" srcOrd="0" destOrd="0" presId="urn:microsoft.com/office/officeart/2005/8/layout/hList3"/>
    <dgm:cxn modelId="{FFB53DEC-D8E3-451C-A32A-68665F3A12FD}" type="presParOf" srcId="{9AE31D24-487A-4C90-A40A-7543283B8D5A}" destId="{C68FC3AF-1C55-440D-BB46-DBC577F5F2BA}" srcOrd="1" destOrd="0" presId="urn:microsoft.com/office/officeart/2005/8/layout/hList3"/>
    <dgm:cxn modelId="{AACEC9DE-69E1-4EF2-9BE1-E62EFEBBB985}" type="presParOf" srcId="{C68FC3AF-1C55-440D-BB46-DBC577F5F2BA}" destId="{80BDFD58-A149-46F5-890D-AC5C1DB614E6}" srcOrd="0" destOrd="0" presId="urn:microsoft.com/office/officeart/2005/8/layout/hList3"/>
    <dgm:cxn modelId="{860B868A-10EE-4288-AA57-A72897FDEF28}" type="presParOf" srcId="{C68FC3AF-1C55-440D-BB46-DBC577F5F2BA}" destId="{AA62592F-AD88-462A-8A4C-4777E668618D}" srcOrd="1" destOrd="0" presId="urn:microsoft.com/office/officeart/2005/8/layout/hList3"/>
    <dgm:cxn modelId="{E1BB35BB-E467-405C-82F0-3BE789D559BB}" type="presParOf" srcId="{C68FC3AF-1C55-440D-BB46-DBC577F5F2BA}" destId="{64746B5B-3570-4A7C-BD8A-5AEE30A487C8}" srcOrd="2" destOrd="0" presId="urn:microsoft.com/office/officeart/2005/8/layout/hList3"/>
    <dgm:cxn modelId="{FCE892F3-2B28-450B-8B09-2B307DB82556}" type="presParOf" srcId="{9AE31D24-487A-4C90-A40A-7543283B8D5A}" destId="{4FE17DC0-10A3-4C73-A744-C7D49D843CD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E7D3E-E80B-487B-9F94-93233913E7BF}">
      <dsp:nvSpPr>
        <dsp:cNvPr id="0" name=""/>
        <dsp:cNvSpPr/>
      </dsp:nvSpPr>
      <dsp:spPr>
        <a:xfrm>
          <a:off x="0" y="0"/>
          <a:ext cx="8424936" cy="1365684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kern="1200" dirty="0">
              <a:solidFill>
                <a:srgbClr val="002060"/>
              </a:solidFill>
            </a:rPr>
            <a:t>Метрология</a:t>
          </a:r>
        </a:p>
      </dsp:txBody>
      <dsp:txXfrm>
        <a:off x="0" y="0"/>
        <a:ext cx="8424936" cy="1365684"/>
      </dsp:txXfrm>
    </dsp:sp>
    <dsp:sp modelId="{80BDFD58-A149-46F5-890D-AC5C1DB614E6}">
      <dsp:nvSpPr>
        <dsp:cNvPr id="0" name=""/>
        <dsp:cNvSpPr/>
      </dsp:nvSpPr>
      <dsp:spPr>
        <a:xfrm>
          <a:off x="0" y="1365684"/>
          <a:ext cx="2805569" cy="2867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Законодательная</a:t>
          </a:r>
        </a:p>
      </dsp:txBody>
      <dsp:txXfrm>
        <a:off x="0" y="1365684"/>
        <a:ext cx="2805569" cy="2867936"/>
      </dsp:txXfrm>
    </dsp:sp>
    <dsp:sp modelId="{AA62592F-AD88-462A-8A4C-4777E668618D}">
      <dsp:nvSpPr>
        <dsp:cNvPr id="0" name=""/>
        <dsp:cNvSpPr/>
      </dsp:nvSpPr>
      <dsp:spPr>
        <a:xfrm>
          <a:off x="2809683" y="1365684"/>
          <a:ext cx="2805569" cy="28679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Теоретическая</a:t>
          </a:r>
        </a:p>
      </dsp:txBody>
      <dsp:txXfrm>
        <a:off x="2809683" y="1365684"/>
        <a:ext cx="2805569" cy="2867936"/>
      </dsp:txXfrm>
    </dsp:sp>
    <dsp:sp modelId="{64746B5B-3570-4A7C-BD8A-5AEE30A487C8}">
      <dsp:nvSpPr>
        <dsp:cNvPr id="0" name=""/>
        <dsp:cNvSpPr/>
      </dsp:nvSpPr>
      <dsp:spPr>
        <a:xfrm>
          <a:off x="5619366" y="1368150"/>
          <a:ext cx="2805569" cy="28679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Практическая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(прикладная)</a:t>
          </a:r>
        </a:p>
      </dsp:txBody>
      <dsp:txXfrm>
        <a:off x="5619366" y="1368150"/>
        <a:ext cx="2805569" cy="2867936"/>
      </dsp:txXfrm>
    </dsp:sp>
    <dsp:sp modelId="{4FE17DC0-10A3-4C73-A744-C7D49D843CDA}">
      <dsp:nvSpPr>
        <dsp:cNvPr id="0" name=""/>
        <dsp:cNvSpPr/>
      </dsp:nvSpPr>
      <dsp:spPr>
        <a:xfrm>
          <a:off x="0" y="4233620"/>
          <a:ext cx="8424936" cy="318659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A41CE-EF99-48B1-B824-7A5C4F59CA7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2CEA-6EA2-4CFF-BC63-2BB57C9B8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42177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15251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15014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60442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531254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2009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94320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04151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50084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0244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73160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51567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9819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6836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95324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79930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3257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1845" y="332656"/>
            <a:ext cx="8929438" cy="5720150"/>
            <a:chOff x="141845" y="332656"/>
            <a:chExt cx="8929438" cy="5720150"/>
          </a:xfrm>
        </p:grpSpPr>
        <p:pic>
          <p:nvPicPr>
            <p:cNvPr id="11266" name="Picture 2" descr="Картинки по запросу эталоны измерений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45" y="332656"/>
              <a:ext cx="8542412" cy="18741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47618"/>
              <a:ext cx="1887582" cy="160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8" name="Picture 14" descr="Картинки по запросу логотип ростест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239" y="4581128"/>
              <a:ext cx="1356396" cy="1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0" name="Picture 16" descr="Картинки по запросу логотип BIP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231" y="4581128"/>
              <a:ext cx="2379926" cy="118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753959" y="2023394"/>
              <a:ext cx="7317324" cy="2185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и ее фундаментальные</a:t>
              </a:r>
            </a:p>
            <a:p>
              <a:pPr algn="just"/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Понятия</a:t>
              </a:r>
            </a:p>
            <a:p>
              <a:pPr algn="just"/>
              <a:r>
                <a:rPr lang="ru-RU" sz="2800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C00000"/>
                  </a:solidFill>
                </a:rPr>
                <a:t>СП 2 Сделать краткий конспект лекции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835696" y="589033"/>
            <a:ext cx="1992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Наука</a:t>
            </a:r>
          </a:p>
        </p:txBody>
      </p:sp>
    </p:spTree>
    <p:extLst>
      <p:ext uri="{BB962C8B-B14F-4D97-AF65-F5344CB8AC3E}">
        <p14:creationId xmlns:p14="http://schemas.microsoft.com/office/powerpoint/2010/main" val="1060184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700808"/>
            <a:ext cx="828092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1. </a:t>
            </a:r>
            <a:r>
              <a:rPr lang="ru-RU" sz="2800" b="1" dirty="0"/>
              <a:t>Измерять можно свойства только реально существующих объектов.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304" y="2564904"/>
            <a:ext cx="82809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2. </a:t>
            </a:r>
            <a:r>
              <a:rPr lang="ru-RU" sz="2800" b="1" dirty="0"/>
              <a:t>Измерение требует проведение опытов.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473" y="3140968"/>
            <a:ext cx="828092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3. </a:t>
            </a:r>
            <a:r>
              <a:rPr lang="ru-RU" sz="2800" b="1" dirty="0"/>
              <a:t>Для измерений нужны специальные технические средства.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73" y="4077072"/>
            <a:ext cx="828092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4. </a:t>
            </a:r>
            <a:r>
              <a:rPr lang="ru-RU" sz="2800" b="1" dirty="0"/>
              <a:t>Результатом измерений является значение физической величины.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19115" y="620688"/>
            <a:ext cx="8280920" cy="6114114"/>
            <a:chOff x="619115" y="620688"/>
            <a:chExt cx="8280920" cy="6114114"/>
          </a:xfrm>
        </p:grpSpPr>
        <p:sp>
          <p:nvSpPr>
            <p:cNvPr id="7" name="TextBox 6"/>
            <p:cNvSpPr txBox="1"/>
            <p:nvPr/>
          </p:nvSpPr>
          <p:spPr>
            <a:xfrm>
              <a:off x="619115" y="620688"/>
              <a:ext cx="828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FF0000"/>
                  </a:solidFill>
                </a:rPr>
                <a:t>Признаки понятия </a:t>
              </a:r>
              <a:r>
                <a:rPr lang="ru-RU" sz="3600" b="1" dirty="0">
                  <a:solidFill>
                    <a:srgbClr val="0000FF"/>
                  </a:solidFill>
                </a:rPr>
                <a:t>«измерение»</a:t>
              </a:r>
            </a:p>
          </p:txBody>
        </p:sp>
        <p:pic>
          <p:nvPicPr>
            <p:cNvPr id="5122" name="Picture 2" descr="Картинки по запросу измерение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114622"/>
              <a:ext cx="2160240" cy="16201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Картинки по запросу манометр на труб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5162711"/>
              <a:ext cx="2705100" cy="1524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779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188640"/>
            <a:ext cx="8352928" cy="6377940"/>
            <a:chOff x="395536" y="188640"/>
            <a:chExt cx="8352928" cy="6377940"/>
          </a:xfrm>
        </p:grpSpPr>
        <p:sp>
          <p:nvSpPr>
            <p:cNvPr id="7" name="TextBox 6"/>
            <p:cNvSpPr txBox="1"/>
            <p:nvPr/>
          </p:nvSpPr>
          <p:spPr>
            <a:xfrm>
              <a:off x="467544" y="2780928"/>
              <a:ext cx="828092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FF0000"/>
                  </a:solidFill>
                </a:rPr>
                <a:t>Единство измерений</a:t>
              </a:r>
              <a:r>
                <a:rPr lang="ru-RU" sz="4000" b="1" dirty="0"/>
                <a:t> – такое состояние измерений, при котором их результаты выражены в узаконенных единицах и известны погрешности результатов измерений.</a:t>
              </a:r>
              <a:endParaRPr lang="ru-RU" sz="4000" b="1" dirty="0">
                <a:solidFill>
                  <a:srgbClr val="0000FF"/>
                </a:solidFill>
              </a:endParaRPr>
            </a:p>
          </p:txBody>
        </p:sp>
        <p:pic>
          <p:nvPicPr>
            <p:cNvPr id="10242" name="Picture 2" descr="Картинки по запросу Единство измерений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8640"/>
              <a:ext cx="3528392" cy="2481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82744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7544" y="291470"/>
            <a:ext cx="8280920" cy="6255365"/>
            <a:chOff x="467544" y="291470"/>
            <a:chExt cx="8280920" cy="6255365"/>
          </a:xfrm>
        </p:grpSpPr>
        <p:sp>
          <p:nvSpPr>
            <p:cNvPr id="7" name="TextBox 6"/>
            <p:cNvSpPr txBox="1"/>
            <p:nvPr/>
          </p:nvSpPr>
          <p:spPr>
            <a:xfrm>
              <a:off x="467544" y="3068960"/>
              <a:ext cx="828092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FF0000"/>
                  </a:solidFill>
                </a:rPr>
                <a:t>Точность измерений</a:t>
              </a:r>
              <a:r>
                <a:rPr lang="ru-RU" sz="4400" b="1" dirty="0"/>
                <a:t> – степень приближения результатов измерений к истинному значению измеряемой величины.</a:t>
              </a:r>
              <a:endParaRPr lang="ru-RU" sz="4400" b="1" dirty="0">
                <a:solidFill>
                  <a:srgbClr val="0000FF"/>
                </a:solidFill>
              </a:endParaRPr>
            </a:p>
          </p:txBody>
        </p:sp>
        <p:pic>
          <p:nvPicPr>
            <p:cNvPr id="12290" name="Picture 2" descr="Картинки по запросу Точность измерений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86" y="291470"/>
              <a:ext cx="322897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Картинки по запросу Точность измерений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1" y="543882"/>
              <a:ext cx="4762500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846046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11557695"/>
              </p:ext>
            </p:extLst>
          </p:nvPr>
        </p:nvGraphicFramePr>
        <p:xfrm>
          <a:off x="323528" y="1196752"/>
          <a:ext cx="842493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64325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6786" y="1623303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Законодательная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метрология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784" y="5229200"/>
            <a:ext cx="7953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Установление обязательных юридических требований к единицам измерения, эталонам, методам и средствам измерений и т.д.</a:t>
            </a:r>
          </a:p>
        </p:txBody>
      </p:sp>
      <p:sp>
        <p:nvSpPr>
          <p:cNvPr id="2" name="AutoShape 8" descr="Картинки по запросу метро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Картинки по запросу метро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964" y="2912454"/>
            <a:ext cx="3861243" cy="23167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4" name="Picture 6" descr="Картинки по запросу закон об единстве измерени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27" y="291470"/>
            <a:ext cx="3168352" cy="479428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герб российской федераци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106804"/>
            <a:ext cx="1421205" cy="15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1042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5976" y="125236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Теоретическая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метрология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783" y="5245377"/>
            <a:ext cx="8484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Фундаментальные исследования, создание систем единиц измерений, физических постоянных, разработка новых методов измерений</a:t>
            </a:r>
          </a:p>
        </p:txBody>
      </p:sp>
      <p:sp>
        <p:nvSpPr>
          <p:cNvPr id="2" name="AutoShape 8" descr="Картинки по запросу метро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Картинки по запросу метро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Картинки по запросу ученый метроло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299" y="2924944"/>
            <a:ext cx="2726432" cy="20980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AutoShape 5" descr="Картинки по запросу ученый клипар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Картинки по запросу наука клипар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4" y="582340"/>
            <a:ext cx="337874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9709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теоретическая метролог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718"/>
            <a:ext cx="4115569" cy="43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1700808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Практическая (прикладная) метрология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197" y="5085184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Применение на практике разработок теоретической и положений законодательной метрологии</a:t>
            </a:r>
          </a:p>
        </p:txBody>
      </p:sp>
      <p:sp>
        <p:nvSpPr>
          <p:cNvPr id="2" name="AutoShape 8" descr="Картинки по запросу метро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Картинки по запросу метро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Картинки по запросу метроло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93482"/>
            <a:ext cx="3614756" cy="2405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3112784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1273" y="1258381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«Наука начинается с тех пор,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 как начинают измерять.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Точная наука не мыслима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 без меры.»</a:t>
            </a:r>
          </a:p>
          <a:p>
            <a:pPr algn="r"/>
            <a:endParaRPr lang="ru-RU" sz="3200" b="1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ru-RU" sz="32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                                     </a:t>
            </a:r>
            <a:r>
              <a:rPr lang="ru-RU" sz="24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Д.И. Менделеев</a:t>
            </a:r>
            <a:endParaRPr lang="ru-RU" sz="2400" b="1" dirty="0">
              <a:solidFill>
                <a:srgbClr val="0000FF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27" y="908720"/>
            <a:ext cx="30970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b.ru/misc/i/gallery/20599/4684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725144"/>
            <a:ext cx="4826826" cy="1913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1760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Картинки по запросу смотрит на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Картинки по запросу смотрит на час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40213" y="122169"/>
            <a:ext cx="8529447" cy="6510388"/>
            <a:chOff x="340213" y="122169"/>
            <a:chExt cx="8529447" cy="6510388"/>
          </a:xfrm>
        </p:grpSpPr>
        <p:pic>
          <p:nvPicPr>
            <p:cNvPr id="1026" name="Picture 2" descr="Картинки по запросу взвешивание ребенка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13" y="908720"/>
              <a:ext cx="4159779" cy="277693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030" name="Picture 6" descr="Картинки по запросу термометр уличный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13" y="3861049"/>
              <a:ext cx="4164832" cy="277150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861048"/>
              <a:ext cx="4153644" cy="276909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039" name="Picture 15" descr="Картинки по запросу измеряет рулеткой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908721"/>
              <a:ext cx="4153644" cy="280831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4" name="TextBox 3"/>
            <p:cNvSpPr txBox="1"/>
            <p:nvPr/>
          </p:nvSpPr>
          <p:spPr>
            <a:xfrm>
              <a:off x="1879822" y="122169"/>
              <a:ext cx="56723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solidFill>
                    <a:srgbClr val="0000FF"/>
                  </a:solidFill>
                </a:rPr>
                <a:t>Измерения вокруг нас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1542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5736"/>
            <a:ext cx="8784976" cy="6725632"/>
            <a:chOff x="179512" y="15736"/>
            <a:chExt cx="8784976" cy="6725632"/>
          </a:xfrm>
        </p:grpSpPr>
        <p:pic>
          <p:nvPicPr>
            <p:cNvPr id="2050" name="Picture 2" descr="Картинки по запросу фармацевтика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861048"/>
              <a:ext cx="4426330" cy="285105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2052" name="Picture 4" descr="Картинки по запросу микроэлектроник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764704"/>
              <a:ext cx="4426330" cy="29523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2054" name="Picture 6" descr="Картинки по запросу микропроцессор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55" y="765379"/>
              <a:ext cx="4235333" cy="29523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2058" name="Picture 10" descr="Картинки по запросу gp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870192"/>
              <a:ext cx="4248472" cy="287117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8" name="TextBox 7"/>
            <p:cNvSpPr txBox="1"/>
            <p:nvPr/>
          </p:nvSpPr>
          <p:spPr>
            <a:xfrm>
              <a:off x="639349" y="15736"/>
              <a:ext cx="77634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00FF"/>
                  </a:solidFill>
                </a:rPr>
                <a:t>Прогресс в измерениях движет науку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42726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7543" y="548680"/>
            <a:ext cx="8422220" cy="5908303"/>
            <a:chOff x="467543" y="548680"/>
            <a:chExt cx="8422220" cy="5908303"/>
          </a:xfrm>
        </p:grpSpPr>
        <p:sp>
          <p:nvSpPr>
            <p:cNvPr id="7" name="TextBox 6"/>
            <p:cNvSpPr txBox="1"/>
            <p:nvPr/>
          </p:nvSpPr>
          <p:spPr>
            <a:xfrm>
              <a:off x="608843" y="548680"/>
              <a:ext cx="828092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FF0000"/>
                  </a:solidFill>
                </a:rPr>
                <a:t>Метрология</a:t>
              </a:r>
              <a:r>
                <a:rPr lang="ru-RU" sz="4400" b="1" dirty="0"/>
                <a:t> – наука об измерениях, методах и средствах обеспечения их единства и способах достижения требуемой точности.</a:t>
              </a:r>
              <a:endParaRPr lang="ru-RU" sz="4400" b="1" dirty="0">
                <a:solidFill>
                  <a:srgbClr val="0000FF"/>
                </a:solidFill>
              </a:endParaRPr>
            </a:p>
          </p:txBody>
        </p:sp>
        <p:pic>
          <p:nvPicPr>
            <p:cNvPr id="7172" name="Picture 4" descr="Картинки по запросу Метрология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4293096"/>
              <a:ext cx="8309325" cy="216388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5161762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масса сл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506" y="1368603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кома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952" y="211591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1764" y="3999443"/>
            <a:ext cx="2397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m=</a:t>
            </a:r>
            <a:r>
              <a:rPr lang="ru-RU" sz="3200" dirty="0">
                <a:solidFill>
                  <a:srgbClr val="0000FF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 1</a:t>
            </a:r>
            <a:r>
              <a:rPr lang="ru-RU" sz="3200" dirty="0">
                <a:solidFill>
                  <a:srgbClr val="0000FF"/>
                </a:solidFill>
                <a:latin typeface="Franklin Gothic Demi" panose="020B0703020102020204" pitchFamily="34" charset="0"/>
                <a:cs typeface="Times New Roman" panose="02020603050405020304" pitchFamily="18" charset="0"/>
                <a:sym typeface="Symbol"/>
              </a:rPr>
              <a:t></a:t>
            </a:r>
            <a:r>
              <a:rPr lang="ru-RU" sz="3200" dirty="0">
                <a:solidFill>
                  <a:srgbClr val="0000FF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10</a:t>
            </a:r>
            <a:r>
              <a:rPr lang="ru-RU" sz="3200" baseline="30000" dirty="0">
                <a:solidFill>
                  <a:srgbClr val="0000FF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-6</a:t>
            </a:r>
            <a:r>
              <a:rPr lang="ru-RU" sz="3200" dirty="0">
                <a:solidFill>
                  <a:srgbClr val="0000FF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 кг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9598" y="4005064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m=</a:t>
            </a:r>
            <a:r>
              <a:rPr lang="ru-RU" sz="32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6000</a:t>
            </a:r>
            <a:r>
              <a:rPr lang="en-US" sz="32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 </a:t>
            </a:r>
            <a:r>
              <a:rPr lang="ru-RU" sz="32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кг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1043608" y="2297816"/>
            <a:ext cx="1440160" cy="1649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1905" y="1787997"/>
            <a:ext cx="2343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=</a:t>
            </a:r>
            <a:r>
              <a:rPr lang="ru-RU" sz="32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0</a:t>
            </a:r>
            <a:r>
              <a:rPr lang="ru-RU" sz="32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,004 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637506"/>
            <a:ext cx="1514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=</a:t>
            </a:r>
            <a:r>
              <a:rPr lang="ru-RU" sz="32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 6 м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80112" y="1139801"/>
            <a:ext cx="2857500" cy="1649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472" y="5085184"/>
            <a:ext cx="8592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Свойства физических объектов различают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в </a:t>
            </a:r>
            <a:r>
              <a:rPr lang="ru-RU" sz="3200" b="1" dirty="0">
                <a:solidFill>
                  <a:srgbClr val="0000FF"/>
                </a:solidFill>
              </a:rPr>
              <a:t>качественном</a:t>
            </a:r>
            <a:r>
              <a:rPr lang="ru-RU" sz="3200" b="1" dirty="0">
                <a:solidFill>
                  <a:srgbClr val="FF0000"/>
                </a:solidFill>
              </a:rPr>
              <a:t> и </a:t>
            </a:r>
            <a:r>
              <a:rPr lang="ru-RU" sz="3200" b="1" dirty="0">
                <a:solidFill>
                  <a:srgbClr val="0000FF"/>
                </a:solidFill>
              </a:rPr>
              <a:t>количественном</a:t>
            </a:r>
            <a:r>
              <a:rPr lang="ru-RU" sz="3200" b="1" dirty="0">
                <a:solidFill>
                  <a:srgbClr val="FF0000"/>
                </a:solidFill>
              </a:rPr>
              <a:t> отношении</a:t>
            </a:r>
          </a:p>
        </p:txBody>
      </p:sp>
    </p:spTree>
    <p:extLst>
      <p:ext uri="{BB962C8B-B14F-4D97-AF65-F5344CB8AC3E}">
        <p14:creationId xmlns:p14="http://schemas.microsoft.com/office/powerpoint/2010/main" val="3816269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-1"/>
            <a:ext cx="8280920" cy="6514614"/>
            <a:chOff x="539552" y="-1"/>
            <a:chExt cx="8280920" cy="6514614"/>
          </a:xfrm>
        </p:grpSpPr>
        <p:sp>
          <p:nvSpPr>
            <p:cNvPr id="7" name="TextBox 6"/>
            <p:cNvSpPr txBox="1"/>
            <p:nvPr/>
          </p:nvSpPr>
          <p:spPr>
            <a:xfrm>
              <a:off x="539552" y="2728961"/>
              <a:ext cx="828092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FF0000"/>
                  </a:solidFill>
                </a:rPr>
                <a:t>Физическая величина</a:t>
              </a:r>
              <a:r>
                <a:rPr lang="ru-RU" sz="4000" b="1" dirty="0"/>
                <a:t> – свойство, в качественном отношении общее для многих физических объектов, но в количественном отношении индивидуальное для каждого объекта.</a:t>
              </a:r>
              <a:endParaRPr lang="ru-RU" sz="4000" b="1" dirty="0">
                <a:solidFill>
                  <a:srgbClr val="0000FF"/>
                </a:solidFill>
              </a:endParaRPr>
            </a:p>
          </p:txBody>
        </p:sp>
        <p:pic>
          <p:nvPicPr>
            <p:cNvPr id="8194" name="Picture 2" descr="Картинки по запросу Физическая величин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38" y="-1"/>
              <a:ext cx="2876550" cy="286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31415.ru/ff/2_files/45os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805012"/>
              <a:ext cx="2667000" cy="150495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31038911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350723"/>
            <a:ext cx="8947247" cy="6270260"/>
            <a:chOff x="179512" y="404664"/>
            <a:chExt cx="8947247" cy="6270260"/>
          </a:xfrm>
        </p:grpSpPr>
        <p:sp>
          <p:nvSpPr>
            <p:cNvPr id="7" name="TextBox 6"/>
            <p:cNvSpPr txBox="1"/>
            <p:nvPr/>
          </p:nvSpPr>
          <p:spPr>
            <a:xfrm>
              <a:off x="485799" y="404664"/>
              <a:ext cx="86409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FF0000"/>
                  </a:solidFill>
                </a:rPr>
                <a:t>Значение физической величины</a:t>
              </a:r>
              <a:r>
                <a:rPr lang="ru-RU" sz="3600" b="1" dirty="0"/>
                <a:t> – количественная оценка размера физической величины в виде некоторого числа принятых для нее единиц.</a:t>
              </a:r>
              <a:endParaRPr lang="ru-RU" sz="3600" b="1" dirty="0">
                <a:solidFill>
                  <a:srgbClr val="0000FF"/>
                </a:solidFill>
              </a:endParaRPr>
            </a:p>
          </p:txBody>
        </p:sp>
        <p:pic>
          <p:nvPicPr>
            <p:cNvPr id="6148" name="Picture 4" descr="Картинки по запросу показание манометра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922943"/>
              <a:ext cx="3671466" cy="27519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Картинки по запросу цифровой индикатор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090676"/>
              <a:ext cx="4392488" cy="2584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03433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6618" y="3645024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Единица физической величины</a:t>
            </a:r>
            <a:r>
              <a:rPr lang="ru-RU" sz="4000" b="1" dirty="0"/>
              <a:t> –физическая величина, которой по определению присвоено числовое значение равное единице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Картинки по запросу одна секунд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4343"/>
            <a:ext cx="2592288" cy="1710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эталон метр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488" y="1196752"/>
            <a:ext cx="3233936" cy="22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илограмм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2675012" cy="1763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964487"/>
            <a:ext cx="106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1 сек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9595" y="2636912"/>
            <a:ext cx="83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1 кг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0312" y="2496924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1 м</a:t>
            </a:r>
          </a:p>
        </p:txBody>
      </p:sp>
    </p:spTree>
    <p:extLst>
      <p:ext uri="{BB962C8B-B14F-4D97-AF65-F5344CB8AC3E}">
        <p14:creationId xmlns:p14="http://schemas.microsoft.com/office/powerpoint/2010/main" val="17619149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476136"/>
            <a:ext cx="8352928" cy="6171744"/>
            <a:chOff x="395536" y="476136"/>
            <a:chExt cx="8352928" cy="6171744"/>
          </a:xfrm>
        </p:grpSpPr>
        <p:sp>
          <p:nvSpPr>
            <p:cNvPr id="7" name="TextBox 6"/>
            <p:cNvSpPr txBox="1"/>
            <p:nvPr/>
          </p:nvSpPr>
          <p:spPr>
            <a:xfrm>
              <a:off x="467544" y="2492896"/>
              <a:ext cx="828092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FF0000"/>
                  </a:solidFill>
                </a:rPr>
                <a:t>Измерение</a:t>
              </a:r>
              <a:r>
                <a:rPr lang="ru-RU" sz="4400" b="1" dirty="0"/>
                <a:t> – познавательный процесс нахождения числового значения физической величины опытным путем при помощи специальных технических средств.</a:t>
              </a:r>
              <a:endParaRPr lang="ru-RU" sz="4400" b="1" dirty="0">
                <a:solidFill>
                  <a:srgbClr val="0000FF"/>
                </a:solidFill>
              </a:endParaRPr>
            </a:p>
          </p:txBody>
        </p:sp>
        <p:pic>
          <p:nvPicPr>
            <p:cNvPr id="9218" name="Picture 2" descr="Картинки по запросу измерение линейкой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6136"/>
              <a:ext cx="4343400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24851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nimated_tipping_sca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580460-E591-4A17-A43C-687B8EC46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Animated_tipping_scales</Template>
  <TotalTime>0</TotalTime>
  <Words>304</Words>
  <Application>Microsoft Office PowerPoint</Application>
  <PresentationFormat>Экран (4:3)</PresentationFormat>
  <Paragraphs>46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Demi</vt:lpstr>
      <vt:lpstr>Times New Roman</vt:lpstr>
      <vt:lpstr>Animated_tipping_scales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2015-01-12T15:33:59Z</dcterms:created>
  <dcterms:modified xsi:type="dcterms:W3CDTF">2026-06-15T06:10:34Z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TC019192419991</vt:lpwstr>
  </property>
</Properties>
</file>