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sldIdLst>
    <p:sldId id="281" r:id="rId3"/>
    <p:sldId id="297" r:id="rId4"/>
    <p:sldId id="298" r:id="rId5"/>
    <p:sldId id="300" r:id="rId6"/>
    <p:sldId id="301" r:id="rId7"/>
    <p:sldId id="299" r:id="rId8"/>
    <p:sldId id="314" r:id="rId9"/>
    <p:sldId id="313" r:id="rId10"/>
    <p:sldId id="302" r:id="rId11"/>
    <p:sldId id="315" r:id="rId12"/>
    <p:sldId id="303" r:id="rId13"/>
    <p:sldId id="316" r:id="rId14"/>
    <p:sldId id="288" r:id="rId15"/>
    <p:sldId id="309" r:id="rId16"/>
    <p:sldId id="310" r:id="rId17"/>
    <p:sldId id="31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89704" autoAdjust="0"/>
  </p:normalViewPr>
  <p:slideViewPr>
    <p:cSldViewPr showGuides="1">
      <p:cViewPr varScale="1">
        <p:scale>
          <a:sx n="77" d="100"/>
          <a:sy n="77" d="100"/>
        </p:scale>
        <p:origin x="1714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A41CE-EF99-48B1-B824-7A5C4F59CA7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2CEA-6EA2-4CFF-BC63-2BB57C9B8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367831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757687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189179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766607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202047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335081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876813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76640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89204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48399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08007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72503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22789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7620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97249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09253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gif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openxmlformats.org/officeDocument/2006/relationships/image" Target="../media/image24.jpe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Ампе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763" y="1927301"/>
            <a:ext cx="1872208" cy="2400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ампермет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461" y="4351942"/>
            <a:ext cx="1089856" cy="10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воль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470" y="2916379"/>
            <a:ext cx="1656184" cy="2263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вольтметр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856" y="5179831"/>
            <a:ext cx="939412" cy="9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паскаль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370" y="2166480"/>
            <a:ext cx="1725020" cy="1875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140" y="4011609"/>
            <a:ext cx="1081163" cy="13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Картинки по запросу ньютон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481" y="3287397"/>
            <a:ext cx="1791320" cy="22945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6768" y="-116004"/>
            <a:ext cx="660956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Система единиц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физических величин</a:t>
            </a:r>
          </a:p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</a:rPr>
              <a:t>СП 2 Сделать краткий конспект  </a:t>
            </a:r>
          </a:p>
        </p:txBody>
      </p:sp>
      <p:pic>
        <p:nvPicPr>
          <p:cNvPr id="1045" name="Picture 21" descr="Картинки по запросу динамометр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710" r="94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546" y="5218979"/>
            <a:ext cx="2087189" cy="14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84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Картинки по запросу эйфелева башня без фона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15717"/>
            <a:ext cx="4310273" cy="56696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88640"/>
            <a:ext cx="384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СГС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22413"/>
            <a:ext cx="3767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Международный конгресс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электриков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25" b="100000" l="33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49" y="1153410"/>
            <a:ext cx="1760698" cy="16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Картинки по запросу сантиметр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968" y="1556792"/>
            <a:ext cx="3205361" cy="146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38727" y="2850697"/>
            <a:ext cx="2030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Париж 1881 г.</a:t>
            </a:r>
          </a:p>
        </p:txBody>
      </p:sp>
      <p:pic>
        <p:nvPicPr>
          <p:cNvPr id="3085" name="Picture 13" descr="Картинки по запросу 1 грамм гиря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250" l="9798" r="89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63" y="3337336"/>
            <a:ext cx="793934" cy="9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7125" y="3702879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грамм</a:t>
            </a:r>
          </a:p>
        </p:txBody>
      </p:sp>
      <p:pic>
        <p:nvPicPr>
          <p:cNvPr id="3087" name="Picture 15" descr="Картинки по запросу 1 секунда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19627"/>
            <a:ext cx="2246649" cy="140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82438" y="5190872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секунда</a:t>
            </a:r>
          </a:p>
        </p:txBody>
      </p:sp>
    </p:spTree>
    <p:extLst>
      <p:ext uri="{BB962C8B-B14F-4D97-AF65-F5344CB8AC3E}">
        <p14:creationId xmlns:p14="http://schemas.microsoft.com/office/powerpoint/2010/main" val="229064964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048" y="158209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Международная система единиц СИ (</a:t>
            </a:r>
            <a:r>
              <a:rPr lang="en-US" sz="3200" b="1" dirty="0">
                <a:solidFill>
                  <a:srgbClr val="0000FF"/>
                </a:solidFill>
              </a:rPr>
              <a:t>SI)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1960 </a:t>
            </a:r>
            <a:r>
              <a:rPr lang="ru-RU" sz="3200" b="1" dirty="0">
                <a:solidFill>
                  <a:srgbClr val="0000FF"/>
                </a:solidFill>
              </a:rPr>
              <a:t>г.</a:t>
            </a:r>
          </a:p>
        </p:txBody>
      </p:sp>
      <p:pic>
        <p:nvPicPr>
          <p:cNvPr id="1026" name="Picture 2" descr="Картинки по запросу система СИ 19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78059"/>
            <a:ext cx="7573253" cy="56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3964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23945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Некоторые производные единицы системы СИ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039450"/>
              </p:ext>
            </p:extLst>
          </p:nvPr>
        </p:nvGraphicFramePr>
        <p:xfrm>
          <a:off x="355868" y="834687"/>
          <a:ext cx="8608620" cy="603504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75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Площадь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квадратный метр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</a:t>
                      </a:r>
                      <a:r>
                        <a:rPr lang="en-US" sz="1800" b="1" baseline="30000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</a:t>
                      </a:r>
                      <a:r>
                        <a:rPr lang="ru-RU" sz="1800" b="1" baseline="30000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кубический метр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</a:t>
                      </a:r>
                      <a:r>
                        <a:rPr lang="en-US" sz="1800" b="1" baseline="30000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</a:t>
                      </a:r>
                      <a:r>
                        <a:rPr lang="ru-RU" sz="1800" b="1" baseline="30000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Частота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герц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Hz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Гц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Скорость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метр на</a:t>
                      </a:r>
                      <a:r>
                        <a:rPr lang="ru-RU" sz="1800" b="1" baseline="0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секунду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m/s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м/с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Ускорение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метр 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секунду в квадрате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m/s</a:t>
                      </a:r>
                      <a:r>
                        <a:rPr lang="en-US" sz="1800" b="1" baseline="30000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м/с</a:t>
                      </a:r>
                      <a:r>
                        <a:rPr lang="ru-RU" sz="1800" b="1" baseline="30000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Сила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ньютон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Давление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паскаль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Pa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Работа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джоуль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J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Мощность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ватт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Электрический заряд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кулон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Магнитная индукция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тесла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8937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24744"/>
            <a:ext cx="82809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1. </a:t>
            </a:r>
            <a:r>
              <a:rPr lang="ru-RU" sz="2800" b="1" dirty="0"/>
              <a:t>Система является универсальной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378" y="1708356"/>
            <a:ext cx="828092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2. </a:t>
            </a:r>
            <a:r>
              <a:rPr lang="ru-RU" sz="2800" b="1" dirty="0"/>
              <a:t>Величины СИ позволяют представить явления в форме уравнений.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473" y="2636912"/>
            <a:ext cx="82809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3. </a:t>
            </a:r>
            <a:r>
              <a:rPr lang="ru-RU" sz="2800" b="1" dirty="0"/>
              <a:t>Система отвечает условиям когерентности.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73" y="3212976"/>
            <a:ext cx="82809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4. </a:t>
            </a:r>
            <a:r>
              <a:rPr lang="ru-RU" sz="2800" b="1" dirty="0"/>
              <a:t>В системе устранена множественность единиц.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8693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Преимущества системы СИ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473" y="3736196"/>
            <a:ext cx="828092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5. </a:t>
            </a:r>
            <a:r>
              <a:rPr lang="ru-RU" sz="2800" b="1" dirty="0"/>
              <a:t>В системе четко разграничено понятие массы и веса.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73" y="4725144"/>
            <a:ext cx="828092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6. </a:t>
            </a:r>
            <a:r>
              <a:rPr lang="ru-RU" sz="2800" b="1" dirty="0"/>
              <a:t>Определение основных единиц возможно с высокой точностью.</a:t>
            </a:r>
          </a:p>
        </p:txBody>
      </p:sp>
    </p:spTree>
    <p:extLst>
      <p:ext uri="{BB962C8B-B14F-4D97-AF65-F5344CB8AC3E}">
        <p14:creationId xmlns:p14="http://schemas.microsoft.com/office/powerpoint/2010/main" val="2537799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68" y="260648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Внесистемные единицы  –</a:t>
            </a:r>
          </a:p>
          <a:p>
            <a:pPr algn="ctr"/>
            <a:r>
              <a:rPr lang="ru-RU" sz="3600" b="1" dirty="0"/>
              <a:t>широко распространенные различные единицы, не укладывающиеся ни в одну систему, от которых не отказываются ввиду удобства их применения в отдельных областях или исторических традиций.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3" name="Picture 2" descr="http://vesit-skolko.ru/water/img/lit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151" y="4585045"/>
            <a:ext cx="1530649" cy="2040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demiart.ru/forum/uploads11/post-85684-13562941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639" y="4696200"/>
            <a:ext cx="1875335" cy="1875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dominant-diamonds.com/wp-content/files_mf/cache/th_afa84ae6b9e2c9ef1993ccc6034e61af_1377254158goluboybrillian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670" y="5045998"/>
            <a:ext cx="2634706" cy="1175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1454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 descr="https://encrypted-tbn0.gstatic.com/images?q=tbn:ANd9GcRwUQkyB1N2jRSoYk_fTfhllFuvmiFPnJHoPTBO7t4iZhFKxbap-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188640"/>
            <a:ext cx="84969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I</a:t>
            </a:r>
            <a:r>
              <a:rPr lang="ru-RU" sz="3600" b="1" u="sng" dirty="0">
                <a:solidFill>
                  <a:srgbClr val="FF0000"/>
                </a:solidFill>
              </a:rPr>
              <a:t> группа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важнейшие внесистемных единицы широкого применения</a:t>
            </a:r>
            <a:r>
              <a:rPr lang="ru-RU" sz="3600" b="1" dirty="0">
                <a:solidFill>
                  <a:srgbClr val="0000FF"/>
                </a:solidFill>
              </a:rPr>
              <a:t> 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Длина</a:t>
            </a:r>
            <a:r>
              <a:rPr lang="ru-RU" sz="2800" b="1" dirty="0"/>
              <a:t> – ангстрем, световой год, парсек;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Площадь</a:t>
            </a:r>
            <a:r>
              <a:rPr lang="ru-RU" sz="2800" b="1" dirty="0"/>
              <a:t> – ар, гектар;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Объем</a:t>
            </a:r>
            <a:r>
              <a:rPr lang="ru-RU" sz="2800" b="1" dirty="0"/>
              <a:t> – литр;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Масса</a:t>
            </a:r>
            <a:r>
              <a:rPr lang="ru-RU" sz="2800" b="1" dirty="0"/>
              <a:t> – карат;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Давление</a:t>
            </a:r>
            <a:r>
              <a:rPr lang="ru-RU" sz="2800" b="1" dirty="0"/>
              <a:t> – атмосфера, бар, </a:t>
            </a:r>
            <a:r>
              <a:rPr lang="ru-RU" sz="2800" b="1" dirty="0" err="1"/>
              <a:t>мм.рт.ст</a:t>
            </a:r>
            <a:r>
              <a:rPr lang="ru-RU" sz="2800" b="1" dirty="0"/>
              <a:t>., </a:t>
            </a:r>
            <a:r>
              <a:rPr lang="ru-RU" sz="2800" b="1" dirty="0" err="1"/>
              <a:t>мм.вд.ст</a:t>
            </a:r>
            <a:r>
              <a:rPr lang="ru-RU" sz="2800" b="1" dirty="0"/>
              <a:t>;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Кол-во теплоты</a:t>
            </a:r>
            <a:r>
              <a:rPr lang="ru-RU" sz="2800" b="1" dirty="0"/>
              <a:t> – калория;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Электрической энергии</a:t>
            </a:r>
            <a:r>
              <a:rPr lang="ru-RU" sz="2800" b="1" dirty="0"/>
              <a:t> – </a:t>
            </a:r>
            <a:r>
              <a:rPr lang="ru-RU" sz="2800" b="1" dirty="0" err="1"/>
              <a:t>электронвольт</a:t>
            </a:r>
            <a:r>
              <a:rPr lang="ru-RU" sz="2800" b="1" dirty="0"/>
              <a:t>, кВт-час;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Ионизирующих излучений</a:t>
            </a:r>
            <a:r>
              <a:rPr lang="ru-RU" sz="2800" b="1" dirty="0"/>
              <a:t> – рентген, рад, кюри,</a:t>
            </a:r>
          </a:p>
        </p:txBody>
      </p:sp>
      <p:pic>
        <p:nvPicPr>
          <p:cNvPr id="8" name="Picture 2" descr="http://dizainintererov.ru/wp-content/uploads/2011/11/vibiraem-schetchik-elektroenergii-v-kvartiru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001096"/>
            <a:ext cx="1656184" cy="166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gonzoblog.ru/image.axd?picture=/Thumbnails/rentgen_thumb_250_3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925018"/>
            <a:ext cx="1372054" cy="1745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s47.radikal.ru/i116/1103/7f/043671d31b0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5001096"/>
            <a:ext cx="3043512" cy="1669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351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0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II</a:t>
            </a:r>
            <a:r>
              <a:rPr lang="ru-RU" sz="3600" b="1" u="sng" dirty="0">
                <a:solidFill>
                  <a:srgbClr val="FF0000"/>
                </a:solidFill>
              </a:rPr>
              <a:t>  группа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внесистемные единицы построенные из основных единиц системы не по десятичному принципу </a:t>
            </a:r>
            <a:r>
              <a:rPr lang="ru-RU" sz="4000" b="1" dirty="0">
                <a:solidFill>
                  <a:srgbClr val="0000FF"/>
                </a:solidFill>
              </a:rPr>
              <a:t> 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Время</a:t>
            </a:r>
            <a:r>
              <a:rPr lang="ru-RU" sz="2800" b="1" dirty="0"/>
              <a:t> – минута, час;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2128431"/>
            <a:ext cx="84969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III</a:t>
            </a:r>
            <a:r>
              <a:rPr lang="ru-RU" sz="3600" b="1" u="sng" dirty="0">
                <a:solidFill>
                  <a:srgbClr val="FF0000"/>
                </a:solidFill>
              </a:rPr>
              <a:t>  группа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устаревшие национальные единицы</a:t>
            </a:r>
            <a:r>
              <a:rPr lang="ru-RU" sz="3600" b="1" dirty="0">
                <a:solidFill>
                  <a:srgbClr val="0000FF"/>
                </a:solidFill>
              </a:rPr>
              <a:t> 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Длина</a:t>
            </a:r>
            <a:r>
              <a:rPr lang="ru-RU" sz="2800" b="1" dirty="0"/>
              <a:t> – аршин, сажень, дюйм, фут;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Вес</a:t>
            </a:r>
            <a:r>
              <a:rPr lang="ru-RU" sz="2800" b="1" dirty="0"/>
              <a:t> – фунт;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Мощность</a:t>
            </a:r>
            <a:r>
              <a:rPr lang="ru-RU" sz="2800" b="1" dirty="0"/>
              <a:t> – лошадиная сила;</a:t>
            </a:r>
          </a:p>
        </p:txBody>
      </p:sp>
      <p:pic>
        <p:nvPicPr>
          <p:cNvPr id="13" name="Picture 2" descr="https://encrypted-tbn2.gstatic.com/images?q=tbn:ANd9GcQqbgtGoPMn_AgV4G3QcbldIjKuXGHI0bk2juf_3TlYvCLXWcH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868" y="4700081"/>
            <a:ext cx="2431308" cy="2044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newfact.ru/uploads/posts/2011-05/1306059206_foo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131" y="4005064"/>
            <a:ext cx="2689921" cy="261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svadba-inform.ru/userfiles/foto_molodozh/cortezh/Lexus_G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22" y="4700080"/>
            <a:ext cx="3310581" cy="2044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813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3487" y="253092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Система единиц </a:t>
            </a:r>
            <a:r>
              <a:rPr lang="ru-RU" sz="4400" b="1" dirty="0"/>
              <a:t>–</a:t>
            </a:r>
          </a:p>
          <a:p>
            <a:pPr algn="ctr"/>
            <a:r>
              <a:rPr lang="ru-RU" sz="4400" b="1" dirty="0"/>
              <a:t>это совокупность физических величин, образованная с принятыми принципами, когда одни величины принимают за независимые, а другие как функции независимых величин.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15" name="Picture 2" descr="http://fb.ru/misc/i/gallery/20599/4684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85" y="5085184"/>
            <a:ext cx="8695295" cy="173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772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476672"/>
            <a:ext cx="69494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Независимые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физические величины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называют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0161" y="3717032"/>
            <a:ext cx="68407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Основными</a:t>
            </a:r>
          </a:p>
        </p:txBody>
      </p:sp>
    </p:spTree>
    <p:extLst>
      <p:ext uri="{BB962C8B-B14F-4D97-AF65-F5344CB8AC3E}">
        <p14:creationId xmlns:p14="http://schemas.microsoft.com/office/powerpoint/2010/main" val="13782659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476672"/>
            <a:ext cx="69494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ависимые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физические величины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называют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717032"/>
            <a:ext cx="83529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Производными</a:t>
            </a:r>
          </a:p>
        </p:txBody>
      </p:sp>
    </p:spTree>
    <p:extLst>
      <p:ext uri="{BB962C8B-B14F-4D97-AF65-F5344CB8AC3E}">
        <p14:creationId xmlns:p14="http://schemas.microsoft.com/office/powerpoint/2010/main" val="211988945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старинные единицы измер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292" y="882228"/>
            <a:ext cx="316132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ярд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98" y="914399"/>
            <a:ext cx="2796882" cy="3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54788" y="116631"/>
            <a:ext cx="6694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Старинные единицы измерения</a:t>
            </a:r>
          </a:p>
        </p:txBody>
      </p:sp>
      <p:pic>
        <p:nvPicPr>
          <p:cNvPr id="2056" name="Picture 8" descr="Картинки по запросу пу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015" y="1136710"/>
            <a:ext cx="1905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685992"/>
            <a:ext cx="2414148" cy="1839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6254177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2932" y="404664"/>
            <a:ext cx="80947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Метрическая система мер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1791 г.</a:t>
            </a:r>
          </a:p>
        </p:txBody>
      </p:sp>
      <p:pic>
        <p:nvPicPr>
          <p:cNvPr id="4098" name="Picture 2" descr="https://img5.eadaily.com/r650x400/o/488/625f659bbce9648e2bdff83ffb3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30237"/>
            <a:ext cx="45815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фран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35217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9310" y="4692844"/>
            <a:ext cx="2173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метр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1037" y="5661248"/>
            <a:ext cx="4172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килограмм</a:t>
            </a:r>
          </a:p>
        </p:txBody>
      </p:sp>
    </p:spTree>
    <p:extLst>
      <p:ext uri="{BB962C8B-B14F-4D97-AF65-F5344CB8AC3E}">
        <p14:creationId xmlns:p14="http://schemas.microsoft.com/office/powerpoint/2010/main" val="221385083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432" y="5900669"/>
            <a:ext cx="2212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метр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911194"/>
            <a:ext cx="4172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килограмм</a:t>
            </a:r>
          </a:p>
        </p:txBody>
      </p:sp>
      <p:pic>
        <p:nvPicPr>
          <p:cNvPr id="2050" name="Picture 2" descr="Картинки по запросу метр часть меридиа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14" y="548679"/>
            <a:ext cx="3630149" cy="507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1 литр вод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00265"/>
            <a:ext cx="3630148" cy="504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1332" y="3573016"/>
            <a:ext cx="1731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1 литр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4381" y="4873727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t =4</a:t>
            </a:r>
            <a:r>
              <a:rPr lang="en-US" sz="4400" b="1" dirty="0">
                <a:solidFill>
                  <a:srgbClr val="0000FF"/>
                </a:solidFill>
                <a:sym typeface="Symbol"/>
              </a:rPr>
              <a:t>C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8065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93521"/>
            <a:ext cx="7363622" cy="490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6612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Единственный сохранившийся с 1976 года публичный эталон метра в Париже на улице </a:t>
            </a:r>
            <a:r>
              <a:rPr lang="ru-RU" sz="2800" b="1" dirty="0" err="1">
                <a:solidFill>
                  <a:srgbClr val="0000FF"/>
                </a:solidFill>
              </a:rPr>
              <a:t>Вожирар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7996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332656"/>
            <a:ext cx="63938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Абсолютная система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единиц Гаусса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1832 г.</a:t>
            </a:r>
          </a:p>
        </p:txBody>
      </p:sp>
      <p:pic>
        <p:nvPicPr>
          <p:cNvPr id="8196" name="Picture 4" descr="Картинки по запросу гаус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846037" cy="24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2377" y="1935290"/>
            <a:ext cx="42995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иллиметр,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миллиграмм,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екунда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3749" y="4800361"/>
            <a:ext cx="3738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Карл Фридрих Гаусс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</a:rPr>
              <a:t>1777-1855</a:t>
            </a:r>
          </a:p>
        </p:txBody>
      </p:sp>
    </p:spTree>
    <p:extLst>
      <p:ext uri="{BB962C8B-B14F-4D97-AF65-F5344CB8AC3E}">
        <p14:creationId xmlns:p14="http://schemas.microsoft.com/office/powerpoint/2010/main" val="424200011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nimated_tipping_sca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580460-E591-4A17-A43C-687B8EC46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Animated_tipping_scales</Template>
  <TotalTime>0</TotalTime>
  <Words>401</Words>
  <Application>Microsoft Office PowerPoint</Application>
  <PresentationFormat>Экран (4:3)</PresentationFormat>
  <Paragraphs>123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Animated_tipping_scales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2015-01-12T15:33:59Z</dcterms:created>
  <dcterms:modified xsi:type="dcterms:W3CDTF">2026-06-15T06:29:15Z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TC019192419991</vt:lpwstr>
  </property>
</Properties>
</file>