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sldIdLst>
    <p:sldId id="281" r:id="rId3"/>
    <p:sldId id="30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3" r:id="rId12"/>
    <p:sldId id="303" r:id="rId13"/>
    <p:sldId id="305" r:id="rId14"/>
    <p:sldId id="304" r:id="rId15"/>
    <p:sldId id="284" r:id="rId16"/>
    <p:sldId id="307" r:id="rId17"/>
    <p:sldId id="308" r:id="rId18"/>
    <p:sldId id="310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704" autoAdjust="0"/>
  </p:normalViewPr>
  <p:slideViewPr>
    <p:cSldViewPr showGuides="1">
      <p:cViewPr varScale="1">
        <p:scale>
          <a:sx n="77" d="100"/>
          <a:sy n="77" d="100"/>
        </p:scale>
        <p:origin x="16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0321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49882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31987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67835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511758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0027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183639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15425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04051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058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51706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86296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24704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08886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09724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29132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6945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58760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128"/>
            <a:ext cx="7954742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Основные единицы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системы СИ и их эталоны</a:t>
            </a:r>
          </a:p>
          <a:p>
            <a:pPr algn="ctr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</a:rPr>
              <a:t>СП 2 Сделать краткий конспект</a:t>
            </a:r>
          </a:p>
        </p:txBody>
      </p:sp>
      <p:pic>
        <p:nvPicPr>
          <p:cNvPr id="1026" name="Picture 2" descr="Картинки по запросу эталон метра в париж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1" y="2165210"/>
            <a:ext cx="6552728" cy="4683662"/>
          </a:xfrm>
          <a:prstGeom prst="rect">
            <a:avLst/>
          </a:prstGeom>
          <a:ln>
            <a:noFill/>
          </a:ln>
          <a:effectLst>
            <a:glow rad="1905000">
              <a:schemeClr val="accent1">
                <a:alpha val="0"/>
              </a:schemeClr>
            </a:glow>
            <a:softEdge rad="787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эталон кил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553072" cy="2744554"/>
          </a:xfrm>
          <a:prstGeom prst="rect">
            <a:avLst/>
          </a:prstGeom>
          <a:noFill/>
          <a:effectLst>
            <a:glow rad="1676400">
              <a:schemeClr val="bg1">
                <a:lumMod val="75000"/>
                <a:alpha val="42000"/>
              </a:schemeClr>
            </a:glow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8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60337"/>
            <a:ext cx="6888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Единица силы тока - </a:t>
            </a:r>
            <a:r>
              <a:rPr lang="ru-RU" sz="4400" b="1" dirty="0">
                <a:solidFill>
                  <a:srgbClr val="FF0000"/>
                </a:solidFill>
              </a:rPr>
              <a:t>ампер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643" y="936429"/>
            <a:ext cx="8808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 ампер </a:t>
            </a:r>
            <a:r>
              <a:rPr lang="ru-RU" sz="2400" b="1" dirty="0">
                <a:solidFill>
                  <a:srgbClr val="0000FF"/>
                </a:solidFill>
              </a:rPr>
              <a:t>– сила тока, которая при прохождении по двум параллельным проводникам бесконечной длины и ничтожно малого кругового сечения, расположенным на расстоянии 1м один от другого в вакууме, создал бы  между  этими проводниками силу, равную 2∙10</a:t>
            </a:r>
            <a:r>
              <a:rPr lang="ru-RU" sz="2400" b="1" baseline="30000" dirty="0">
                <a:solidFill>
                  <a:srgbClr val="0000FF"/>
                </a:solidFill>
              </a:rPr>
              <a:t>-7</a:t>
            </a:r>
            <a:r>
              <a:rPr lang="ru-RU" sz="2400" b="1" dirty="0">
                <a:solidFill>
                  <a:srgbClr val="0000FF"/>
                </a:solidFill>
              </a:rPr>
              <a:t>Н на каждый метр длины</a:t>
            </a:r>
          </a:p>
        </p:txBody>
      </p:sp>
      <p:pic>
        <p:nvPicPr>
          <p:cNvPr id="4100" name="Picture 4" descr="Картинки по запросу токовые вес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3290649" cy="365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6381328"/>
            <a:ext cx="387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Токовые весы – эталонная установка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5425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0337"/>
            <a:ext cx="6196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Единица </a:t>
            </a:r>
            <a:r>
              <a:rPr lang="ru-RU" sz="3600" b="1" dirty="0" err="1">
                <a:solidFill>
                  <a:srgbClr val="0000FF"/>
                </a:solidFill>
              </a:rPr>
              <a:t>термодинамеческой</a:t>
            </a:r>
            <a:endParaRPr lang="ru-RU" sz="3600" b="1" dirty="0">
              <a:solidFill>
                <a:srgbClr val="0000FF"/>
              </a:solidFill>
            </a:endParaRPr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 температуры - </a:t>
            </a:r>
            <a:r>
              <a:rPr lang="ru-RU" sz="3600" b="1" dirty="0">
                <a:solidFill>
                  <a:srgbClr val="FF0000"/>
                </a:solidFill>
              </a:rPr>
              <a:t>кельвин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7516" y="148478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кельвин </a:t>
            </a:r>
            <a:r>
              <a:rPr lang="ru-RU" sz="2800" b="1" dirty="0">
                <a:solidFill>
                  <a:srgbClr val="0000FF"/>
                </a:solidFill>
              </a:rPr>
              <a:t>– 1/273,16 часть термодинамической температуры тройной точки воды</a:t>
            </a:r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38891"/>
            <a:ext cx="5415101" cy="41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вод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77071"/>
            <a:ext cx="2593587" cy="1458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636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Картинки по запросу УПС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6" y="312739"/>
            <a:ext cx="8136657" cy="46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51723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Установка для воспроизведения температурных точек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8228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мотрит на час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0326" y="299323"/>
            <a:ext cx="8483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Единица количества вещества - </a:t>
            </a:r>
            <a:r>
              <a:rPr lang="ru-RU" sz="4000" b="1" dirty="0">
                <a:solidFill>
                  <a:srgbClr val="FF0000"/>
                </a:solidFill>
              </a:rPr>
              <a:t>моль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543" y="1196752"/>
            <a:ext cx="8808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 моль </a:t>
            </a:r>
            <a:r>
              <a:rPr lang="ru-RU" sz="2400" b="1" dirty="0">
                <a:solidFill>
                  <a:srgbClr val="0000FF"/>
                </a:solidFill>
              </a:rPr>
              <a:t>– количество вещества системы,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 содержащее столько же структурных элементов, сколько атомов содержится в углероде -12 массой 0,012 кг.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3161" y="2852936"/>
            <a:ext cx="7242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pl-PL" sz="5400" b="1" cap="none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pl-P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= 6,022 140 857·10</a:t>
            </a:r>
            <a:r>
              <a:rPr lang="pl-PL" sz="5400" b="1" cap="none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r>
              <a:rPr lang="pl-PL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Картинки по запросу количество вещества м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933054"/>
            <a:ext cx="4544605" cy="25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38246" y="4891541"/>
            <a:ext cx="4037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Эталона в настоящее время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не существует!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292535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052736"/>
            <a:ext cx="8236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 кандела </a:t>
            </a:r>
            <a:r>
              <a:rPr lang="ru-RU" sz="2400" b="1" dirty="0">
                <a:solidFill>
                  <a:srgbClr val="0000FF"/>
                </a:solidFill>
              </a:rPr>
              <a:t>– сила света в заданном направлении источника, испускающего монохроматическое излучение частотой 540∙10</a:t>
            </a:r>
            <a:r>
              <a:rPr lang="ru-RU" sz="2400" b="1" baseline="30000" dirty="0">
                <a:solidFill>
                  <a:srgbClr val="0000FF"/>
                </a:solidFill>
              </a:rPr>
              <a:t>12</a:t>
            </a:r>
            <a:r>
              <a:rPr lang="ru-RU" sz="2400" b="1" dirty="0">
                <a:solidFill>
                  <a:srgbClr val="0000FF"/>
                </a:solidFill>
              </a:rPr>
              <a:t> Гц, энергетическая сила света которого в этом направлении составляет 1/683 Вт/ср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8164"/>
            <a:ext cx="7228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Единица силы света  – </a:t>
            </a:r>
            <a:r>
              <a:rPr lang="ru-RU" sz="4000" b="1" dirty="0">
                <a:solidFill>
                  <a:srgbClr val="FF0000"/>
                </a:solidFill>
              </a:rPr>
              <a:t>кандела</a:t>
            </a:r>
            <a:r>
              <a:rPr lang="ru-RU" sz="40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1" name="Рисунок 10" descr="device_GET5-20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91" y="3356992"/>
            <a:ext cx="4086225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et5-2012-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037" y="3563795"/>
            <a:ext cx="379095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6279703"/>
            <a:ext cx="769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Установка для воспроизведения единицы силы света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80953"/>
            <a:ext cx="1407789" cy="14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726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-27384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Формула размерности - </a:t>
            </a:r>
            <a:r>
              <a:rPr lang="ru-RU" sz="3000" b="1" dirty="0">
                <a:solidFill>
                  <a:srgbClr val="0000FF"/>
                </a:solidFill>
              </a:rPr>
              <a:t>соотношение, определяющее связь между данной производной единицей и основными единицами системы.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92219"/>
              </p:ext>
            </p:extLst>
          </p:nvPr>
        </p:nvGraphicFramePr>
        <p:xfrm>
          <a:off x="0" y="1412776"/>
          <a:ext cx="9143999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4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Основная величина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СИ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Единица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измерений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Обозначение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международное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русское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в формуле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Основные единицы системы СИ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Длина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метр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Масса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килограмм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kg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секунда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Сила электрического тока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ампер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Термодинамическая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температура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кельвин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sym typeface="Symbol"/>
                        </a:rPr>
                        <a:t>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вещества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mol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моль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Сила света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кандела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cd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J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464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9240" y="764704"/>
            <a:ext cx="3059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Площадь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556792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[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]=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ru-RU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∙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=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ru-RU" sz="48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ru-RU" sz="4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площадь прямоуголь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14043"/>
            <a:ext cx="4953000" cy="2857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953000" cy="21393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724128" y="3968203"/>
            <a:ext cx="3059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Объем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8976" y="4653136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[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V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]=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ru-RU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∙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ru-RU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∙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 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=</a:t>
            </a:r>
            <a:r>
              <a:rPr lang="en-US" sz="4800" i="1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en-US" sz="48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endParaRPr lang="ru-RU" sz="4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2047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0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/>
              <a:t>Сила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045269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[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F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]=[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m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]∙[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]=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LMT</a:t>
            </a:r>
            <a:r>
              <a:rPr lang="ru-RU" sz="48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19672" y="1833978"/>
                <a:ext cx="5680248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кг</m:t>
                      </m:r>
                      <m:r>
                        <a:rPr lang="ru-RU" sz="4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4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м∙</m:t>
                      </m:r>
                      <m:r>
                        <a:rPr lang="ru-RU" sz="48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кг</m:t>
                      </m:r>
                      <m:r>
                        <a:rPr lang="ru-RU" sz="4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4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800" baseline="300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33978"/>
                <a:ext cx="5680248" cy="1352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131840" y="3379639"/>
            <a:ext cx="3059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/>
              <a:t>Давление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4293096"/>
            <a:ext cx="5058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[Р]=[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F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/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[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S</a:t>
            </a:r>
            <a:r>
              <a:rPr lang="ru-RU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]=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L</a:t>
            </a:r>
            <a:r>
              <a:rPr lang="en-US" sz="48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-1</a:t>
            </a: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MT</a:t>
            </a:r>
            <a:r>
              <a:rPr lang="ru-RU" sz="4800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177988" y="5310586"/>
                <a:ext cx="7650596" cy="1070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м∙</m:t>
                        </m:r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кг</m:t>
                        </m:r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4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4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baseline="30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0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40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кг</m:t>
                    </m:r>
                    <m:r>
                      <a:rPr lang="ru-RU" sz="4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4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aseline="300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88" y="5310586"/>
                <a:ext cx="7650596" cy="1070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2936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еличи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784231" cy="58601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187624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Кратные и дольные единицы системы СИ</a:t>
            </a:r>
          </a:p>
        </p:txBody>
      </p:sp>
    </p:spTree>
    <p:extLst>
      <p:ext uri="{BB962C8B-B14F-4D97-AF65-F5344CB8AC3E}">
        <p14:creationId xmlns:p14="http://schemas.microsoft.com/office/powerpoint/2010/main" val="9534379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Эталон (единицы величины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или шкалы измерений)-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</a:rPr>
              <a:t>средство измерительной техники, предназначенное для воспроизведения, хранения и передачи единицы величины или шкалы измерений.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Картинки по запросу  средство измерений этало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684" y="3860651"/>
            <a:ext cx="3692505" cy="2478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редство измерений этал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854971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65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22169"/>
            <a:ext cx="573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Единица длины - </a:t>
            </a:r>
            <a:r>
              <a:rPr lang="ru-RU" sz="4400" b="1" dirty="0">
                <a:solidFill>
                  <a:srgbClr val="FF0000"/>
                </a:solidFill>
              </a:rPr>
              <a:t>метр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4572099"/>
            <a:ext cx="9217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С 1889 по 1968 </a:t>
            </a:r>
            <a:r>
              <a:rPr lang="ru-RU" sz="2800" b="1" dirty="0" err="1">
                <a:solidFill>
                  <a:srgbClr val="0000FF"/>
                </a:solidFill>
              </a:rPr>
              <a:t>г.г</a:t>
            </a:r>
            <a:r>
              <a:rPr lang="ru-RU" sz="2800" b="1" dirty="0">
                <a:solidFill>
                  <a:srgbClr val="0000FF"/>
                </a:solidFill>
              </a:rPr>
              <a:t>. – эталоном служил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вещественный образец метра –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брусок из платиново-иридиевого сплава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длиной 1/10 000 000 часть четверти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 земного меридиана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91610"/>
            <a:ext cx="5924672" cy="3456658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2870">
            <a:off x="6050126" y="3308035"/>
            <a:ext cx="2881754" cy="70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009831">
            <a:off x="7065521" y="3020919"/>
            <a:ext cx="128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L=1</a:t>
            </a:r>
            <a:r>
              <a:rPr lang="ru-RU" sz="2400" b="1" dirty="0">
                <a:solidFill>
                  <a:srgbClr val="0000FF"/>
                </a:solidFill>
              </a:rPr>
              <a:t>метр</a:t>
            </a:r>
          </a:p>
        </p:txBody>
      </p:sp>
    </p:spTree>
    <p:extLst>
      <p:ext uri="{BB962C8B-B14F-4D97-AF65-F5344CB8AC3E}">
        <p14:creationId xmlns:p14="http://schemas.microsoft.com/office/powerpoint/2010/main" val="3581311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68" y="188640"/>
            <a:ext cx="860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Современный </a:t>
            </a:r>
            <a:r>
              <a:rPr lang="ru-RU" sz="2400" b="1" dirty="0">
                <a:solidFill>
                  <a:srgbClr val="FF0000"/>
                </a:solidFill>
              </a:rPr>
              <a:t>Государственный первичный эталон </a:t>
            </a:r>
            <a:r>
              <a:rPr lang="ru-RU" sz="2400" b="1" dirty="0">
                <a:solidFill>
                  <a:srgbClr val="0000FF"/>
                </a:solidFill>
              </a:rPr>
              <a:t>единицы длины </a:t>
            </a:r>
            <a:r>
              <a:rPr lang="ru-RU" sz="2400" b="1" dirty="0">
                <a:solidFill>
                  <a:srgbClr val="FF0000"/>
                </a:solidFill>
              </a:rPr>
              <a:t>1 метр </a:t>
            </a:r>
            <a:r>
              <a:rPr lang="ru-RU" sz="2400" b="1" dirty="0">
                <a:solidFill>
                  <a:srgbClr val="0000FF"/>
                </a:solidFill>
              </a:rPr>
              <a:t>воспроизводится с помощью специальной лазерной установки (интерферометра)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Картинки по запросу Государственный первичный эталон единицы дли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837" y="1412776"/>
            <a:ext cx="6607146" cy="370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192141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метр </a:t>
            </a:r>
            <a:r>
              <a:rPr lang="ru-RU" sz="2800" b="1" dirty="0">
                <a:solidFill>
                  <a:srgbClr val="0000FF"/>
                </a:solidFill>
              </a:rPr>
              <a:t>- это путь, проходимый лучом света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 в вакууме за 1/299 792 458 доли секунды</a:t>
            </a:r>
          </a:p>
        </p:txBody>
      </p:sp>
    </p:spTree>
    <p:extLst>
      <p:ext uri="{BB962C8B-B14F-4D97-AF65-F5344CB8AC3E}">
        <p14:creationId xmlns:p14="http://schemas.microsoft.com/office/powerpoint/2010/main" val="28119454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эталон метр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563" y="3184229"/>
            <a:ext cx="2688389" cy="3584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 килограмм этало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821" y="3184230"/>
            <a:ext cx="2856125" cy="362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0580" y="107758"/>
            <a:ext cx="7205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Единица массы - </a:t>
            </a:r>
            <a:r>
              <a:rPr lang="ru-RU" sz="4400" b="1" dirty="0">
                <a:solidFill>
                  <a:srgbClr val="FF0000"/>
                </a:solidFill>
              </a:rPr>
              <a:t>килограмм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4482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Эталон - цилиндр из платиново-иридиевого сплава. Принят в </a:t>
            </a:r>
            <a:r>
              <a:rPr lang="ru-RU" sz="2400" b="1" dirty="0">
                <a:solidFill>
                  <a:srgbClr val="FF0000"/>
                </a:solidFill>
              </a:rPr>
              <a:t>1889</a:t>
            </a:r>
            <a:r>
              <a:rPr lang="ru-RU" sz="2400" b="1" dirty="0">
                <a:solidFill>
                  <a:srgbClr val="0000FF"/>
                </a:solidFill>
              </a:rPr>
              <a:t> году. Единственный, оставшийся не  привязанным к фундаментальным константам эталон.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877199"/>
            <a:ext cx="70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килограмм </a:t>
            </a:r>
            <a:r>
              <a:rPr lang="ru-RU" sz="2800" b="1" dirty="0">
                <a:solidFill>
                  <a:srgbClr val="0000FF"/>
                </a:solidFill>
              </a:rPr>
              <a:t>– масса, равная массе международного прототипа килограмма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3272351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де хранится эталон килограм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35409"/>
            <a:ext cx="7056784" cy="338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345" y="18864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Международный эталон килограмма хранится в г. Севр во Франции в сейфе Международного бюро мер и весов, накрытый тремя герметичными колпаками из стекла.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Россия в 1889 г получила 2 копии №12 и №26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017" y="5822667"/>
            <a:ext cx="8145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Эталон килограмма постоянно «худеет» из отрыва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атомов металла при извлечении образца!</a:t>
            </a:r>
          </a:p>
        </p:txBody>
      </p:sp>
    </p:spTree>
    <p:extLst>
      <p:ext uri="{BB962C8B-B14F-4D97-AF65-F5344CB8AC3E}">
        <p14:creationId xmlns:p14="http://schemas.microsoft.com/office/powerpoint/2010/main" val="364755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abrastorage.org/files/b05/d95/c00/b05d95c00e0246d89b62ac94fdc0e7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28" y="260648"/>
            <a:ext cx="7507748" cy="422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928499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Вероятный приемник эталона килограмма. Кремниевая сфера размером с грейпфрут, которая содержит около </a:t>
            </a:r>
            <a:r>
              <a:rPr lang="ru-RU" sz="2800" b="1" dirty="0">
                <a:solidFill>
                  <a:srgbClr val="FF0000"/>
                </a:solidFill>
              </a:rPr>
              <a:t>50 септиллионов </a:t>
            </a:r>
            <a:r>
              <a:rPr lang="ru-RU" sz="2800" b="1" dirty="0">
                <a:solidFill>
                  <a:srgbClr val="0000FF"/>
                </a:solidFill>
              </a:rPr>
              <a:t>атомов кремния-28. </a:t>
            </a:r>
            <a:br>
              <a:rPr lang="ru-RU" sz="2800" b="1" dirty="0">
                <a:solidFill>
                  <a:srgbClr val="0000FF"/>
                </a:solidFill>
              </a:rPr>
            </a:b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556" y="3861048"/>
            <a:ext cx="5442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Авогадро</a:t>
            </a:r>
          </a:p>
        </p:txBody>
      </p:sp>
    </p:spTree>
    <p:extLst>
      <p:ext uri="{BB962C8B-B14F-4D97-AF65-F5344CB8AC3E}">
        <p14:creationId xmlns:p14="http://schemas.microsoft.com/office/powerpoint/2010/main" val="311632984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07758"/>
            <a:ext cx="7024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Единица времени - </a:t>
            </a:r>
            <a:r>
              <a:rPr lang="ru-RU" sz="4400" b="1" dirty="0">
                <a:solidFill>
                  <a:srgbClr val="FF0000"/>
                </a:solidFill>
              </a:rPr>
              <a:t>секунда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69956"/>
            <a:ext cx="3096344" cy="39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035508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Первоначально при исчислении времени отталкивались от периодического процесса вращения Земли вокруг собственной оси и секунда, таким образом, составляла одну </a:t>
            </a:r>
            <a:r>
              <a:rPr lang="ru-RU" sz="2800" b="1" dirty="0">
                <a:solidFill>
                  <a:srgbClr val="FF0000"/>
                </a:solidFill>
              </a:rPr>
              <a:t>1/86400</a:t>
            </a:r>
            <a:r>
              <a:rPr lang="ru-RU" sz="2800" b="1" dirty="0">
                <a:solidFill>
                  <a:srgbClr val="0000FF"/>
                </a:solidFill>
              </a:rPr>
              <a:t> часть суток.</a:t>
            </a:r>
          </a:p>
        </p:txBody>
      </p:sp>
      <p:pic>
        <p:nvPicPr>
          <p:cNvPr id="3077" name="Picture 5" descr="Картинки по запросу старинные час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036" y="4709233"/>
            <a:ext cx="2808312" cy="189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304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91691"/>
            <a:ext cx="85063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Современное определение- </a:t>
            </a:r>
            <a:r>
              <a:rPr lang="ru-RU" sz="4000" b="1" dirty="0">
                <a:solidFill>
                  <a:srgbClr val="FF0000"/>
                </a:solidFill>
              </a:rPr>
              <a:t>секунды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800023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 секунда </a:t>
            </a:r>
            <a:r>
              <a:rPr lang="ru-RU" sz="2800" b="1" dirty="0">
                <a:solidFill>
                  <a:srgbClr val="0000FF"/>
                </a:solidFill>
              </a:rPr>
              <a:t>– промежуток времени, в течении которого совершается 9 192 631 770 колебаний, соответствующих резонансной частоте перехода между двумя уровнями сверхтонкой структуры изотопа цезия-133, находящегося в покое при 0 К.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962507" cy="3462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Картинки по запросу эталон времен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04023"/>
            <a:ext cx="3436057" cy="2289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372036"/>
            <a:ext cx="530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Часть государственного эталона единицы времени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09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600</Words>
  <Application>Microsoft Office PowerPoint</Application>
  <PresentationFormat>Экран (4:3)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Animated_tipping_scales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2026-06-15T06:31:21Z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