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sldIdLst>
    <p:sldId id="256" r:id="rId3"/>
    <p:sldId id="276" r:id="rId4"/>
    <p:sldId id="259" r:id="rId5"/>
    <p:sldId id="260" r:id="rId6"/>
    <p:sldId id="271" r:id="rId7"/>
    <p:sldId id="267" r:id="rId8"/>
    <p:sldId id="261" r:id="rId9"/>
    <p:sldId id="262" r:id="rId10"/>
    <p:sldId id="284" r:id="rId11"/>
    <p:sldId id="283" r:id="rId12"/>
    <p:sldId id="285" r:id="rId13"/>
    <p:sldId id="268" r:id="rId14"/>
    <p:sldId id="263" r:id="rId15"/>
    <p:sldId id="287" r:id="rId16"/>
    <p:sldId id="286" r:id="rId17"/>
    <p:sldId id="265" r:id="rId18"/>
    <p:sldId id="289" r:id="rId19"/>
    <p:sldId id="266" r:id="rId20"/>
    <p:sldId id="290" r:id="rId21"/>
    <p:sldId id="269" r:id="rId22"/>
    <p:sldId id="292" r:id="rId23"/>
    <p:sldId id="293" r:id="rId24"/>
    <p:sldId id="272" r:id="rId25"/>
    <p:sldId id="274" r:id="rId26"/>
    <p:sldId id="295" r:id="rId27"/>
    <p:sldId id="294" r:id="rId28"/>
    <p:sldId id="300" r:id="rId29"/>
    <p:sldId id="301" r:id="rId30"/>
    <p:sldId id="303" r:id="rId31"/>
    <p:sldId id="304" r:id="rId32"/>
    <p:sldId id="305" r:id="rId33"/>
    <p:sldId id="306" r:id="rId34"/>
    <p:sldId id="302" r:id="rId35"/>
    <p:sldId id="30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01" autoAdjust="0"/>
  </p:normalViewPr>
  <p:slideViewPr>
    <p:cSldViewPr showGuides="1">
      <p:cViewPr varScale="1">
        <p:scale>
          <a:sx n="74" d="100"/>
          <a:sy n="74" d="100"/>
        </p:scale>
        <p:origin x="171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A41CE-EF99-48B1-B824-7A5C4F59CA79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2CEA-6EA2-4CFF-BC63-2BB57C9B8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3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http://www.meteoc.org/images/euramet-logo.jpg" TargetMode="External"/><Relationship Id="rId3" Type="http://schemas.openxmlformats.org/officeDocument/2006/relationships/image" Target="../media/image66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https://www.gum.gov.pl/media/397192/bipm-inter.jpg" TargetMode="External"/><Relationship Id="rId5" Type="http://schemas.openxmlformats.org/officeDocument/2006/relationships/image" Target="../media/image67.jpeg"/><Relationship Id="rId10" Type="http://schemas.openxmlformats.org/officeDocument/2006/relationships/image" Target="../media/image70.jpeg"/><Relationship Id="rId4" Type="http://schemas.openxmlformats.org/officeDocument/2006/relationships/image" Target="http://cdn.trend.az/pictures/2014/11/04/oiml_logo_041114_1.jpg" TargetMode="External"/><Relationship Id="rId9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1779025" y="680531"/>
            <a:ext cx="1766455" cy="3051463"/>
            <a:chOff x="1779025" y="1676400"/>
            <a:chExt cx="1766455" cy="3051463"/>
          </a:xfrm>
        </p:grpSpPr>
        <p:cxnSp>
          <p:nvCxnSpPr>
            <p:cNvPr id="43" name="Straight Connector 42"/>
            <p:cNvCxnSpPr/>
            <p:nvPr/>
          </p:nvCxnSpPr>
          <p:spPr>
            <a:xfrm rot="16200000" flipH="1">
              <a:off x="1894332" y="2449068"/>
              <a:ext cx="2231136" cy="685800"/>
            </a:xfrm>
            <a:prstGeom prst="line">
              <a:avLst/>
            </a:prstGeom>
            <a:ln w="47625" cap="rnd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779025" y="2961408"/>
              <a:ext cx="1766455" cy="17664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OffAxis1Top">
                <a:rot lat="17827249" lon="17266542" rev="4444445"/>
              </a:camera>
              <a:lightRig rig="threePt" dir="t"/>
            </a:scene3d>
            <a:sp3d extrusionH="44450">
              <a:bevelT w="69850" h="63500" prst="slope"/>
              <a:bevelB w="139700"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>
              <a:off x="1208532" y="2449068"/>
              <a:ext cx="2231136" cy="685800"/>
            </a:xfrm>
            <a:prstGeom prst="line">
              <a:avLst/>
            </a:prstGeom>
            <a:ln w="47625" cap="rnd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5"/>
          <p:cNvGrpSpPr/>
          <p:nvPr/>
        </p:nvGrpSpPr>
        <p:grpSpPr>
          <a:xfrm>
            <a:off x="5562600" y="680531"/>
            <a:ext cx="1766455" cy="3051463"/>
            <a:chOff x="1779025" y="1676400"/>
            <a:chExt cx="1766455" cy="3051463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H="1">
              <a:off x="1894332" y="2449068"/>
              <a:ext cx="2231136" cy="685800"/>
            </a:xfrm>
            <a:prstGeom prst="line">
              <a:avLst/>
            </a:prstGeom>
            <a:ln w="47625" cap="rnd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1779025" y="2961408"/>
              <a:ext cx="1766455" cy="17664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OffAxis1Top">
                <a:rot lat="17827249" lon="17266542" rev="4444445"/>
              </a:camera>
              <a:lightRig rig="threePt" dir="t"/>
            </a:scene3d>
            <a:sp3d extrusionH="44450">
              <a:bevelT w="69850" h="63500" prst="slope"/>
              <a:bevelB w="139700"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1208532" y="2449068"/>
              <a:ext cx="2231136" cy="685800"/>
            </a:xfrm>
            <a:prstGeom prst="line">
              <a:avLst/>
            </a:prstGeom>
            <a:ln w="47625" cap="rnd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>
            <a:off x="3576902" y="3236545"/>
            <a:ext cx="1973294" cy="197329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114300" dir="7200000" sx="105000" sy="105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7931907" lon="17866408" rev="3914402"/>
            </a:camera>
            <a:lightRig rig="threePt" dir="t"/>
          </a:scene3d>
          <a:sp3d extrusionH="44450">
            <a:bevelT w="69850" h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96764" y="404664"/>
            <a:ext cx="162046" cy="384279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3"/>
          <p:cNvGrpSpPr/>
          <p:nvPr/>
        </p:nvGrpSpPr>
        <p:grpSpPr>
          <a:xfrm>
            <a:off x="2583180" y="558611"/>
            <a:ext cx="3977640" cy="292608"/>
            <a:chOff x="2583180" y="1554480"/>
            <a:chExt cx="3977640" cy="292608"/>
          </a:xfrm>
        </p:grpSpPr>
        <p:sp>
          <p:nvSpPr>
            <p:cNvPr id="30" name="Rounded Rectangle 29"/>
            <p:cNvSpPr/>
            <p:nvPr/>
          </p:nvSpPr>
          <p:spPr>
            <a:xfrm rot="16200000">
              <a:off x="4512564" y="-298704"/>
              <a:ext cx="118872" cy="39776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425696" y="1554480"/>
              <a:ext cx="292608" cy="2926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4365" y="4510690"/>
            <a:ext cx="8878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СП 2 Сделать краткий </a:t>
            </a:r>
            <a:r>
              <a:rPr lang="ru-RU" sz="3600"/>
              <a:t>конспект лекции</a:t>
            </a:r>
            <a:endParaRPr lang="ru-RU" sz="3600" dirty="0"/>
          </a:p>
          <a:p>
            <a:pPr algn="ctr"/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ГОСУДАРСТВЕННОЕ РЕГУЛИРОВАНИЕ В ОБЛАСТИ ОБЕСПЕЧЕНИЯ ЕДИНСТВА ИЗМЕРЕНИЙ </a:t>
            </a:r>
          </a:p>
        </p:txBody>
      </p:sp>
    </p:spTree>
    <p:extLst>
      <p:ext uri="{BB962C8B-B14F-4D97-AF65-F5344CB8AC3E}">
        <p14:creationId xmlns:p14="http://schemas.microsoft.com/office/powerpoint/2010/main" val="2354783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-0.0446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1.11111E-6 0.0442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4468 L 4.16667E-6 0.0439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4421 L -1.11111E-6 -0.0446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886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Некоторые сферы деятельности на которые распространяется государственное регулирование по обеспечению единства измерений: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628800"/>
            <a:ext cx="813690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/>
              <a:t>обеспечение безопасности на водных объектах</a:t>
            </a:r>
          </a:p>
        </p:txBody>
      </p:sp>
      <p:pic>
        <p:nvPicPr>
          <p:cNvPr id="2052" name="Picture 4" descr="http://www.acsys.ru/images/meanings/9/led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682719" cy="24715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054" name="Picture 6" descr="http://www.yachting.su/foto/magazine/2004/19/439/1241782117_124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070020"/>
            <a:ext cx="3386150" cy="30776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684906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886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Некоторые сферы деятельности на которые распространяется государственное регулирование по обеспечению единства измерений: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628800"/>
            <a:ext cx="813690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2800" b="1" dirty="0"/>
              <a:t>выполнение работ по обеспечению безопасных условий и охраны труда</a:t>
            </a:r>
          </a:p>
        </p:txBody>
      </p:sp>
      <p:pic>
        <p:nvPicPr>
          <p:cNvPr id="4098" name="Picture 2" descr="http://trudexpert.com/img/gal/zam2006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0" y="3573016"/>
            <a:ext cx="3672408" cy="27849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100" name="Picture 4" descr="http://www.medwest.ru/userfiles/catalog/images/testo_4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746" y="3068960"/>
            <a:ext cx="3908367" cy="25997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5045233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886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Некоторые сферы деятельности на которые распространяется государственное регулирование по обеспечению единства измерений: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84" y="1325086"/>
            <a:ext cx="7336432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2800" b="1" dirty="0"/>
              <a:t>производственный контроль за соблюдением требований промышленной безопасности к эксплуатации опасных производственных объектов</a:t>
            </a:r>
          </a:p>
        </p:txBody>
      </p:sp>
      <p:pic>
        <p:nvPicPr>
          <p:cNvPr id="7170" name="Picture 2" descr="http://sakhvesti.ru/p/gubved_030420121618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699039" cy="29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6453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pic>
        <p:nvPicPr>
          <p:cNvPr id="4102" name="Picture 6" descr="http://www.xn--b1aaeeabb0hpc6ae.xn--p1ai/sites/default/files/imagecache/product_full/vesy_torgovye_shtrih_m-i_as_15-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019" y="997771"/>
            <a:ext cx="35528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48886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Некоторые сферы деятельности на которые распространяется государственное регулирование по обеспечению единства измерений: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1412776"/>
            <a:ext cx="503217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2800" b="1" dirty="0"/>
              <a:t>торговля</a:t>
            </a:r>
          </a:p>
          <a:p>
            <a:pPr algn="ctr"/>
            <a:r>
              <a:rPr lang="ru-RU" sz="2800" b="1" dirty="0"/>
              <a:t> и работы по фасовке товаров</a:t>
            </a:r>
          </a:p>
        </p:txBody>
      </p:sp>
      <p:pic>
        <p:nvPicPr>
          <p:cNvPr id="5122" name="Picture 2" descr="http://podvor.com/upload/medialibrary/00b/00bcc46be9afa12ddd618c14026defc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18" y="3501008"/>
            <a:ext cx="4555547" cy="30420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4240351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886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Некоторые сферы деятельности на которые распространяется государственное регулирование по обеспечению единства измерений: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628800"/>
            <a:ext cx="813690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2800" b="1" dirty="0"/>
              <a:t>государственные учетные операции и учет количества энергетических ресурсов</a:t>
            </a:r>
          </a:p>
        </p:txBody>
      </p:sp>
      <p:pic>
        <p:nvPicPr>
          <p:cNvPr id="6148" name="Picture 4" descr="http://eppr.ru/images/logo-re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740939"/>
            <a:ext cx="2560926" cy="12804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150" name="Picture 6" descr="http://smartmetering.ru/common/upload/DETAIL_PICTURE_694552_49707714%5b1%5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3170577" cy="2376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152" name="Picture 8" descr="http://svp.ucoz.com/so-e4491m1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2349983" cy="32418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5858679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886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Некоторые сферы деятельности на которые распространяется государственное регулирование по обеспечению единства измерений: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628800"/>
            <a:ext cx="8136904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2400" b="1" dirty="0"/>
              <a:t>услуги почтовой связи, учет объема оказанных услуг электросвязи операторами связи, обеспечении целостности и устойчивости функционирования сети связи общего пользования</a:t>
            </a:r>
          </a:p>
        </p:txBody>
      </p:sp>
      <p:pic>
        <p:nvPicPr>
          <p:cNvPr id="8194" name="Picture 2" descr="http://www.kubanpost.ru/static/static/images/805_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1279235" cy="8954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196" name="Picture 4" descr="http://morningworkshop.com/img/0/16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8" y="4365104"/>
            <a:ext cx="3555970" cy="22746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198" name="Picture 6" descr="http://goturist.ru/foto/2014/03/Sviaz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428" y="3804724"/>
            <a:ext cx="3858816" cy="24670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4511818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886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Некоторые сферы деятельности на которые распространяется государственное регулирование по обеспечению единства измерений: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903" y="1826821"/>
            <a:ext cx="503217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2800" b="1" dirty="0"/>
              <a:t>геодезия, картография, гидрометеорология</a:t>
            </a:r>
          </a:p>
        </p:txBody>
      </p:sp>
      <p:pic>
        <p:nvPicPr>
          <p:cNvPr id="5122" name="Picture 2" descr="http://irk-geodeziya.ru/img/geodezija-v-irkutsk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622357"/>
            <a:ext cx="3701502" cy="29284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124" name="Picture 4" descr="http://www.profguide.ru/images/article/N6dyAf95zhtBZT427hyAzytKyQ96eSK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2301469" cy="226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newkon.ru/uploads/news/2013/Pogoda/meteostancija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622357"/>
            <a:ext cx="2450851" cy="30197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2254615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886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Некоторые сферы деятельности на которые распространяется государственное регулирование по обеспечению единства измерений: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628800"/>
            <a:ext cx="813690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2400" b="1" dirty="0"/>
              <a:t>банковские, налоговые, таможенные операции и таможенный контроль</a:t>
            </a:r>
          </a:p>
        </p:txBody>
      </p:sp>
      <p:pic>
        <p:nvPicPr>
          <p:cNvPr id="9218" name="Picture 2" descr="http://blogs.elpais.com/.a/6a00d8341bfb1653ef017c315b51da970b-p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2902124" cy="29021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220" name="Picture 4" descr="http://xn--90aisup.xn--p1ai/pics/news/2004/11/16/12615_251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004" y="3529027"/>
            <a:ext cx="3717420" cy="22980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8791404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886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Некоторые сферы деятельности на которые распространяется государственное регулирование по обеспечению единства измерений: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1216011"/>
            <a:ext cx="8568952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/>
              <a:t>оценка соответствия продукции установленным требования в</a:t>
            </a:r>
            <a:r>
              <a:rPr lang="ru-RU" sz="2800" dirty="0"/>
              <a:t> </a:t>
            </a:r>
            <a:r>
              <a:rPr lang="ru-RU" sz="2800" b="1" dirty="0"/>
              <a:t>соответствии с законодательством РФ о техническом регулировании</a:t>
            </a:r>
          </a:p>
        </p:txBody>
      </p:sp>
      <p:pic>
        <p:nvPicPr>
          <p:cNvPr id="6146" name="Picture 2" descr="http://guap.ru/guap/kaf06/abit_bak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98" y="3284984"/>
            <a:ext cx="4286250" cy="255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148" name="Picture 4" descr="http://www.cortemgroup.ru/images/exib/109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988" y="2742806"/>
            <a:ext cx="2736304" cy="38545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2716763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886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Некоторые сферы деятельности на которые распространяется государственное регулирование по обеспечению единства измерений: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628800"/>
            <a:ext cx="813690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2400" b="1" dirty="0"/>
              <a:t>проведение официальных спортивных соревнований, обеспечение подготовки спортсменов высокого класса</a:t>
            </a:r>
          </a:p>
        </p:txBody>
      </p:sp>
      <p:pic>
        <p:nvPicPr>
          <p:cNvPr id="10242" name="Picture 2" descr="http://olympteka.ru/images/subevent/big/4968_465827795851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165927" cy="27384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244" name="Picture 4" descr="http://euroradio.fm/sites/default/files/styles/gallery_main/public/legacy_articles/miniatures/2014/02/dopinh.jpg?itok=KDNxzRl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636911"/>
            <a:ext cx="2240079" cy="113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cdn1.img.rsport.ru/images/76155/15/7615515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123" y="4242589"/>
            <a:ext cx="3838341" cy="2239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04966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12776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Обеспечение единства измерений в Российской Федерации регламентируется положениями</a:t>
            </a:r>
          </a:p>
          <a:p>
            <a:pPr algn="ctr"/>
            <a:r>
              <a:rPr lang="ru-RU" sz="4400" b="1" dirty="0"/>
              <a:t> </a:t>
            </a:r>
            <a:r>
              <a:rPr lang="ru-RU" sz="4400" b="1" dirty="0">
                <a:solidFill>
                  <a:srgbClr val="0000FF"/>
                </a:solidFill>
              </a:rPr>
              <a:t>Закона об обеспечении единства измерений №102-ФЗ</a:t>
            </a:r>
          </a:p>
        </p:txBody>
      </p:sp>
    </p:spTree>
    <p:extLst>
      <p:ext uri="{BB962C8B-B14F-4D97-AF65-F5344CB8AC3E}">
        <p14:creationId xmlns:p14="http://schemas.microsoft.com/office/powerpoint/2010/main" val="201520710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886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Некоторые сферы деятельности на которые распространяется государственное регулирование по обеспечению единства измерений: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1412776"/>
            <a:ext cx="691276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2800" b="1" dirty="0"/>
              <a:t>мероприятия государственного контроля (надзора)</a:t>
            </a:r>
          </a:p>
        </p:txBody>
      </p:sp>
      <p:pic>
        <p:nvPicPr>
          <p:cNvPr id="11266" name="Picture 2" descr="http://umcrostov.ru/images/cms/images/33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04" y="2636912"/>
            <a:ext cx="4383600" cy="29424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1268" name="Picture 4" descr="http://i.analyztepla.ru/u/pic/3e/0e0b3e65e62fdba70fb84c27266915/+/YW5hbHl6dGVwbGEucnU=!!%D0%BF%D0%BE%D0%B2%D0%B5%D1%80%D0%BA%D0%B012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316" y="3501008"/>
            <a:ext cx="3954386" cy="29749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9531728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886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Некоторые сферы деятельности на которые распространяется государственное регулирование по обеспечению единства измерений: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1412776"/>
            <a:ext cx="691276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2800" b="1" dirty="0"/>
              <a:t>осуществление деятельности в области использования атомной энергии</a:t>
            </a:r>
          </a:p>
        </p:txBody>
      </p:sp>
      <p:pic>
        <p:nvPicPr>
          <p:cNvPr id="12292" name="Picture 4" descr="http://victorborisov.ru/livejournal/2010_december_17/photo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74" y="2552189"/>
            <a:ext cx="3544749" cy="23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2294" name="Picture 6" descr="http://www.atolltrade.ru/pic/%D0%9B%D0%B5%D0%B4%D0%BE%D0%BA%D0%BE%D0%BB%2050%20%D0%BB%D0%B5%D1%82%20%D0%9F%D0%BE%D0%B1%D0%B5%D0%B4%D1%8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945" y="2557169"/>
            <a:ext cx="4089981" cy="26050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2290" name="Picture 2" descr="http://infinite-energy.ru/sites/default/files/pictures/atom/70d6e3c6c4de50e7de564ce759b25f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102" y="4725144"/>
            <a:ext cx="2543671" cy="19077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362902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886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Некоторые сферы деятельности на которые распространяется государственное регулирование по обеспечению единства измерений: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1412776"/>
            <a:ext cx="813690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2800" b="1" dirty="0"/>
              <a:t>обеспечение безопасности дорожного движения</a:t>
            </a:r>
          </a:p>
        </p:txBody>
      </p:sp>
      <p:pic>
        <p:nvPicPr>
          <p:cNvPr id="13314" name="Picture 2" descr="http://alko03.ru/wp-content/uploads/2014/10/norma-alkogola-v-krov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16" y="3429000"/>
            <a:ext cx="4189478" cy="27767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3316" name="Picture 4" descr="https://buyoncdn.ru/preset/1679817610/pages_732x456/1c/35/1a/1c351ab6ddc8365d57612e8d8f29d74822a2288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343" y="2780928"/>
            <a:ext cx="3930121" cy="24482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5669088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886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Сфера государственного регулирования по обеспечению единства измерений распространяется также: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55801" y="2132856"/>
            <a:ext cx="6780495" cy="1122089"/>
            <a:chOff x="455801" y="2132856"/>
            <a:chExt cx="6780495" cy="1122089"/>
          </a:xfrm>
        </p:grpSpPr>
        <p:sp>
          <p:nvSpPr>
            <p:cNvPr id="2" name="TextBox 1"/>
            <p:cNvSpPr txBox="1"/>
            <p:nvPr/>
          </p:nvSpPr>
          <p:spPr>
            <a:xfrm>
              <a:off x="455801" y="2607295"/>
              <a:ext cx="3456384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itchFamily="2" charset="2"/>
                <a:buChar char="ü"/>
              </a:pPr>
              <a:r>
                <a:rPr lang="ru-RU" sz="2400" b="1" dirty="0"/>
                <a:t>Единицы величин</a:t>
              </a:r>
            </a:p>
          </p:txBody>
        </p:sp>
        <p:pic>
          <p:nvPicPr>
            <p:cNvPr id="10242" name="Picture 2" descr="https://encrypted-tbn1.gstatic.com/images?q=tbn:ANd9GcRAxzO-6UbGBRG2_qz8FoHeNDsGsyZ-lUjqycn2JDGS63FdVdF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132856"/>
              <a:ext cx="2880320" cy="11220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5" name="Группа 4"/>
          <p:cNvGrpSpPr/>
          <p:nvPr/>
        </p:nvGrpSpPr>
        <p:grpSpPr>
          <a:xfrm>
            <a:off x="467661" y="5118283"/>
            <a:ext cx="7436349" cy="1569660"/>
            <a:chOff x="467661" y="5406315"/>
            <a:chExt cx="7436349" cy="1569660"/>
          </a:xfrm>
        </p:grpSpPr>
        <p:sp>
          <p:nvSpPr>
            <p:cNvPr id="9" name="TextBox 8"/>
            <p:cNvSpPr txBox="1"/>
            <p:nvPr/>
          </p:nvSpPr>
          <p:spPr>
            <a:xfrm>
              <a:off x="467661" y="5406315"/>
              <a:ext cx="4968552" cy="15696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itchFamily="2" charset="2"/>
                <a:buChar char="ü"/>
              </a:pPr>
              <a:r>
                <a:rPr lang="ru-RU" sz="2400" b="1" dirty="0"/>
                <a:t>Стандартные образцы и средства измерений к которым установлены обязательные требования</a:t>
              </a:r>
            </a:p>
          </p:txBody>
        </p:sp>
        <p:pic>
          <p:nvPicPr>
            <p:cNvPr id="10246" name="Picture 6" descr="http://www.niphrit.ru/img/articles/art_03_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063" y="5582732"/>
              <a:ext cx="2080947" cy="121682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4" name="Группа 3"/>
          <p:cNvGrpSpPr/>
          <p:nvPr/>
        </p:nvGrpSpPr>
        <p:grpSpPr>
          <a:xfrm>
            <a:off x="455801" y="3724184"/>
            <a:ext cx="8392758" cy="1230287"/>
            <a:chOff x="455801" y="3724184"/>
            <a:chExt cx="8392758" cy="1230287"/>
          </a:xfrm>
        </p:grpSpPr>
        <p:sp>
          <p:nvSpPr>
            <p:cNvPr id="8" name="TextBox 7"/>
            <p:cNvSpPr txBox="1"/>
            <p:nvPr/>
          </p:nvSpPr>
          <p:spPr>
            <a:xfrm>
              <a:off x="455801" y="4119463"/>
              <a:ext cx="4968552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itchFamily="2" charset="2"/>
                <a:buChar char="ü"/>
              </a:pPr>
              <a:r>
                <a:rPr lang="ru-RU" sz="2400" b="1" dirty="0"/>
                <a:t>Эталоны единиц величин</a:t>
              </a:r>
            </a:p>
          </p:txBody>
        </p:sp>
        <p:pic>
          <p:nvPicPr>
            <p:cNvPr id="10244" name="Picture 4" descr="http://enciklopediya-tehniki.ru/images/idoblog/upload/62/g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724184"/>
              <a:ext cx="858698" cy="123028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10248" name="Picture 8" descr="http://www.stihi.ru/pics/2011/03/30/1500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437" y="3821047"/>
              <a:ext cx="1506122" cy="1129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7439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52951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В Законе об обеспечении единства измерений: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534" y="1228690"/>
            <a:ext cx="810694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/>
              <a:t>регламентированы основные понятия в области измерений;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6" y="1844824"/>
            <a:ext cx="813690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/>
              <a:t>установлены требования к измерениям, единицам величин, эталонам, стандартным образцам и средствам измерений;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576" y="2852936"/>
            <a:ext cx="813690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/>
              <a:t>определен порядок государственного регулирования в области обеспечения единства измерений;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6" y="3789040"/>
            <a:ext cx="813690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/>
              <a:t>установлен порядок калибровки СИ и аккредитации в области обеспечения единства измерений;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6" y="4725144"/>
            <a:ext cx="813690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/>
              <a:t>определены задачи и функции федерального информационного фонда по обеспечению единства измерений;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5576" y="5661248"/>
            <a:ext cx="8136904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/>
              <a:t>установлены организационные основы обеспечения единства измерений и ответственность за нарушение законодательства РФ об обеспечении единства измерений;</a:t>
            </a:r>
          </a:p>
        </p:txBody>
      </p:sp>
    </p:spTree>
    <p:extLst>
      <p:ext uri="{BB962C8B-B14F-4D97-AF65-F5344CB8AC3E}">
        <p14:creationId xmlns:p14="http://schemas.microsoft.com/office/powerpoint/2010/main" val="2909675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595" y="1700808"/>
            <a:ext cx="90070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Государственная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метрологическая служба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05983100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1540" y="6005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Структура Российской системы измерений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777897"/>
              </p:ext>
            </p:extLst>
          </p:nvPr>
        </p:nvGraphicFramePr>
        <p:xfrm>
          <a:off x="179513" y="548680"/>
          <a:ext cx="8827562" cy="627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Visio" r:id="rId4" imgW="6389042" imgH="4931348" progId="Visio.Drawing.11">
                  <p:embed/>
                </p:oleObj>
              </mc:Choice>
              <mc:Fallback>
                <p:oleObj name="Visio" r:id="rId4" imgW="6389042" imgH="493134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548680"/>
                        <a:ext cx="8827562" cy="6271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34221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515719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0000FF"/>
                </a:solidFill>
              </a:rPr>
              <a:t>Является главным центром метрологической службы и осуществляет научно-методическое руководство работами по аккредитации головных и базовых организаций метрологической службы государственных органов управления и объединений юридических лиц.</a:t>
            </a:r>
          </a:p>
          <a:p>
            <a:pPr algn="ctr"/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18434" name="Picture 2" descr="http://www.vniims.ru/templates/vniims_1/images/logo_vnii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9112180" cy="11487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8436" name="Picture 4" descr="https://i.ytimg.com/vi/1tuuu3uWcmg/maxresdefaul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464496" cy="25112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1115616" y="4359519"/>
            <a:ext cx="2528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г. Москва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27089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rgbClr val="0000FF"/>
                </a:solidFill>
              </a:rPr>
              <a:t>ВНИИМС специализируется на геометрических и электрических величинах, давлении, параметрах электромагнитной совместимости. </a:t>
            </a:r>
          </a:p>
        </p:txBody>
      </p:sp>
    </p:spTree>
    <p:extLst>
      <p:ext uri="{BB962C8B-B14F-4D97-AF65-F5344CB8AC3E}">
        <p14:creationId xmlns:p14="http://schemas.microsoft.com/office/powerpoint/2010/main" val="182019755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69160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0000FF"/>
                </a:solidFill>
              </a:rPr>
              <a:t>Преемствует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00FF"/>
                </a:solidFill>
              </a:rPr>
              <a:t>деятельность Главной палаты мер и весов, первого в России и одного из старейших в мире государственных метрологических учреждений. Сегодня ВНИИМ является одним из крупнейших мировых центров научной и практической метрологии, головной организацией страны по фундаментальным исследованиям в метрологии, главным центром государственных эталонов России. </a:t>
            </a:r>
          </a:p>
          <a:p>
            <a:pPr lvl="0" algn="ctr"/>
            <a:endParaRPr lang="ru-RU" sz="2000" b="1" dirty="0">
              <a:solidFill>
                <a:srgbClr val="0000FF"/>
              </a:solidFill>
            </a:endParaRPr>
          </a:p>
          <a:p>
            <a:pPr algn="ctr"/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4420186"/>
            <a:ext cx="2528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г. Санкт-Петербург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8004" y="24928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rgbClr val="0000FF"/>
                </a:solidFill>
              </a:rPr>
              <a:t>ВНИИМ специализируется на величинах длины и массы, механических, теплофизических и магнитных величинах, физико-химическом составе</a:t>
            </a: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 и свойствах вещества.</a:t>
            </a:r>
          </a:p>
        </p:txBody>
      </p:sp>
      <p:sp>
        <p:nvSpPr>
          <p:cNvPr id="2" name="AutoShape 2" descr="Image result for ВНИИ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mage result for ВНИИ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https://upload.wikimedia.org/wikipedia/ru/c/cf/Vniim_logotyp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4494"/>
            <a:ext cx="1327853" cy="150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http://www.peterburg.biz/images/stories/meteormendeleev_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14048"/>
            <a:ext cx="4285955" cy="26061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051720" y="476672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ФГУП «Всероссийский научно-исследовательский институт метрологии имени Д.И. Менделеева»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06919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5517232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Главный метрологический центр Государственной службы времени, частоты (ГСВЧ) и определения параметров Земли.</a:t>
            </a:r>
          </a:p>
          <a:p>
            <a:pPr algn="ctr"/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4390229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Московская обл.</a:t>
            </a:r>
          </a:p>
          <a:p>
            <a:pPr algn="ctr"/>
            <a:r>
              <a:rPr lang="ru-RU" b="1" dirty="0" err="1">
                <a:solidFill>
                  <a:srgbClr val="FF0000"/>
                </a:solidFill>
              </a:rPr>
              <a:t>Солнечногорский</a:t>
            </a:r>
            <a:r>
              <a:rPr lang="ru-RU" b="1" dirty="0">
                <a:solidFill>
                  <a:srgbClr val="FF0000"/>
                </a:solidFill>
              </a:rPr>
              <a:t> район, </a:t>
            </a:r>
            <a:r>
              <a:rPr lang="ru-RU" b="1" dirty="0" err="1">
                <a:solidFill>
                  <a:srgbClr val="FF0000"/>
                </a:solidFill>
              </a:rPr>
              <a:t>г.п</a:t>
            </a:r>
            <a:r>
              <a:rPr lang="ru-RU" b="1" dirty="0">
                <a:solidFill>
                  <a:srgbClr val="FF0000"/>
                </a:solidFill>
              </a:rPr>
              <a:t>. Менделеево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27089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Занимается эталонами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 радиотехнических и магнитных величин, времени и частоты, акустических и гидроакустических величин, а также низких температур, твердости и др. </a:t>
            </a:r>
          </a:p>
        </p:txBody>
      </p:sp>
      <p:pic>
        <p:nvPicPr>
          <p:cNvPr id="23556" name="Picture 4" descr="http://www.oborona.ru/dyn_images/img109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98103"/>
            <a:ext cx="4032448" cy="2661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3275856" y="732805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ФГУП  «Всероссийский научно-исследовательский институт физико-технических и радио-технических измерений» </a:t>
            </a:r>
            <a:endParaRPr lang="ru-RU" dirty="0"/>
          </a:p>
        </p:txBody>
      </p:sp>
      <p:pic>
        <p:nvPicPr>
          <p:cNvPr id="23558" name="Picture 6" descr="http://www.aggf.ru/logo/v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938" y="732805"/>
            <a:ext cx="267652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7533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647989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Цели Федерального Закона об обеспечении единства измерений №102-ФЗ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916832"/>
            <a:ext cx="763284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/>
              <a:t>Установление правовых основ обеспечения единства измерений в РФ;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9" y="2865130"/>
            <a:ext cx="868354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/>
              <a:t>Защита прав и  интересов граждан, общества и государства от отрицательных последствий недостоверных</a:t>
            </a:r>
            <a:r>
              <a:rPr lang="en-US" sz="2000" b="1" dirty="0"/>
              <a:t> </a:t>
            </a:r>
            <a:r>
              <a:rPr lang="ru-RU" sz="2000" b="1" dirty="0"/>
              <a:t>результатов измерений;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3717032"/>
            <a:ext cx="763284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/>
              <a:t>Обеспечение потребности граждан, общества и государства в получении объективных, достоверных и сопоставимых результатов измерений, используемых в целях защиты жизни и здоровья граждан, охраны окружающей среды, животного и растительного мира, обеспечения обороны и безопасности государства, в том числе экономической;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5877272"/>
            <a:ext cx="76328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/>
              <a:t>Содействие развитию экономики РФ и научно-техническому прогрессу.</a:t>
            </a:r>
          </a:p>
        </p:txBody>
      </p:sp>
    </p:spTree>
    <p:extLst>
      <p:ext uri="{BB962C8B-B14F-4D97-AF65-F5344CB8AC3E}">
        <p14:creationId xmlns:p14="http://schemas.microsoft.com/office/powerpoint/2010/main" val="458647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262" y="4418849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г. Москва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2609617"/>
            <a:ext cx="58681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Центр по оптическим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 и оптико-физическим величинам,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 акустико-оптической </a:t>
            </a:r>
            <a:r>
              <a:rPr lang="ru-RU" sz="2000" b="1" dirty="0" err="1">
                <a:solidFill>
                  <a:srgbClr val="0000FF"/>
                </a:solidFill>
              </a:rPr>
              <a:t>спектрорадиометрии</a:t>
            </a:r>
            <a:r>
              <a:rPr lang="ru-RU" sz="2000" b="1" dirty="0">
                <a:solidFill>
                  <a:srgbClr val="0000FF"/>
                </a:solidFill>
              </a:rPr>
              <a:t>, измерениям в медицине, а также единицам измерения параметров лазеров.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947569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ФГУП  «Всероссийский научно-исследовательский институт оптико-физических измерений» </a:t>
            </a:r>
            <a:endParaRPr lang="ru-RU" dirty="0"/>
          </a:p>
        </p:txBody>
      </p:sp>
      <p:pic>
        <p:nvPicPr>
          <p:cNvPr id="25602" name="Picture 2" descr="http://www.coomet.net/fileadmin/_migrated/pics/VNIIOF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18" y="291470"/>
            <a:ext cx="19050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http://www.gost.ru/wps/wcm/connect/2c4d2f00455e48bfb487b5e4dfffd2ca/7.7.4.5resize.jpg?MOD=AJPERES&amp;CACHEID=2c4d2f00455e48bfb487b5e4dfffd2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1972"/>
            <a:ext cx="2171700" cy="2667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5612" name="Picture 12" descr="Спектрорадиометрический комплек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0870" y="4653136"/>
            <a:ext cx="4797911" cy="19891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698583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01700" y="91388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49411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г. Новосибирск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348880"/>
            <a:ext cx="44265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Центр по измерения и испытания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 в области </a:t>
            </a:r>
            <a:r>
              <a:rPr lang="ru-RU" sz="2000" b="1" dirty="0" err="1">
                <a:solidFill>
                  <a:srgbClr val="0000FF"/>
                </a:solidFill>
              </a:rPr>
              <a:t>наноиндустрии</a:t>
            </a:r>
            <a:r>
              <a:rPr lang="ru-RU" sz="2000" b="1" dirty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 Занимается также радиотехническими,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 электрическими и магнитными величинами.</a:t>
            </a:r>
          </a:p>
        </p:txBody>
      </p:sp>
      <p:pic>
        <p:nvPicPr>
          <p:cNvPr id="26626" name="Picture 2" descr="Самые точные измерения в Сибир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34010"/>
            <a:ext cx="4968552" cy="41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73325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2000" b="1" dirty="0">
                <a:solidFill>
                  <a:srgbClr val="0000FF"/>
                </a:solidFill>
              </a:rPr>
              <a:t>В состав ФГУП СНИИМ входит Государственная служба времени, частоты и определения параметров вращения Земли (ГСВЧ).</a:t>
            </a:r>
          </a:p>
        </p:txBody>
      </p:sp>
      <p:pic>
        <p:nvPicPr>
          <p:cNvPr id="26630" name="Picture 6" descr="https://upload.wikimedia.org/wikipedia/commons/f/f0/%D0%A1%D0%9D%D0%98%D0%98%D0%9C,_%D0%9D%D0%BE%D0%B2%D0%BE%D1%81%D0%B8%D0%B1%D0%B8%D1%80%D1%81%D0%BA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57" y="2348880"/>
            <a:ext cx="4282838" cy="2418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21163" y="583664"/>
            <a:ext cx="7940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ФГУП «Сибирский государственный</a:t>
            </a:r>
          </a:p>
          <a:p>
            <a:pPr algn="ctr"/>
            <a:r>
              <a:rPr lang="ru-RU" b="1" dirty="0"/>
              <a:t> научно-исследовательский институт метрологии»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92588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01700" y="91388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438883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г. Екатеринбург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2453203"/>
            <a:ext cx="44265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Центр по исследованию стандартных образцов состава и свойств веществ и материалов</a:t>
            </a:r>
            <a:r>
              <a:rPr lang="ru-RU" sz="2000" dirty="0"/>
              <a:t>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27652" name="Picture 4" descr="http://photos.wikimapia.org/p/00/03/44/66/84_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33240"/>
            <a:ext cx="3667731" cy="28555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AutoShape 6" descr="Image result for УНИИ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Image result for УНИИ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http://www.uniim.ru/img/all/heade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3148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http://www.uniim.ru/img/241_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2280647" cy="172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7662" name="Picture 14" descr="http://www.uniim.ru/img/gauge/uvt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9520" y="4941097"/>
            <a:ext cx="2402180" cy="18674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7664" name="Picture 16" descr="Государственный первичный эталон единиц массовой доли и массовой         концентрации влаги в твердых веществах и материалах с присвоением номера 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207" y="4941097"/>
            <a:ext cx="1984191" cy="1841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5775185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616" y="4359519"/>
            <a:ext cx="2528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г. Казань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17182" y="2420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rgbClr val="0000FF"/>
                </a:solidFill>
              </a:rPr>
              <a:t>Является ведущим научным метрологическим институтом по областям измерений расхода жидкостей и газов.</a:t>
            </a:r>
          </a:p>
        </p:txBody>
      </p:sp>
      <p:pic>
        <p:nvPicPr>
          <p:cNvPr id="24578" name="Picture 2" descr="http://vniir.org/Graphics/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390" y="294455"/>
            <a:ext cx="58102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vsedomarossii.ru/photos/area_16/city_1066/street_5810/127926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571" y="1655348"/>
            <a:ext cx="4056257" cy="27041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934852" y="722689"/>
            <a:ext cx="8154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ФГУП «Всероссийский научно-исследовательский институт </a:t>
            </a:r>
            <a:r>
              <a:rPr lang="ru-RU" b="1" dirty="0" err="1"/>
              <a:t>расходометрии</a:t>
            </a:r>
            <a:r>
              <a:rPr lang="ru-RU" b="1" dirty="0"/>
              <a:t>» </a:t>
            </a:r>
            <a:endParaRPr lang="ru-RU" dirty="0"/>
          </a:p>
        </p:txBody>
      </p:sp>
      <p:pic>
        <p:nvPicPr>
          <p:cNvPr id="24582" name="Picture 6" descr="http://vniir.org/Graphics/1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48" y="5013176"/>
            <a:ext cx="1905000" cy="14001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4584" name="Picture 8" descr="http://vniir.org/Graphics/1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024586"/>
            <a:ext cx="1905000" cy="1428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4586" name="Picture 10" descr="http://vniir.org/Graphics/1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0564" y="5024586"/>
            <a:ext cx="1905000" cy="1428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7423344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551255"/>
            <a:ext cx="3361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Международная организация законодательной метрологии</a:t>
            </a:r>
          </a:p>
        </p:txBody>
      </p:sp>
      <p:pic>
        <p:nvPicPr>
          <p:cNvPr id="11" name="Рисунок 10" descr="http://cdn.trend.az/pictures/2014/11/04/oiml_logo_041114_1.jpg"/>
          <p:cNvPicPr/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1233805" cy="92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www.gum.gov.pl/media/397192/bipm-inter.jpg"/>
          <p:cNvPicPr/>
          <p:nvPr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204820"/>
            <a:ext cx="1311275" cy="72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meteoc.org/images/euramet-logo.jpg"/>
          <p:cNvPicPr/>
          <p:nvPr/>
        </p:nvPicPr>
        <p:blipFill>
          <a:blip r:embed="rId7" r:link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032690"/>
            <a:ext cx="157861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01102" y="47667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Международные метрологические организации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3249850"/>
            <a:ext cx="3564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Международная организация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мер и весов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74746" y="5032690"/>
            <a:ext cx="344998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Европейская организация по метрологии</a:t>
            </a:r>
          </a:p>
        </p:txBody>
      </p:sp>
      <p:pic>
        <p:nvPicPr>
          <p:cNvPr id="28674" name="Picture 2" descr="http://www.nmi.nl/wp-content/uploads/CIML-640x38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84528"/>
            <a:ext cx="4091064" cy="2454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8676" name="Picture 4" descr="https://upload.wikimedia.org/wikipedia/commons/8/86/BIPM_courtyar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927" y="3929355"/>
            <a:ext cx="4152900" cy="26860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892534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647989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Закона об обеспечении единства измерений регулирует отношения, возникающие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534" y="1916832"/>
            <a:ext cx="763284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/>
              <a:t>При выполнении измерений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000" b="1" dirty="0"/>
          </a:p>
          <a:p>
            <a:pPr marL="457200" indent="-457200">
              <a:buFont typeface="Wingdings" pitchFamily="2" charset="2"/>
              <a:buChar char="ü"/>
            </a:pP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534" y="3133417"/>
            <a:ext cx="763284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/>
              <a:t>При установлении и соблюдении требований к измерениям, единицам величин, эталонам, средствам измерений, методам измерений и т. д.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534" y="4521314"/>
            <a:ext cx="763284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/>
              <a:t>При осуществлении деятельности по обеспечению единства измерений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864704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430" y="764704"/>
            <a:ext cx="90070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Сферы деятельности на которые распространяется государственное регулирование по обеспечению единства измерений</a:t>
            </a:r>
          </a:p>
        </p:txBody>
      </p:sp>
    </p:spTree>
    <p:extLst>
      <p:ext uri="{BB962C8B-B14F-4D97-AF65-F5344CB8AC3E}">
        <p14:creationId xmlns:p14="http://schemas.microsoft.com/office/powerpoint/2010/main" val="25678594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886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Некоторые сферы деятельности на которые распространяется государственное регулирование по обеспечению единства измерений:</a:t>
            </a:r>
          </a:p>
        </p:txBody>
      </p:sp>
      <p:pic>
        <p:nvPicPr>
          <p:cNvPr id="1026" name="Picture 2" descr="http://www.planetasp.ru/img/uploads/zakup/r1447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1413" y="1124744"/>
            <a:ext cx="3333075" cy="21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r-bee.ru/img/?id=/files/info/health-notes/hypertension.jpg&amp;x=346&amp;y=3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86" y="3573016"/>
            <a:ext cx="3295650" cy="2981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323527" y="1608129"/>
            <a:ext cx="590465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 err="1"/>
              <a:t>здравохранение</a:t>
            </a:r>
            <a:r>
              <a:rPr lang="ru-RU" sz="2800" b="1" dirty="0"/>
              <a:t> и ветеринария</a:t>
            </a:r>
          </a:p>
        </p:txBody>
      </p:sp>
      <p:pic>
        <p:nvPicPr>
          <p:cNvPr id="1030" name="Picture 6" descr="http://cs619627.vk.me/v619627221/e74/ryrmgJsvTG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336221"/>
            <a:ext cx="2448272" cy="3353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7191262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886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Некоторые сферы деятельности на которые распространяется государственное регулирование по обеспечению единства измерений: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960" y="1844824"/>
            <a:ext cx="532020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/>
              <a:t>охрана окружающей среды</a:t>
            </a:r>
          </a:p>
        </p:txBody>
      </p:sp>
      <p:pic>
        <p:nvPicPr>
          <p:cNvPr id="2050" name="Picture 2" descr="http://www.syl.ru/misc/i/ai/97943/1983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3810000" cy="2857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052" name="Picture 4" descr="https://encrypted-tbn2.gstatic.com/images?q=tbn:ANd9GcS_YVQ4xYV5JYVpIfFHZyotChzVWTzg8jxfuW4Nlt5g6AtPdpq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47" y="4005064"/>
            <a:ext cx="2286000" cy="20002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4654685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886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Некоторые сферы деятельности на которые распространяется государственное регулирование по обеспечению единства измерений: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628800"/>
            <a:ext cx="632832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/>
              <a:t>осуществление деятельности в области ГО и ЧС</a:t>
            </a:r>
          </a:p>
        </p:txBody>
      </p:sp>
      <p:pic>
        <p:nvPicPr>
          <p:cNvPr id="3074" name="Picture 2" descr="http://specural.com/sites/default/files/uploads/chem_izmeryaut_radiaciyu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119297"/>
            <a:ext cx="2857500" cy="22479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076" name="Picture 4" descr="http://www.newskaz.ru/images/140/37/14037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289900" cy="24190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5160428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96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4775" y="106804"/>
            <a:ext cx="3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Основы метрологии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8886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Некоторые сферы деятельности на которые распространяется государственное регулирование по обеспечению единства измерений: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628800"/>
            <a:ext cx="655272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/>
              <a:t>обеспечение пожарной безопасности</a:t>
            </a:r>
          </a:p>
        </p:txBody>
      </p:sp>
      <p:pic>
        <p:nvPicPr>
          <p:cNvPr id="1028" name="Picture 4" descr="http://fire78.com/sysfiles/images/uslimg14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004" y="2996952"/>
            <a:ext cx="4176207" cy="35776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30" name="Picture 6" descr="http://pdskadry.ru/wp-content/uploads/2015/06/a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3683241" cy="24482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155999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nimated_tipping_sca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1580460-E591-4A17-A43C-687B8EC46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Animated_tipping_scales</Template>
  <TotalTime>0</TotalTime>
  <Words>1037</Words>
  <Application>Microsoft Office PowerPoint</Application>
  <PresentationFormat>Экран (4:3)</PresentationFormat>
  <Paragraphs>133</Paragraphs>
  <Slides>34</Slides>
  <Notes>34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Wingdings</vt:lpstr>
      <vt:lpstr>Animated_tipping_scales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2015-01-12T15:33:59Z</dcterms:created>
  <dcterms:modified xsi:type="dcterms:W3CDTF">2026-06-15T06:09:22Z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TC019192419991</vt:lpwstr>
  </property>
</Properties>
</file>