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6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43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82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18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820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41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45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953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35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03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52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EFC15-2872-4C6A-BC58-5DB0015FA986}" type="datetimeFigureOut">
              <a:rPr lang="ru-RU" smtClean="0"/>
              <a:t>10.06.2026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450D5-FAE6-4E53-BD41-2CC9ACA62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60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Списание эталонов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24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Порядок списания (снятия с эксплуатации и исключения из Федерального информационного фонда) эталонов включает вывод из состава основных средств и обязательное аннулирование в </a:t>
            </a:r>
            <a:r>
              <a:rPr lang="ru-RU" dirty="0" err="1" smtClean="0"/>
              <a:t>Госреестре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6051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Вывод из эксплуатации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825624"/>
            <a:ext cx="8210550" cy="4879975"/>
          </a:xfrm>
        </p:spPr>
        <p:txBody>
          <a:bodyPr>
            <a:normAutofit/>
          </a:bodyPr>
          <a:lstStyle/>
          <a:p>
            <a:r>
              <a:rPr lang="ru-RU" b="1" dirty="0"/>
              <a:t>Комиссия:</a:t>
            </a:r>
            <a:r>
              <a:rPr lang="ru-RU" dirty="0"/>
              <a:t> Приказом руководителя назначается постоянно действующая комиссия (включая инженера-метролога и сотрудника бухгалтерии).</a:t>
            </a:r>
            <a:endParaRPr lang="ru-RU" b="1" dirty="0" smtClean="0"/>
          </a:p>
          <a:p>
            <a:r>
              <a:rPr lang="ru-RU" b="1" dirty="0" smtClean="0"/>
              <a:t>Внутренняя </a:t>
            </a:r>
            <a:r>
              <a:rPr lang="ru-RU" b="1" dirty="0" smtClean="0"/>
              <a:t>комиссия:</a:t>
            </a:r>
            <a:r>
              <a:rPr lang="ru-RU" dirty="0" smtClean="0"/>
              <a:t> Проводит осмотр эталона, устанавливает причины непригодности (износ, моральное устаревание, поломка</a:t>
            </a:r>
            <a:r>
              <a:rPr lang="ru-RU" dirty="0" smtClean="0"/>
              <a:t>), п</a:t>
            </a:r>
            <a:r>
              <a:rPr lang="ru-RU" dirty="0" smtClean="0"/>
              <a:t>роверяет </a:t>
            </a:r>
            <a:r>
              <a:rPr lang="ru-RU" dirty="0"/>
              <a:t>паспорта устройств, последние сертификаты калибровки, методические указания к </a:t>
            </a:r>
            <a:r>
              <a:rPr lang="ru-RU" dirty="0" smtClean="0"/>
              <a:t>оборудованию, </a:t>
            </a:r>
            <a:r>
              <a:rPr lang="ru-RU" dirty="0"/>
              <a:t>устанавливает причину списания (физический или моральный износ, </a:t>
            </a:r>
            <a:r>
              <a:rPr lang="ru-RU" dirty="0" smtClean="0"/>
              <a:t>поломка) </a:t>
            </a:r>
            <a:r>
              <a:rPr lang="ru-RU" dirty="0" smtClean="0"/>
              <a:t>и </a:t>
            </a:r>
            <a:r>
              <a:rPr lang="ru-RU" dirty="0" smtClean="0"/>
              <a:t>составляет </a:t>
            </a:r>
            <a:r>
              <a:rPr lang="ru-RU" i="1" dirty="0" smtClean="0"/>
              <a:t>Акт о списании</a:t>
            </a:r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9766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Снятие с учета:</a:t>
            </a:r>
            <a:r>
              <a:rPr lang="ru-RU" dirty="0"/>
              <a:t> Оборудование исключается из инвентарной описи и эксплуатационных </a:t>
            </a:r>
            <a:r>
              <a:rPr lang="ru-RU" dirty="0" err="1"/>
              <a:t>ведомостей.</a:t>
            </a:r>
            <a:r>
              <a:rPr lang="ru-RU" b="1" dirty="0" err="1"/>
              <a:t>Справочные</a:t>
            </a:r>
            <a:r>
              <a:rPr lang="ru-RU" b="1" dirty="0"/>
              <a:t> данные:</a:t>
            </a:r>
            <a:r>
              <a:rPr lang="ru-RU" dirty="0"/>
              <a:t> После списания приборы перемещаются в места хранения до момента передачи специализированной организации.</a:t>
            </a:r>
          </a:p>
          <a:p>
            <a:r>
              <a:rPr lang="ru-RU" dirty="0" smtClean="0"/>
              <a:t>Приказ </a:t>
            </a:r>
            <a:r>
              <a:rPr lang="ru-RU" dirty="0"/>
              <a:t>руководителя: На основании акта издается приказ о выводе эталона из эксплуатации и снятии с учета Приказ о списании основных средств.</a:t>
            </a:r>
          </a:p>
          <a:p>
            <a:r>
              <a:rPr lang="ru-RU" dirty="0"/>
              <a:t>Бухгалтерское списание: Оборудование снимается с баланса предприятия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54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Исключение из Федерального информационного фонда (ФИФ по ОЕИ)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Если эталон был аттестован и зарегистрирован в государственном </a:t>
            </a:r>
            <a:r>
              <a:rPr lang="ru-RU" dirty="0" smtClean="0"/>
              <a:t>реестре, </a:t>
            </a:r>
            <a:r>
              <a:rPr lang="ru-RU" dirty="0"/>
              <a:t>организация (держатель эталона) должна направить сведения об аннулировании в уполномоченный региональный ЦСМ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Сведения </a:t>
            </a:r>
            <a:r>
              <a:rPr lang="ru-RU" dirty="0"/>
              <a:t>о прекращении применения эталона передаются в базу ФИФ для исключения эталона из перечня действующих </a:t>
            </a:r>
            <a:endParaRPr lang="ru-RU" dirty="0" smtClean="0"/>
          </a:p>
          <a:p>
            <a:r>
              <a:rPr lang="ru-RU" dirty="0" smtClean="0"/>
              <a:t>После </a:t>
            </a:r>
            <a:r>
              <a:rPr lang="ru-RU" dirty="0"/>
              <a:t>процедуры </a:t>
            </a:r>
            <a:r>
              <a:rPr lang="ru-RU" dirty="0" err="1"/>
              <a:t>Росстандарт</a:t>
            </a:r>
            <a:r>
              <a:rPr lang="ru-RU" dirty="0"/>
              <a:t> выпускает соответствующий приказ (например, Приказ Федерального агентства по техническому регулированию и метрологии от 2 сентября 2015 г. N 1022 "О непригодности эталона").</a:t>
            </a:r>
          </a:p>
        </p:txBody>
      </p:sp>
    </p:spTree>
    <p:extLst>
      <p:ext uri="{BB962C8B-B14F-4D97-AF65-F5344CB8AC3E}">
        <p14:creationId xmlns:p14="http://schemas.microsoft.com/office/powerpoint/2010/main" val="30188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 оформления документов оборудование подлежит утилизации или разбору на запчасти (если в его составе содержатся драгоценные металлы, это регулируется дополнительными правилами учета лома и отходов</a:t>
            </a:r>
            <a:r>
              <a:rPr lang="ru-RU" dirty="0" smtClean="0"/>
              <a:t>).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Проверка на драгметаллы:</a:t>
            </a:r>
            <a:r>
              <a:rPr lang="ru-RU" dirty="0"/>
              <a:t> Составляется справка о наличии в приборах драгоценных металлов (золото, серебро, платина), если это предусмотрено технической документацией производителя.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1352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Завершение утилизации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Акт утилизации:</a:t>
            </a:r>
            <a:r>
              <a:rPr lang="ru-RU" dirty="0"/>
              <a:t> Подрядчик по факту уничтожения (переработки) выдает «Акт об утилизации» (или Акт приема-передачи на переработку</a:t>
            </a:r>
            <a:r>
              <a:rPr lang="ru-RU" dirty="0" smtClean="0"/>
              <a:t>).</a:t>
            </a:r>
          </a:p>
          <a:p>
            <a:r>
              <a:rPr lang="ru-RU" b="1" dirty="0" smtClean="0"/>
              <a:t>Списание </a:t>
            </a:r>
            <a:r>
              <a:rPr lang="ru-RU" b="1" dirty="0"/>
              <a:t>с баланса:</a:t>
            </a:r>
            <a:r>
              <a:rPr lang="ru-RU" dirty="0"/>
              <a:t> На основании акта утилизации и акта </a:t>
            </a:r>
            <a:r>
              <a:rPr lang="ru-RU" dirty="0" err="1"/>
              <a:t>дефектации</a:t>
            </a:r>
            <a:r>
              <a:rPr lang="ru-RU" dirty="0"/>
              <a:t> бухгалтерия окончательно списывает приборы с баланса предприятия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Отчетность</a:t>
            </a:r>
            <a:r>
              <a:rPr lang="ru-RU" b="1" dirty="0"/>
              <a:t>:</a:t>
            </a:r>
            <a:r>
              <a:rPr lang="ru-RU" dirty="0"/>
              <a:t> Организация сдает отчетность по драгметаллам в ГИИС ДМДК и вносит соответствующие корректировки.</a:t>
            </a:r>
          </a:p>
        </p:txBody>
      </p:sp>
    </p:spTree>
    <p:extLst>
      <p:ext uri="{BB962C8B-B14F-4D97-AF65-F5344CB8AC3E}">
        <p14:creationId xmlns:p14="http://schemas.microsoft.com/office/powerpoint/2010/main" val="31117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ГИИС ДМДК</a:t>
            </a:r>
            <a:r>
              <a:rPr lang="ru-RU" dirty="0"/>
              <a:t> — это Государственная интегрированная информационная система, созданная для контроля за оборотом драгоценных металлов, драгоценных камней и изделий из них. Она обеспечивает полную </a:t>
            </a:r>
            <a:r>
              <a:rPr lang="ru-RU" dirty="0" err="1"/>
              <a:t>прослеживаемость</a:t>
            </a:r>
            <a:r>
              <a:rPr lang="ru-RU"/>
              <a:t> ювелирных изделий от производителя до конечного покупателя, защищая рынок от контрафакта.</a:t>
            </a:r>
          </a:p>
        </p:txBody>
      </p:sp>
    </p:spTree>
    <p:extLst>
      <p:ext uri="{BB962C8B-B14F-4D97-AF65-F5344CB8AC3E}">
        <p14:creationId xmlns:p14="http://schemas.microsoft.com/office/powerpoint/2010/main" val="37183944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387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Списание эталонов</vt:lpstr>
      <vt:lpstr>Презентация PowerPoint</vt:lpstr>
      <vt:lpstr>1. Вывод из эксплуатации</vt:lpstr>
      <vt:lpstr>Презентация PowerPoint</vt:lpstr>
      <vt:lpstr>Исключение из Федерального информационного фонда (ФИФ по ОЕИ)</vt:lpstr>
      <vt:lpstr>Презентация PowerPoint</vt:lpstr>
      <vt:lpstr>Завершение утилизации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Списание эталонов</dc:title>
  <dc:creator>Dell</dc:creator>
  <cp:lastModifiedBy>Dell</cp:lastModifiedBy>
  <cp:revision>2</cp:revision>
  <dcterms:created xsi:type="dcterms:W3CDTF">2026-06-10T18:54:16Z</dcterms:created>
  <dcterms:modified xsi:type="dcterms:W3CDTF">2026-06-10T19:07:08Z</dcterms:modified>
</cp:coreProperties>
</file>