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80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16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83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53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2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09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45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600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49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91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E8CBA-AF0A-42EB-BC00-410398CE95F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5CBB-6436-4325-8C46-D0703669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67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Техническое обслуживание эталонов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119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Перечень документации, предоставляемой для аттестации эталонов единиц величин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121031"/>
            <a:ext cx="7886700" cy="4055932"/>
          </a:xfrm>
        </p:spPr>
        <p:txBody>
          <a:bodyPr/>
          <a:lstStyle/>
          <a:p>
            <a:r>
              <a:rPr lang="ru-RU" dirty="0" smtClean="0"/>
              <a:t>Первичная </a:t>
            </a:r>
            <a:r>
              <a:rPr lang="ru-RU" dirty="0"/>
              <a:t>аттестация: </a:t>
            </a:r>
          </a:p>
          <a:p>
            <a:pPr lvl="1"/>
            <a:r>
              <a:rPr lang="ru-RU" dirty="0"/>
              <a:t>проект правил содержания и применения эталона;</a:t>
            </a:r>
          </a:p>
          <a:p>
            <a:pPr lvl="1"/>
            <a:r>
              <a:rPr lang="ru-RU" dirty="0"/>
              <a:t>проект паспорта эталона.</a:t>
            </a:r>
          </a:p>
          <a:p>
            <a:r>
              <a:rPr lang="ru-RU" dirty="0"/>
              <a:t>Периодическая аттестация: </a:t>
            </a:r>
          </a:p>
          <a:p>
            <a:pPr lvl="1"/>
            <a:r>
              <a:rPr lang="ru-RU" dirty="0"/>
              <a:t>правила содержания и применения эталона;</a:t>
            </a:r>
          </a:p>
          <a:p>
            <a:pPr lvl="1"/>
            <a:r>
              <a:rPr lang="ru-RU" dirty="0"/>
              <a:t>паспорт эталона;</a:t>
            </a:r>
          </a:p>
          <a:p>
            <a:pPr lvl="1"/>
            <a:r>
              <a:rPr lang="ru-RU" dirty="0"/>
              <a:t>методика аттестации;</a:t>
            </a:r>
          </a:p>
          <a:p>
            <a:pPr lvl="1"/>
            <a:r>
              <a:rPr lang="ru-RU" dirty="0"/>
              <a:t>локальная поверочная схема (при необходимости).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62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487" y="499621"/>
            <a:ext cx="8323868" cy="616513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Порядок установления обязательных требований к эталонам единиц величин, используемым для обеспечения единства измерений в сфере государственного регулирования обеспечения единства измерений определяется Положением об эталонах единиц величин, используемых в сфере государственного регулирования обеспечения единства измерений (утв. Постановлением Правительства РФ от 23 сентября 2010 г. № 734).</a:t>
            </a:r>
          </a:p>
          <a:p>
            <a:endParaRPr lang="ru-RU" dirty="0"/>
          </a:p>
          <a:p>
            <a:r>
              <a:rPr lang="ru-RU" dirty="0"/>
              <a:t>Согласно Постановлению, </a:t>
            </a:r>
            <a:r>
              <a:rPr lang="ru-RU" dirty="0">
                <a:solidFill>
                  <a:srgbClr val="FF0000"/>
                </a:solidFill>
              </a:rPr>
              <a:t>для средств измерений утверждённого типа, применяемых в качестве эталонов единиц величин, вместо процедуры поверки средств измерений применяются процедуры первичной и периодической аттестации. </a:t>
            </a:r>
          </a:p>
        </p:txBody>
      </p:sp>
    </p:spTree>
    <p:extLst>
      <p:ext uri="{BB962C8B-B14F-4D97-AF65-F5344CB8AC3E}">
        <p14:creationId xmlns:p14="http://schemas.microsoft.com/office/powerpoint/2010/main" val="58991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243" y="245097"/>
            <a:ext cx="8634953" cy="64290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Первичная аттестация эталонов единиц величин, за исключением государственных первичных эталонов единиц величин, осуществляется в соответствии с государственными поверочными схемами юридическими лицами и индивидуальными предпринимателями, содержащими и применяющими эталоны единиц величин.</a:t>
            </a:r>
          </a:p>
          <a:p>
            <a:r>
              <a:rPr lang="ru-RU" dirty="0" smtClean="0"/>
              <a:t>Периодическая </a:t>
            </a:r>
            <a:r>
              <a:rPr lang="ru-RU" dirty="0"/>
              <a:t>аттестация эталонов единиц величин, за исключением государственных первичных эталонов единиц величин, осуществляется юридическими лицами и индивидуальными предпринимателями, содержащими и применяющими эталоны единиц величин, при передаче единиц величин эталонам единиц величин в соответствии с государственными поверочными схемами и методиками периодической аттестации эталонов единиц величин. </a:t>
            </a:r>
          </a:p>
        </p:txBody>
      </p:sp>
    </p:spTree>
    <p:extLst>
      <p:ext uri="{BB962C8B-B14F-4D97-AF65-F5344CB8AC3E}">
        <p14:creationId xmlns:p14="http://schemas.microsoft.com/office/powerpoint/2010/main" val="3047171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755" y="1131216"/>
            <a:ext cx="7968595" cy="5045747"/>
          </a:xfrm>
        </p:spPr>
        <p:txBody>
          <a:bodyPr>
            <a:normAutofit/>
          </a:bodyPr>
          <a:lstStyle/>
          <a:p>
            <a:r>
              <a:rPr lang="ru-RU" sz="3200" dirty="0"/>
              <a:t>Передача единиц величин осуществляется от государственных эталонов единиц величин, имеющих более высокие показатели точности, к эталонам единиц величин с более низкими показателями точности при первичной и периодической аттестации эталонов единиц величин или от государственных эталонов единиц величин средствам измерений при их поверке. </a:t>
            </a:r>
          </a:p>
        </p:txBody>
      </p:sp>
    </p:spTree>
    <p:extLst>
      <p:ext uri="{BB962C8B-B14F-4D97-AF65-F5344CB8AC3E}">
        <p14:creationId xmlns:p14="http://schemas.microsoft.com/office/powerpoint/2010/main" val="414271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365" y="179109"/>
            <a:ext cx="8578391" cy="656105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Согласно </a:t>
            </a:r>
            <a:r>
              <a:rPr lang="ru-RU" dirty="0"/>
              <a:t>Приказу Федерального агентства по техническому регулированию и метрологии от 22 января 2014 г. № 36 «Об утверждении рекомендаций по проведению первичной и периодической аттестации и подготовке к утверждению эталонов единиц величин, используемых в сфере государственного регулирования обеспечения единства </a:t>
            </a:r>
            <a:r>
              <a:rPr lang="ru-RU" dirty="0" smtClean="0"/>
              <a:t>измерений», </a:t>
            </a:r>
            <a:r>
              <a:rPr lang="ru-RU" dirty="0">
                <a:solidFill>
                  <a:srgbClr val="FF0000"/>
                </a:solidFill>
              </a:rPr>
              <a:t>после подготовки документации для первичной аттестации держатель эталона организует проведение его поверки </a:t>
            </a:r>
            <a:r>
              <a:rPr lang="ru-RU" dirty="0"/>
              <a:t>(калибровки) государственным научным метрологическим институтом (ГНМИ), государственным региональным центром метрологии (ГРЦМ), юридическим лицом или индивидуальным предпринимателем, аккредитованным на право поверки соответствующей группы средств измерений в установленном порядке. </a:t>
            </a:r>
          </a:p>
        </p:txBody>
      </p:sp>
    </p:spTree>
    <p:extLst>
      <p:ext uri="{BB962C8B-B14F-4D97-AF65-F5344CB8AC3E}">
        <p14:creationId xmlns:p14="http://schemas.microsoft.com/office/powerpoint/2010/main" val="139285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791" y="829559"/>
            <a:ext cx="8474697" cy="57032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Результатом выполнения этих процедур является выдача Свидетельства о поверке (Сертификата калибровки) эталона, с подтверждением его соответствия конкретному разряду государственной поверочной схемы и указанием </a:t>
            </a:r>
            <a:r>
              <a:rPr lang="ru-RU" dirty="0" err="1">
                <a:solidFill>
                  <a:srgbClr val="FF0000"/>
                </a:solidFill>
              </a:rPr>
              <a:t>межповерочного</a:t>
            </a:r>
            <a:r>
              <a:rPr lang="ru-RU" dirty="0">
                <a:solidFill>
                  <a:srgbClr val="FF0000"/>
                </a:solidFill>
              </a:rPr>
              <a:t> интервала эталона, установленного по результатам испытаний и указанным в описании типа средства измерений.</a:t>
            </a:r>
            <a:r>
              <a:rPr lang="ru-RU" dirty="0"/>
              <a:t> В случае калибровки эталона подтверждение его соответствия конкретному разряду государственной поверочной схемы; указание </a:t>
            </a:r>
            <a:r>
              <a:rPr lang="ru-RU" dirty="0" err="1"/>
              <a:t>межкалибровочного</a:t>
            </a:r>
            <a:r>
              <a:rPr lang="ru-RU" dirty="0"/>
              <a:t> интервала оформляется отдельным заключением, содержащим необходимые сведения.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63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645" y="641023"/>
            <a:ext cx="8446417" cy="593888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В соответствии с Методикой периодической аттестации эталона держатель эталона организует проведение его поверки (калибровки). Поверку (калибровку) и оценку соответствия эталона государственной поверочной схеме выполняет держатель эталона, имеющего более высокие показатели точности в соответствии с государственной поверочной схемой и аккредитованный на компетентность в установленном порядке.</a:t>
            </a:r>
          </a:p>
          <a:p>
            <a:endParaRPr lang="ru-RU" dirty="0"/>
          </a:p>
          <a:p>
            <a:r>
              <a:rPr lang="ru-RU" dirty="0" smtClean="0">
                <a:solidFill>
                  <a:srgbClr val="FF0000"/>
                </a:solidFill>
              </a:rPr>
              <a:t>Для </a:t>
            </a:r>
            <a:r>
              <a:rPr lang="ru-RU" dirty="0">
                <a:solidFill>
                  <a:srgbClr val="FF0000"/>
                </a:solidFill>
              </a:rPr>
              <a:t>средств измерений утвержденного типа, применяемых в качестве эталонов единиц величин, процедура поверки (калибровки) входит в состав операций по аттестации эталонов, как этап аттестации эталонов. </a:t>
            </a:r>
          </a:p>
        </p:txBody>
      </p:sp>
    </p:spTree>
    <p:extLst>
      <p:ext uri="{BB962C8B-B14F-4D97-AF65-F5344CB8AC3E}">
        <p14:creationId xmlns:p14="http://schemas.microsoft.com/office/powerpoint/2010/main" val="91464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Государственная </a:t>
            </a:r>
            <a:r>
              <a:rPr lang="ru-RU" dirty="0"/>
              <a:t>поверочная схема - документ, определяющий порядок передачи единиц величин эталонам единиц величин и (или) средствам измерений от эталонов единиц величин, имеющих более высокие показатели точности (Постановление Правительства РФ от 23 сентября 2010 г. № 734). </a:t>
            </a:r>
          </a:p>
        </p:txBody>
      </p:sp>
    </p:spTree>
    <p:extLst>
      <p:ext uri="{BB962C8B-B14F-4D97-AF65-F5344CB8AC3E}">
        <p14:creationId xmlns:p14="http://schemas.microsoft.com/office/powerpoint/2010/main" val="1203294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Результат аттестации </a:t>
            </a:r>
            <a:r>
              <a:rPr lang="ru-RU" b="1" dirty="0" smtClean="0"/>
              <a:t>эталонов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</a:t>
            </a:r>
            <a:r>
              <a:rPr lang="ru-RU" dirty="0"/>
              <a:t>результатам первичной и периодической аттестации эталонов единиц величин оформляются свидетельства об аттестации эталонов единиц величины или извещения о непригодности эталонов единиц величин.</a:t>
            </a:r>
          </a:p>
          <a:p>
            <a:r>
              <a:rPr lang="ru-RU" dirty="0"/>
              <a:t>Сведения об утвержденных эталонах единиц величин вносятся Федеральным агентством по техническому регулированию и метрологии в Федеральный информационный фонд по обеспечению единства измерений.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456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584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Техническое обслуживание эталонов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 аттестации эталонов</vt:lpstr>
      <vt:lpstr>Перечень документации, предоставляемой для аттестации эталонов единиц величин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3</cp:revision>
  <dcterms:created xsi:type="dcterms:W3CDTF">2026-06-09T18:34:12Z</dcterms:created>
  <dcterms:modified xsi:type="dcterms:W3CDTF">2026-06-09T19:20:25Z</dcterms:modified>
</cp:coreProperties>
</file>