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72" r:id="rId9"/>
    <p:sldId id="261" r:id="rId10"/>
    <p:sldId id="273" r:id="rId11"/>
    <p:sldId id="266" r:id="rId12"/>
    <p:sldId id="262" r:id="rId13"/>
    <p:sldId id="274" r:id="rId14"/>
    <p:sldId id="265" r:id="rId15"/>
    <p:sldId id="263" r:id="rId16"/>
    <p:sldId id="264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E8AC-7C02-4363-BBDA-2A940B3FCFB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BB3-1728-4880-8C89-194F5E201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7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E8AC-7C02-4363-BBDA-2A940B3FCFB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BB3-1728-4880-8C89-194F5E201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7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E8AC-7C02-4363-BBDA-2A940B3FCFB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BB3-1728-4880-8C89-194F5E201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2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E8AC-7C02-4363-BBDA-2A940B3FCFB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BB3-1728-4880-8C89-194F5E201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4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E8AC-7C02-4363-BBDA-2A940B3FCFB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BB3-1728-4880-8C89-194F5E201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E8AC-7C02-4363-BBDA-2A940B3FCFB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BB3-1728-4880-8C89-194F5E201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E8AC-7C02-4363-BBDA-2A940B3FCFB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BB3-1728-4880-8C89-194F5E201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E8AC-7C02-4363-BBDA-2A940B3FCFB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BB3-1728-4880-8C89-194F5E201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5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E8AC-7C02-4363-BBDA-2A940B3FCFB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BB3-1728-4880-8C89-194F5E201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2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E8AC-7C02-4363-BBDA-2A940B3FCFB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BB3-1728-4880-8C89-194F5E201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9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E8AC-7C02-4363-BBDA-2A940B3FCFB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BB3-1728-4880-8C89-194F5E201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E8AC-7C02-4363-BBDA-2A940B3FCFB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9BBB3-1728-4880-8C89-194F5E201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5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2046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и требования к условиям хранения средств измерений, поверки и калибровки.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980" y="3448050"/>
            <a:ext cx="61245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5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D1A9C-C115-4274-A8C6-80ABFA28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3164EA-8D75-4B09-BD42-3A6CA8466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015D37-3D72-43EF-B6B2-58095EE8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235" y="-186670"/>
            <a:ext cx="3048000" cy="304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F6553A-1C60-4433-ABB6-8B3AD4FAA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37" y="-153140"/>
            <a:ext cx="3048000" cy="304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2D6EA4-0167-4002-8229-2718D0B52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765" y="166689"/>
            <a:ext cx="3048000" cy="304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F78BC9-98F1-401A-9893-4B0BCFEAA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35" y="3413126"/>
            <a:ext cx="3048000" cy="304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613EC2-AFD4-4674-88E3-2700D01FB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648744"/>
            <a:ext cx="4572000" cy="2705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12D2C8-30C3-4119-A47B-CD26459C85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8" y="391463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2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Длительное хранение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СИ, состоящие из блоков, должны размещаться комплектно.</a:t>
            </a:r>
          </a:p>
          <a:p>
            <a:r>
              <a:rPr lang="ru-RU" dirty="0"/>
              <a:t>СИ должны быть сгруппированы по видам измерений или типам. </a:t>
            </a:r>
          </a:p>
          <a:p>
            <a:r>
              <a:rPr lang="ru-RU" dirty="0"/>
              <a:t>Стеллажи (шкафы, ящики) должны иметь бирку (наклейку) «СИ длительного хранения».</a:t>
            </a:r>
          </a:p>
          <a:p>
            <a:r>
              <a:rPr lang="ru-RU" dirty="0"/>
              <a:t>Учебные СИ должны размещаться на отдельных стеллажах (шкафах) с биркой (наклейкой) «Учебные СИ»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84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Специфика хранения средств поверки и калибровки (Эталонов)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Высший приоритет</a:t>
            </a:r>
            <a:r>
              <a:rPr lang="ru-RU" dirty="0"/>
              <a:t>: эталоны хранятся отдельно от рабочих средств измерений.</a:t>
            </a:r>
          </a:p>
          <a:p>
            <a:r>
              <a:rPr lang="ru-RU" b="1" dirty="0"/>
              <a:t>Доступ</a:t>
            </a:r>
            <a:r>
              <a:rPr lang="ru-RU" dirty="0"/>
              <a:t>: строго ограниченный круг лиц (</a:t>
            </a:r>
            <a:r>
              <a:rPr lang="ru-RU" dirty="0" err="1"/>
              <a:t>поверители</a:t>
            </a:r>
            <a:r>
              <a:rPr lang="ru-RU" dirty="0"/>
              <a:t>, калибровщики, хранители эталонов).</a:t>
            </a:r>
          </a:p>
          <a:p>
            <a:r>
              <a:rPr lang="ru-RU" b="1" dirty="0"/>
              <a:t>Идентификация</a:t>
            </a:r>
            <a:r>
              <a:rPr lang="ru-RU" dirty="0"/>
              <a:t>: каждый эталон должен иметь четкий инвентарный номер и статус.</a:t>
            </a:r>
          </a:p>
          <a:p>
            <a:r>
              <a:rPr lang="ru-RU" b="1" dirty="0"/>
              <a:t>Документация</a:t>
            </a:r>
            <a:r>
              <a:rPr lang="ru-RU" dirty="0"/>
              <a:t>: свидетельства о поверке/калибровке хранятся в быстром доступе.</a:t>
            </a:r>
          </a:p>
        </p:txBody>
      </p:sp>
    </p:spTree>
    <p:extLst>
      <p:ext uri="{BB962C8B-B14F-4D97-AF65-F5344CB8AC3E}">
        <p14:creationId xmlns:p14="http://schemas.microsoft.com/office/powerpoint/2010/main" val="203534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EA9BA-5F36-4C1D-9C52-5E1F5AB2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5DB39-27E4-4900-93DC-07CA74E37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F2F380-1B52-481B-9AA6-71E41835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418" y="-457707"/>
            <a:ext cx="4296792" cy="4296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26891C-A6F3-4E27-B8AD-FE49F5E80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812418" cy="36753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D66716-F914-49CA-97EE-B64F52C5F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75354"/>
            <a:ext cx="3548756" cy="12198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80484E-0518-457C-B0D8-31DC198E9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756" y="3510009"/>
            <a:ext cx="4463988" cy="33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6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выдачи и учет 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Журнальный учет</a:t>
            </a:r>
            <a:r>
              <a:rPr lang="ru-RU" dirty="0"/>
              <a:t>: ведение электронного или бумажного журнала выдачи/возврата СИ.</a:t>
            </a:r>
          </a:p>
          <a:p>
            <a:r>
              <a:rPr lang="ru-RU" b="1" dirty="0"/>
              <a:t>Проверка при возврате</a:t>
            </a:r>
            <a:r>
              <a:rPr lang="ru-RU" dirty="0"/>
              <a:t>: визуальный осмотр на целостность и комплектность после эксплуатации.</a:t>
            </a:r>
          </a:p>
          <a:p>
            <a:r>
              <a:rPr lang="ru-RU" b="1" dirty="0"/>
              <a:t>Соблюдение графиков</a:t>
            </a:r>
            <a:r>
              <a:rPr lang="ru-RU" dirty="0"/>
              <a:t>: СИ с истекающим сроком поверки блокируются для выдачи</a:t>
            </a:r>
          </a:p>
        </p:txBody>
      </p:sp>
    </p:spTree>
    <p:extLst>
      <p:ext uri="{BB962C8B-B14F-4D97-AF65-F5344CB8AC3E}">
        <p14:creationId xmlns:p14="http://schemas.microsoft.com/office/powerpoint/2010/main" val="148734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работе после 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Расконсервация</a:t>
            </a:r>
            <a:r>
              <a:rPr lang="ru-RU" dirty="0"/>
              <a:t>: удаление защитной смазки авиационным бензином или салфеткой.</a:t>
            </a:r>
          </a:p>
          <a:p>
            <a:r>
              <a:rPr lang="ru-RU" b="1" dirty="0"/>
              <a:t>Акклиматизация</a:t>
            </a:r>
            <a:r>
              <a:rPr lang="ru-RU" dirty="0"/>
              <a:t>: выдержка прибора в лаборатории перед измерениями (обычно от 2 до 4 часов).</a:t>
            </a:r>
          </a:p>
          <a:p>
            <a:r>
              <a:rPr lang="ru-RU" b="1" dirty="0"/>
              <a:t>Внешний осмотр</a:t>
            </a:r>
            <a:r>
              <a:rPr lang="ru-RU" dirty="0"/>
              <a:t>: проверка механических повреждений и читаемости шкал.</a:t>
            </a:r>
          </a:p>
          <a:p>
            <a:r>
              <a:rPr lang="ru-RU" b="1" dirty="0"/>
              <a:t>Проверка документов</a:t>
            </a:r>
            <a:r>
              <a:rPr lang="ru-RU" dirty="0"/>
              <a:t>: подтверждение актуальности клейма или свидетельства.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215747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ru-RU" dirty="0" err="1"/>
              <a:t>Спецусловия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113" y="1448553"/>
            <a:ext cx="8313269" cy="4351338"/>
          </a:xfrm>
        </p:spPr>
        <p:txBody>
          <a:bodyPr>
            <a:noAutofit/>
          </a:bodyPr>
          <a:lstStyle/>
          <a:p>
            <a:r>
              <a:rPr lang="ru-RU" sz="2000" dirty="0"/>
              <a:t>Если в приборе имеются съёмные элементы питания (аккумуляторы, батарейки), то они должны быть извлечены из прибора и храниться отдельно. Во избежание неисправности аккумулятора следует периодически проверять уровень его заряда и при необходимости заряжать.</a:t>
            </a:r>
          </a:p>
          <a:p>
            <a:r>
              <a:rPr lang="ru-RU" sz="2000" dirty="0"/>
              <a:t>Электро- и радиоизмерительные приборы в упаковке укладываются в два ряда по высоте, а без упаковки - в один ряд. Упакованные малогабаритные СИ допускается укладывать в несколько рядов, если при этом обеспечивается их сохранность.</a:t>
            </a:r>
          </a:p>
          <a:p>
            <a:r>
              <a:rPr lang="ru-RU" sz="2000" dirty="0"/>
              <a:t>СИ с постоянными магнитами или с намагниченными элементами запрещается располагать на металлических стеллажах или вблизи массивных металлических предметов, а также хранить в непосредственной близости от электро- и радиоизмерительных приборов.</a:t>
            </a:r>
          </a:p>
          <a:p>
            <a:r>
              <a:rPr lang="ru-RU" sz="2000" dirty="0"/>
              <a:t>Электро- и радиоизмерительные приборы, имеющие арретиры, должны храниться </a:t>
            </a:r>
            <a:r>
              <a:rPr lang="ru-RU" sz="2000" dirty="0" err="1"/>
              <a:t>заарретированными</a:t>
            </a:r>
            <a:r>
              <a:rPr lang="ru-RU" sz="2000" dirty="0"/>
              <a:t>. В приборах магнитоэлектрической системы следует замкнуть входные клеммы.</a:t>
            </a:r>
            <a:br>
              <a:rPr lang="ru-RU" sz="2000" dirty="0"/>
            </a:b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417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хранителям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58" y="1825625"/>
            <a:ext cx="8540683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Ученый хранитель — это высококвалифицированный специалист метрологического института (ВНИИМ, ВНИИФТРИ и др.), лаборатории, несущий персональную ответственность за состояние, хранение и применение государственного первичного эталона (ГПЭ) и других эталонов. Это персонально назначенные ведущие специалисты, которые следят за неизменностью эталонов (массы, времени, длины, напряжения и др.), проводят их аттестацию и сверяют с эталонами других стран.</a:t>
            </a:r>
          </a:p>
          <a:p>
            <a:r>
              <a:rPr lang="ru-RU" dirty="0"/>
              <a:t>Статус: Назначается приказом </a:t>
            </a:r>
            <a:r>
              <a:rPr lang="ru-RU" dirty="0" err="1"/>
              <a:t>Росстандарта</a:t>
            </a:r>
            <a:r>
              <a:rPr lang="ru-RU" dirty="0"/>
              <a:t> по представлению директора института.</a:t>
            </a:r>
          </a:p>
        </p:txBody>
      </p:sp>
    </p:spTree>
    <p:extLst>
      <p:ext uri="{BB962C8B-B14F-4D97-AF65-F5344CB8AC3E}">
        <p14:creationId xmlns:p14="http://schemas.microsoft.com/office/powerpoint/2010/main" val="175767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обязанности хранителя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Обеспечение сохранности: Поддержание неизменности физико-химических свойств эталона.</a:t>
            </a:r>
          </a:p>
          <a:p>
            <a:r>
              <a:rPr lang="ru-RU" dirty="0"/>
              <a:t>Исследования: Изучение стабильности и модернизация эталонных комплексов.</a:t>
            </a:r>
          </a:p>
          <a:p>
            <a:r>
              <a:rPr lang="ru-RU" dirty="0"/>
              <a:t>Сличения: Участие в международных сличениях для признания эквивалентности единиц.</a:t>
            </a:r>
          </a:p>
          <a:p>
            <a:r>
              <a:rPr lang="ru-RU" dirty="0"/>
              <a:t>Передача размера: Поверка и калибровка вторичных эталонов по поверочной схеме.</a:t>
            </a:r>
          </a:p>
        </p:txBody>
      </p:sp>
    </p:spTree>
    <p:extLst>
      <p:ext uri="{BB962C8B-B14F-4D97-AF65-F5344CB8AC3E}">
        <p14:creationId xmlns:p14="http://schemas.microsoft.com/office/powerpoint/2010/main" val="208172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обучения и повышения квалификации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Где учатся</a:t>
            </a:r>
            <a:r>
              <a:rPr lang="ru-RU" dirty="0"/>
              <a:t>: Академия стандартизации, метрологии и сертификации (АСМС), профильные аспирантуры при ГНМЦ.</a:t>
            </a:r>
          </a:p>
          <a:p>
            <a:r>
              <a:rPr lang="ru-RU" b="1" dirty="0"/>
              <a:t>Основные модули</a:t>
            </a:r>
            <a:r>
              <a:rPr lang="ru-RU" dirty="0"/>
              <a:t>: Законодательная метрология. Теория погрешностей и расчет неопределенности измерений. Специфика конкретного эталона (например, оптический, дозиметрический, температурный). Автоматизация измерений и </a:t>
            </a:r>
            <a:r>
              <a:rPr lang="ru-RU" dirty="0" err="1"/>
              <a:t>импортозамещение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34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Нормативно-правовая база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ФЗ № 102 «Об обеспечении единства измерений».</a:t>
            </a:r>
          </a:p>
          <a:p>
            <a:r>
              <a:rPr lang="ru-RU" dirty="0"/>
              <a:t>ГОСТ ISO/IEC 17025 — общие требования к компетентности лабораторий.</a:t>
            </a:r>
          </a:p>
          <a:p>
            <a:r>
              <a:rPr lang="ru-RU" dirty="0"/>
              <a:t>ГОСТ 8.395-80 — нормальные условия при поверке и калибровке.</a:t>
            </a:r>
          </a:p>
          <a:p>
            <a:r>
              <a:rPr lang="ru-RU" dirty="0"/>
              <a:t>РД 153-34.0-11.119-2001 — методические указания по учету и хранению СИ.</a:t>
            </a:r>
          </a:p>
          <a:p>
            <a:r>
              <a:rPr lang="ru-RU" dirty="0"/>
              <a:t>Технический паспорт — индивидуальная эксплуатационная документация завода-изготовителя.</a:t>
            </a:r>
          </a:p>
        </p:txBody>
      </p:sp>
    </p:spTree>
    <p:extLst>
      <p:ext uri="{BB962C8B-B14F-4D97-AF65-F5344CB8AC3E}">
        <p14:creationId xmlns:p14="http://schemas.microsoft.com/office/powerpoint/2010/main" val="179483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Общие требования к помещениям (Склады и Лаборатории)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Изолированность</a:t>
            </a:r>
            <a:r>
              <a:rPr lang="ru-RU" dirty="0"/>
              <a:t>: отдельные, специально оборудованные сухие помещения.</a:t>
            </a:r>
          </a:p>
          <a:p>
            <a:r>
              <a:rPr lang="ru-RU" b="1" dirty="0"/>
              <a:t>Защита</a:t>
            </a:r>
            <a:r>
              <a:rPr lang="ru-RU" dirty="0"/>
              <a:t>: полное отсутствие агрессивных паров, газов, кислот и прямой пыли.</a:t>
            </a:r>
          </a:p>
          <a:p>
            <a:r>
              <a:rPr lang="ru-RU" b="1" dirty="0"/>
              <a:t>Безопасность</a:t>
            </a:r>
            <a:r>
              <a:rPr lang="ru-RU" dirty="0"/>
              <a:t>: исключение вибраций, сильных магнитных и электрических полей. Помещения должны быть изолированы от источников вибрации (транспорт, работающее тяжелое оборудование) либо эталоны устанавливаются на специальные виброизолирующие фундаменты.</a:t>
            </a:r>
          </a:p>
          <a:p>
            <a:r>
              <a:rPr lang="ru-RU" b="1" dirty="0"/>
              <a:t>Зонирование</a:t>
            </a:r>
            <a:r>
              <a:rPr lang="ru-RU" dirty="0"/>
              <a:t>: разделение зон для исправных СИ, приборов на карантине и эталонов.</a:t>
            </a:r>
          </a:p>
        </p:txBody>
      </p:sp>
    </p:spTree>
    <p:extLst>
      <p:ext uri="{BB962C8B-B14F-4D97-AF65-F5344CB8AC3E}">
        <p14:creationId xmlns:p14="http://schemas.microsoft.com/office/powerpoint/2010/main" val="326400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6B62C0-52CD-4BB3-A514-DF8BB3A85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382" y="3145192"/>
            <a:ext cx="4962617" cy="36056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A513C0-7350-445C-9C42-CE4DAE3D3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63" y="237206"/>
            <a:ext cx="5166804" cy="34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Климатические условия хранения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Стандартная температура</a:t>
            </a:r>
            <a:r>
              <a:rPr lang="ru-RU" dirty="0"/>
              <a:t>: от +10 °C до +35 °C (если иное не указано в паспорте), с жесткими допусками на колебания (не более 0.5 - 1.0°C в час).</a:t>
            </a:r>
          </a:p>
          <a:p>
            <a:r>
              <a:rPr lang="ru-RU" b="1" dirty="0"/>
              <a:t>Допустимая влажность</a:t>
            </a:r>
            <a:r>
              <a:rPr lang="ru-RU" dirty="0"/>
              <a:t>: не более 80% при температуре +25 °C.</a:t>
            </a:r>
          </a:p>
          <a:p>
            <a:r>
              <a:rPr lang="ru-RU" b="1" dirty="0"/>
              <a:t>Стабильность</a:t>
            </a:r>
            <a:r>
              <a:rPr lang="ru-RU" dirty="0"/>
              <a:t>: резкие колебания температуры (</a:t>
            </a:r>
            <a:r>
              <a:rPr lang="ru-RU" dirty="0" err="1"/>
              <a:t>термоудары</a:t>
            </a:r>
            <a:r>
              <a:rPr lang="ru-RU" dirty="0"/>
              <a:t>) строго запрещены.</a:t>
            </a:r>
          </a:p>
          <a:p>
            <a:r>
              <a:rPr lang="ru-RU" b="1" dirty="0"/>
              <a:t>Контроль</a:t>
            </a:r>
            <a:r>
              <a:rPr lang="ru-RU" dirty="0"/>
              <a:t>: обязательное наличие поверенных </a:t>
            </a:r>
            <a:r>
              <a:rPr lang="ru-RU" dirty="0" err="1"/>
              <a:t>термогигрометров</a:t>
            </a:r>
            <a:r>
              <a:rPr lang="ru-RU" dirty="0"/>
              <a:t> в помещении. Измерительные части приборов контроля микроклимата размещают на расстоянии не менее 3 метров от дверей и окон для исключения сквозняков</a:t>
            </a:r>
          </a:p>
        </p:txBody>
      </p:sp>
    </p:spTree>
    <p:extLst>
      <p:ext uri="{BB962C8B-B14F-4D97-AF65-F5344CB8AC3E}">
        <p14:creationId xmlns:p14="http://schemas.microsoft.com/office/powerpoint/2010/main" val="149504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33578-D02C-4849-80C9-795BDA6B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FD9DB-899C-4A89-8128-400D04766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D73F1D-779B-4039-8CE2-B6EE3F9C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130" y="0"/>
            <a:ext cx="6056870" cy="40467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36178-87A3-4EC2-B372-393B12AC8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34" b="16626"/>
          <a:stretch/>
        </p:blipFill>
        <p:spPr>
          <a:xfrm>
            <a:off x="0" y="2752077"/>
            <a:ext cx="6191250" cy="39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мест хранения (Стеллажи и Шкафы)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Материалы</a:t>
            </a:r>
            <a:r>
              <a:rPr lang="ru-RU" dirty="0"/>
              <a:t>: металлические или деревянные стеллажи, покрытые огнестойкой краской. Прочность конструкций стеллажей (шкафов, ящиков) должна соответствовать суммарному весу хранящихся СИ.</a:t>
            </a:r>
          </a:p>
          <a:p>
            <a:r>
              <a:rPr lang="ru-RU" b="1" dirty="0"/>
              <a:t>Порядок</a:t>
            </a:r>
            <a:r>
              <a:rPr lang="ru-RU" dirty="0"/>
              <a:t>: приборы укладываются строго в один ряд, маркировкой наружу.</a:t>
            </a:r>
          </a:p>
          <a:p>
            <a:r>
              <a:rPr lang="ru-RU" b="1" dirty="0"/>
              <a:t>Безопасность</a:t>
            </a:r>
            <a:r>
              <a:rPr lang="ru-RU" dirty="0"/>
              <a:t>: тяжелые приборы — на нижние полки; хрупкие и высокоточные — на средние.</a:t>
            </a:r>
          </a:p>
          <a:p>
            <a:r>
              <a:rPr lang="ru-RU" b="1" dirty="0"/>
              <a:t>Расстояние</a:t>
            </a:r>
            <a:r>
              <a:rPr lang="ru-RU" dirty="0"/>
              <a:t>: не менее 20 см от стен и отопительных приборов. </a:t>
            </a:r>
          </a:p>
        </p:txBody>
      </p:sp>
    </p:spTree>
    <p:extLst>
      <p:ext uri="{BB962C8B-B14F-4D97-AF65-F5344CB8AC3E}">
        <p14:creationId xmlns:p14="http://schemas.microsoft.com/office/powerpoint/2010/main" val="415562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C8C5-B41A-48C8-B668-FFF1EA69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7B29D-0190-43ED-B403-BFBFBF0D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486316-65CE-4FDB-9B31-489D0F97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829" y="-1"/>
            <a:ext cx="5140171" cy="34267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8D3174-99FC-47C6-ACDA-6CD736F0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96666"/>
            <a:ext cx="6214369" cy="34955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170ED4-187B-49CA-B534-D39688770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920" y="200026"/>
            <a:ext cx="4572000" cy="29813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2BD569-06BF-479A-9F60-56791A08E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569" y="3373821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1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СИ к длительному хранению (Консервация)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Очистка</a:t>
            </a:r>
            <a:r>
              <a:rPr lang="ru-RU" dirty="0"/>
              <a:t>: удаление грязи, пыли и следов коррозии с поверхностей прибора.</a:t>
            </a:r>
          </a:p>
          <a:p>
            <a:r>
              <a:rPr lang="ru-RU" b="1" dirty="0"/>
              <a:t>Смазка</a:t>
            </a:r>
            <a:r>
              <a:rPr lang="ru-RU" dirty="0"/>
              <a:t>: нанесение антикоррозийной смазки на неокрашенные металлические узлы.</a:t>
            </a:r>
          </a:p>
          <a:p>
            <a:r>
              <a:rPr lang="ru-RU" b="1" dirty="0"/>
              <a:t>Питание</a:t>
            </a:r>
            <a:r>
              <a:rPr lang="ru-RU" dirty="0"/>
              <a:t>: обязательное извлечение встроенных аккумуляторов и батареек (защита от протекания).</a:t>
            </a:r>
          </a:p>
          <a:p>
            <a:r>
              <a:rPr lang="ru-RU" b="1" dirty="0"/>
              <a:t>Упаковка</a:t>
            </a:r>
            <a:r>
              <a:rPr lang="ru-RU" dirty="0"/>
              <a:t>: использование штатных чехлов, футляров или полиэтилена с силикагелем.</a:t>
            </a:r>
          </a:p>
        </p:txBody>
      </p:sp>
    </p:spTree>
    <p:extLst>
      <p:ext uri="{BB962C8B-B14F-4D97-AF65-F5344CB8AC3E}">
        <p14:creationId xmlns:p14="http://schemas.microsoft.com/office/powerpoint/2010/main" val="3796472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881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Правила и требования к условиям хранения средств измерений, поверки и калибровки.</vt:lpstr>
      <vt:lpstr>Нормативно-правовая база</vt:lpstr>
      <vt:lpstr>Общие требования к помещениям (Склады и Лаборатории)</vt:lpstr>
      <vt:lpstr>Презентация PowerPoint</vt:lpstr>
      <vt:lpstr>Климатические условия хранения</vt:lpstr>
      <vt:lpstr>Презентация PowerPoint</vt:lpstr>
      <vt:lpstr>Организация мест хранения (Стеллажи и Шкафы)</vt:lpstr>
      <vt:lpstr>Презентация PowerPoint</vt:lpstr>
      <vt:lpstr>Подготовка СИ к длительному хранению (Консервация)</vt:lpstr>
      <vt:lpstr>Презентация PowerPoint</vt:lpstr>
      <vt:lpstr>Длительное хранение</vt:lpstr>
      <vt:lpstr>Специфика хранения средств поверки и калибровки (Эталонов)</vt:lpstr>
      <vt:lpstr>Презентация PowerPoint</vt:lpstr>
      <vt:lpstr>Порядок выдачи и учет СИ</vt:lpstr>
      <vt:lpstr>Подготовка к работе после хранения</vt:lpstr>
      <vt:lpstr>Спецусловия</vt:lpstr>
      <vt:lpstr>Требования к хранителям</vt:lpstr>
      <vt:lpstr>Ключевые обязанности хранителя</vt:lpstr>
      <vt:lpstr>Программа обучения и повышения квалификации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user</cp:lastModifiedBy>
  <cp:revision>9</cp:revision>
  <dcterms:created xsi:type="dcterms:W3CDTF">2026-06-04T20:12:57Z</dcterms:created>
  <dcterms:modified xsi:type="dcterms:W3CDTF">2026-06-05T10:14:27Z</dcterms:modified>
</cp:coreProperties>
</file>