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10.jpg" ContentType="image/jpeg"/>
  <Override PartName="/ppt/media/image11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1759E-E386-4E8D-9EE6-95E956922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69622B0-8BDA-454F-8ED2-7C08B669C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0CD535-FE9B-4D73-A66C-FAD4950B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D0AF9A-C885-4D97-BA08-5DE9FE61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896B2D-7C94-418C-A18C-1A35EB9D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8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225BE2-E31D-4FC2-938F-71116C77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895EA11-E25A-487A-AEE1-6D96E9C09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4F6709-90EF-4146-8C39-6646CD2E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32A223-7987-4B6F-B495-81EFCEE5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77B6ED-70ED-438A-9048-DB7BD186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8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825B124-6388-41D0-8087-39A1DF4C9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AE6DF73-2E86-422F-8D8A-A2436C8C0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72489B-25CB-4DC7-8BCE-AC5F92A5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00C9DA-7855-4F44-B581-D1085A9B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021C9F-9091-424B-A17B-D1F21069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3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EE796-B074-4C99-A479-97719C251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559B6C-E3EC-44D6-853B-467DCE177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1BCE2D-68F9-4E26-90C6-231D3F95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0DD465-482C-472A-B137-CAA2A24F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FB68A5-F550-49F8-8ED0-F6665FC9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E43563-BDB1-4C38-B2B9-CD09B7ED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AC0F660-7B38-482F-9782-9C42A6E8E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7FEB69-42B5-4361-B9AB-320E79DB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23851E-8F75-49C1-90E4-736CF59B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6C2AD1-C74A-4793-B50A-7A87AAAB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0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6E1D5-36DC-45FB-817A-C6C27286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E01C7E-7CE1-48A3-8025-85E069998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5CD9336-1A2E-4860-808B-89E8709B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2DCE9D-6FC8-491A-BA57-F0D17C586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27C2E83-F7AB-418C-B5B8-DCB77615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F28E49-87CB-4CAF-A777-0A6214D5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24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1AC080-6922-4109-BBC1-AB29E3FF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450E27-6B3B-4C57-A8DB-EB90E16A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0D1A58-48CA-435A-A489-B50B23114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FCBD03D-50CA-4324-AC02-E5875D775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A8830CB-899A-4B54-BC32-0C48C24EF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6F95D1F-4B21-403C-8C7E-2C48F512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BDD70FC-43DB-4708-A9D0-5BAE3A6D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2413161-4A69-473A-8C8F-388EA7EC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3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F33E77-40EA-417F-8149-A71FB226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6E21097-C6D6-4B6F-9FF6-E2B41646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CDDF3C2-4E09-424E-8578-15C4D7B2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264EFD-0E54-46CF-8868-5A4FBCAA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1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199902B-EDC8-45D9-8027-2B7131CD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AAA6197-8E69-4C6F-85DB-B92219E7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D82D84-1255-4F83-8173-461FB062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2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41164D-5547-450B-A811-7A25FB39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166809-7DED-47DB-85EB-7CA2C5154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5A3BE3-4D44-4B26-89DE-C331604F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5E87145-0A68-4A2B-A3E6-19D905F32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951D363-6EA8-4AEE-A948-70F98097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20D889-31E9-4D22-B104-76DECD4C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62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700299-A6B5-439C-9D38-04000DE1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AE211EB-DEFB-47F6-B6B0-604CCB06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EC708E-B0DB-4AC5-A630-F6782082B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9F5F87-F212-4D22-AE40-FD84CA14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C7F1DB1-5BA2-45BD-A797-698FA684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2127FF9-BF44-45DF-8E1A-ABCAF3CC6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1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A6852-ADE7-4B6C-9E80-F75165D4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B75B93-3E27-495C-BE6C-542F64A1C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89417E-405F-4C9E-AA8E-30C2478DF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5C034-CEF5-4D34-8D75-35A09FB3B772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0A9711-8396-4D43-B9D8-CCF1DAEF9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682BC-0898-4905-ABBB-D4A637CF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FF30-43AD-4E35-A72C-A279A82A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5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5F1589-62D2-43CD-90F9-774A9E63B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62D7CE3-0876-4F08-81C6-A4AE2A199EBF}"/>
              </a:ext>
            </a:extLst>
          </p:cNvPr>
          <p:cNvSpPr/>
          <p:nvPr/>
        </p:nvSpPr>
        <p:spPr>
          <a:xfrm>
            <a:off x="1126435" y="183380"/>
            <a:ext cx="9435548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endParaRPr lang="ru-RU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4930" y="782595"/>
            <a:ext cx="9837053" cy="4856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совместного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с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 по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речевому развитию детей дошкольного возраста посредством художественной литературы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начинаем диалог»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МБДОУ «Детский сад комбинированного вида № 15»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Рудь Светлана Анатольевна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0701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125E8F-2EBA-46BB-8E84-8F8D07B8D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FC1EB70-67C6-4ACD-84CD-199103712CB2}"/>
              </a:ext>
            </a:extLst>
          </p:cNvPr>
          <p:cNvSpPr/>
          <p:nvPr/>
        </p:nvSpPr>
        <p:spPr>
          <a:xfrm>
            <a:off x="3047999" y="1060175"/>
            <a:ext cx="681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Содержание третьего этапа</a:t>
            </a:r>
          </a:p>
          <a:p>
            <a:pPr lvl="0" algn="ctr"/>
            <a:r>
              <a:rPr lang="ru-RU" dirty="0"/>
              <a:t>(заключительного)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491689"/>
              </p:ext>
            </p:extLst>
          </p:nvPr>
        </p:nvGraphicFramePr>
        <p:xfrm>
          <a:off x="3047999" y="1868694"/>
          <a:ext cx="7381104" cy="3197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81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51155">
                <a:tc>
                  <a:txBody>
                    <a:bodyPr/>
                    <a:lstStyle/>
                    <a:p>
                      <a:pPr marL="171450" indent="-171450"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Оформление информационного стенда  «Итоги работы по развитию и коррекции речи»</a:t>
                      </a:r>
                    </a:p>
                    <a:p>
                      <a:pPr marL="171450" indent="-171450"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Презентация «Все, все, все про нас»</a:t>
                      </a:r>
                    </a:p>
                    <a:p>
                      <a:pPr marL="171450" indent="-171450"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Памятка для родителей «Работа по развитию речи в летний период»</a:t>
                      </a:r>
                    </a:p>
                    <a:p>
                      <a:pPr marL="171450" indent="-171450"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Совместное мероприятие «Праздник правильной речи»</a:t>
                      </a:r>
                    </a:p>
                    <a:p>
                      <a:pPr marL="171450" indent="-171450"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Совместный показ (родители и дети) сказки «Гуси – Лебеди»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01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1168CC-C38A-4102-B5C6-AC8879D53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12D86A-F169-4261-9636-F66918F6C0F1}"/>
              </a:ext>
            </a:extLst>
          </p:cNvPr>
          <p:cNvSpPr/>
          <p:nvPr/>
        </p:nvSpPr>
        <p:spPr>
          <a:xfrm>
            <a:off x="4777786" y="1272209"/>
            <a:ext cx="3584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Результаты мероприятия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84389" y="1641541"/>
            <a:ext cx="8880389" cy="4331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16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Опыт работы показал, что данная методическая разработка позволяет решить проблемы речевого развития детей старшего дошкольного возраста и плавно включить родителей в образовательный и коррекционный процесс как равноправных участников.</a:t>
            </a:r>
          </a:p>
          <a:p>
            <a:pPr fontAlgn="base"/>
            <a:r>
              <a:rPr lang="ru-RU" sz="1600" dirty="0"/>
              <a:t>     На сегодняшний момент многие формы работы с родителями используются в комплексе.  В структуру любого мероприятия с участием родителей вносятся различного рода новые элементы в целях повышения родительского интереса к этим мероприятиям.</a:t>
            </a:r>
          </a:p>
          <a:p>
            <a:pPr fontAlgn="base"/>
            <a:r>
              <a:rPr lang="ru-RU" sz="1600" dirty="0"/>
              <a:t>       Неформальный подход к организации и проведению этих форм работы ставит перед необходимостью использовать разнообразные методы активизации родителей. Для этого  необходимо давать возможность  родителям активно участвовать, говорить, спорить, играть, соревноваться.</a:t>
            </a:r>
          </a:p>
          <a:p>
            <a:pPr fontAlgn="base"/>
            <a:r>
              <a:rPr lang="ru-RU" sz="1600" dirty="0"/>
              <a:t>       Практический опыт показывает, что благодаря соблюдению  основных принципов общения  педагогов с родителями (общение на основе диалога; открытость, истинность в общении;   отказ от критики и оценки партнера по общению) при организации разнообразных форм взаимодействия с родителями по развитию речи и коррекции речевых нарушений воспитанников дают свои положительные результаты.</a:t>
            </a:r>
          </a:p>
          <a:p>
            <a:pPr fontAlgn="base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FE2FBD-130A-460D-8279-31DB858FC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ED0B76C-37F2-4649-B1BD-87D1423094A8}"/>
              </a:ext>
            </a:extLst>
          </p:cNvPr>
          <p:cNvSpPr/>
          <p:nvPr/>
        </p:nvSpPr>
        <p:spPr>
          <a:xfrm>
            <a:off x="212035" y="145775"/>
            <a:ext cx="604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Использование крылатых и образных выражений</a:t>
            </a:r>
          </a:p>
          <a:p>
            <a:pPr lvl="0" algn="ctr"/>
            <a:r>
              <a:rPr lang="ru-RU" dirty="0"/>
              <a:t> по тематике совместного проекта «Мы начинаем диалог»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800B0F-01F0-43CF-9B29-DF430CF7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89" y="1065689"/>
            <a:ext cx="860816" cy="7575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2CBE81-019A-4034-A027-2DAB024E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062" y="1857055"/>
            <a:ext cx="860816" cy="7575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935D5F9-4203-4128-9889-0573323D1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89" y="2101323"/>
            <a:ext cx="860816" cy="757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B3DE24-3F4C-41DF-A985-94A06E5B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89" y="3770644"/>
            <a:ext cx="860816" cy="757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01139D-588F-4BE1-83C0-366AD93D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5" y="4821364"/>
            <a:ext cx="860816" cy="7575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8671" y="103036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В. Г. Белинский считал, что «книги, которые пишутся собственно для детей, должны входить в план воспитания как одна из важнейших его сторон».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2852" y="4723312"/>
            <a:ext cx="7845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«Нельзя перегружать детский мозг огромными дозами таких недетских эпитетов, как «трогательный», «изысканный», «томный», «роковой» и т. д. Для ребенка ни один из них не имеет /и не может иметь/ никакого конкретного смысла, т. к. все они – за пределами его личного опыта, и те родители, которые торопятся навязать их ребенку, тем самым приучают его к пустословию» - писал К. И. Чуковский.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77019" y="1822467"/>
            <a:ext cx="660789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Лашкова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«в настоящее время набирает силу процесс огрубления нравов общества, что влечет за собой упадок и общей культуры и речевых традиций. В речевой деятельности это выражается в увеличении лексики со сниженной эмоционально-экспрессивной окраской, просторечных форм, вульгаризмов, жаргонизмов»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5106" y="3686886"/>
            <a:ext cx="6487903" cy="1134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 М.М. утверждал: «Диалог для ребенка является первой школой овладения родной речью, школой общения, он сопровождает и пронизывает всю его жизнь, все отношения, он, по существу,- основа развивающейся личности».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5105" y="2065437"/>
            <a:ext cx="3131522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«Литературе так же нужны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талантливые читатели,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писатели»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Я. Маршак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26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6D29F3-8068-4570-AD43-2A310699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22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8EB46F-B4C3-45A0-94E9-DE22D9ECD6FD}"/>
              </a:ext>
            </a:extLst>
          </p:cNvPr>
          <p:cNvSpPr/>
          <p:nvPr/>
        </p:nvSpPr>
        <p:spPr>
          <a:xfrm>
            <a:off x="2266121" y="604014"/>
            <a:ext cx="644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Список использованной литературы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3081" y="1309816"/>
            <a:ext cx="11186984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Князева О.Л. Приобщение детей к истокам русской народной культуры. Программа: учеб.-метод. пособие/ О.Л. Князева, М. Д.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Маханёва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Детство-Пресс,1998.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«Придумай слово». Речевые игры и упражнения для дошкольников : книга для воспитателей детского сада и родителей / О. С. Ушакова и др. ; под ред. О.С. Ушаковой. – М .: Изд-во «Институт психотерапии», 2001.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М. Г. Борисенко, Н. А. Лукина. Конспекты комплексных занятий со сказками.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«Патриот» 2006.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Короткова Э. Обучение детей дошкольного возраста рассказыванию. М., Просвящение,1998.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Смирнова О. Д. Приобщение дошкольников к литературе: традиции и современность. Метод рек. Мурманск. 2007.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Программа  «От рождения до школы». Под редакцией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Гвоздев А.Н. Вопросы изучения детской речи. – М.. 1961.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Горбушина Л.А.. Николаичева А.П. Выразительное чтение и рассказывание детям дошкольного возраста. – М.: Просвещение. 1983.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Гриценко З.А. Ты детям сказку расскажи… Методика приобщения детей к чтению. – М.: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-Пресс. 2003.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Диагностика речевого развития дошкольников: Научно-метод. пособие / Под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ред.О.С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Ушаковой. – М.. 1997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речи детей дошкольного возраста: Пособие для воспитателя детского сада/ В.И.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Логинова.А.И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Максаков.М.И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Попова и др.; Под ред. Ф.А. Сохина. – М.: Просвещение. 1984.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F4E777-EF6D-43F0-BB17-C39BB215A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26B3C8-ADDF-4FCD-A293-84E6C523B032}"/>
              </a:ext>
            </a:extLst>
          </p:cNvPr>
          <p:cNvSpPr/>
          <p:nvPr/>
        </p:nvSpPr>
        <p:spPr>
          <a:xfrm>
            <a:off x="2239617" y="583096"/>
            <a:ext cx="931627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Рефлексия</a:t>
            </a:r>
          </a:p>
          <a:p>
            <a:r>
              <a:rPr lang="ru-RU" sz="1400" dirty="0"/>
              <a:t>В наш век новых информационных технологий роль книги изменилась. По данным многочисленных исследований уже в дошкольном возрасте дети предпочитают книге другие источники информации: телевидение, видеопродукцию, компьютер, поэтому моя роль, как педагога состоит в том, чтобы заинтересовать дошкольников и их родителей, побудить в них интерес к литературным произведениям, привить любовь к художественному слову, уважение книге. Книга дает возможность домыслить, "пофантазировать". Она учит размышлять над новой информацией, развивает креативность, творческие способности, умение думать самостоятельно.</a:t>
            </a:r>
          </a:p>
          <a:p>
            <a:r>
              <a:rPr lang="ru-RU" sz="1400" dirty="0"/>
              <a:t>     Художественная литература служит действенным средством умственного, нравственного и эстетического воспитания. Она развивает мышление и воображение ребенка, обогащает его эмоции, дает прекрасные образцы русского литературного языка. Велика роль художественной литературы в развитии речи ребенка, без чего невозможно успешное обучение в школе.</a:t>
            </a:r>
          </a:p>
          <a:p>
            <a:r>
              <a:rPr lang="ru-RU" sz="1400" dirty="0"/>
              <a:t>Риски:</a:t>
            </a:r>
          </a:p>
          <a:p>
            <a:pPr marL="342900" indent="-342900">
              <a:buAutoNum type="arabicPeriod"/>
            </a:pPr>
            <a:r>
              <a:rPr lang="ru-RU" sz="1400" dirty="0"/>
              <a:t>Неумение.</a:t>
            </a:r>
          </a:p>
          <a:p>
            <a:pPr marL="342900" indent="-342900">
              <a:buAutoNum type="arabicPeriod"/>
            </a:pPr>
            <a:r>
              <a:rPr lang="ru-RU" sz="1400" dirty="0"/>
              <a:t>Не желание.</a:t>
            </a:r>
          </a:p>
          <a:p>
            <a:pPr marL="342900" indent="-342900">
              <a:buAutoNum type="arabicPeriod"/>
            </a:pPr>
            <a:r>
              <a:rPr lang="ru-RU" sz="1400" dirty="0"/>
              <a:t>Малограмотность.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Непонимание и незнание родителями грамматических особенностей речи и форм работы с детьми.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 каждого родителя есть свое звуковосприятие (дефекты речи), а ребенок звукоподражатель своих родителей.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Не все родители способны употреблять в речи с ребенком всё лексическое богатство речи.</a:t>
            </a:r>
          </a:p>
          <a:p>
            <a:r>
              <a:rPr lang="ru-RU" sz="1400" dirty="0"/>
              <a:t>    Для решения этих рисков мы и проводим консультации, открытые показы, родительские собрания. Повышаем компетентность родителей в речевом развитии детей.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504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97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F7C0BD-D638-4C46-B772-34EB4DD777BE}"/>
              </a:ext>
            </a:extLst>
          </p:cNvPr>
          <p:cNvSpPr/>
          <p:nvPr/>
        </p:nvSpPr>
        <p:spPr>
          <a:xfrm>
            <a:off x="387178" y="649358"/>
            <a:ext cx="1145883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Актуальность проведения совместного проекта «Мы начинаем диалог» по речевому развитию.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Взаимодействие детского сада и семьи является необходимым условием работы дошкольного учреждения по любому направлению его деятельности. Не является исключением и работа по развитию речи дошкольников, ведь наилучших результатов в работе можно достичь, если воспитатели и родители будут действовать согласованно.</a:t>
            </a:r>
          </a:p>
          <a:p>
            <a:pPr lvl="0"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Семья- нехватка времени, занятость. Перекладывание ответственности на педагогов. Снижение воспитательного потенциала семьи. Детский сад- основная задача взаимодействие с семьей для обеспечения полноценного развития ребёнка.</a:t>
            </a:r>
          </a:p>
          <a:p>
            <a:pPr algn="ctr" fontAlgn="base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своевременного развития речи родители и другие взрослые, окружающие малыша, должны постоянно общаться с ним, стремясь вызвать ответную реакцию.</a:t>
            </a:r>
          </a:p>
          <a:p>
            <a:pPr algn="ctr" fontAlgn="base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Известно, что нарушения речи отражаются на психическом развитии ребёнка, формировании его личности. Иногда с детьми, у которых есть нарушения речи, родители стараются меньше разговаривать. Этим они наносят вред речевому и психическому развитию ребёнка. Если ребёнок не говорит, то мама и все окружающие должны как можно больше разговаривать с ним. Но не всегда родители знают, о чём и как разговаривать с ребенком.</a:t>
            </a:r>
          </a:p>
          <a:p>
            <a:pPr algn="ctr" fontAlgn="base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Недоразвитие звуковой стороны речи, недостаточное формирование фонематической структуры речи и звукопроизношения препятствуют развитию анализа и синтеза звукового состава слова. Это создаёт значительные трудности на пути овладения детьми грамотой. Отставая в учении, те школьники, у которых есть речевые расстройства, теряют интерес к обучению.</a:t>
            </a:r>
          </a:p>
          <a:p>
            <a:pPr lvl="0" algn="ctr"/>
            <a:endParaRPr lang="ru-RU" dirty="0"/>
          </a:p>
          <a:p>
            <a:pPr lvl="0" algn="ctr"/>
            <a:endParaRPr lang="ru-RU" dirty="0">
              <a:solidFill>
                <a:srgbClr val="FF0000"/>
              </a:solidFill>
            </a:endParaRPr>
          </a:p>
          <a:p>
            <a:pPr lvl="0" algn="ctr"/>
            <a:endParaRPr lang="ru-RU" dirty="0">
              <a:solidFill>
                <a:srgbClr val="FF0000"/>
              </a:solidFill>
            </a:endParaRPr>
          </a:p>
          <a:p>
            <a:pPr lvl="0"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4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3209CB-9FAF-470B-A826-4E00D2C4C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5A116C-4340-46E4-90DC-3D5FF4E49A2E}"/>
              </a:ext>
            </a:extLst>
          </p:cNvPr>
          <p:cNvSpPr/>
          <p:nvPr/>
        </p:nvSpPr>
        <p:spPr>
          <a:xfrm>
            <a:off x="897924" y="1269703"/>
            <a:ext cx="9481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Цель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совместного проекта </a:t>
            </a:r>
            <a:r>
              <a:rPr lang="ru-RU" dirty="0"/>
              <a:t>«Мы начинаем диалог» по речевому </a:t>
            </a:r>
            <a:r>
              <a:rPr lang="ru-RU" dirty="0" smtClean="0"/>
              <a:t>развитию:</a:t>
            </a:r>
            <a:endParaRPr lang="ru-RU" dirty="0"/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Оказание помощи родителям (законным представителям) </a:t>
            </a:r>
            <a:r>
              <a:rPr lang="ru-RU" dirty="0"/>
              <a:t>в повышении компетенции и  обмена </a:t>
            </a:r>
            <a:r>
              <a:rPr lang="ru-RU" dirty="0" smtClean="0"/>
              <a:t>опытом, </a:t>
            </a:r>
            <a:r>
              <a:rPr lang="ru-RU" dirty="0"/>
              <a:t>методами и приемами по развитию речи детей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endParaRPr lang="ru-RU" dirty="0"/>
          </a:p>
          <a:p>
            <a:pPr lvl="0" algn="ctr"/>
            <a:endParaRPr lang="ru-RU" dirty="0"/>
          </a:p>
          <a:p>
            <a:pPr algn="ctr"/>
            <a:r>
              <a:rPr lang="ru-RU" dirty="0"/>
              <a:t>Задачи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совместного проекта </a:t>
            </a:r>
            <a:r>
              <a:rPr lang="ru-RU" dirty="0"/>
              <a:t>«Мы начинаем диалог» по речевому </a:t>
            </a:r>
            <a:r>
              <a:rPr lang="ru-RU" dirty="0" smtClean="0"/>
              <a:t>развитию: </a:t>
            </a:r>
            <a:endParaRPr lang="ru-RU" dirty="0"/>
          </a:p>
          <a:p>
            <a:pPr algn="ctr"/>
            <a:r>
              <a:rPr lang="ru-RU" dirty="0"/>
              <a:t>1. Повышение компетентности родителей в области речевого развития детей.</a:t>
            </a:r>
          </a:p>
          <a:p>
            <a:pPr lvl="0" algn="ctr"/>
            <a:r>
              <a:rPr lang="ru-RU" dirty="0"/>
              <a:t>2. Активизация и обогащение воспитательных и образовательных умений родителей по развитию речи. </a:t>
            </a:r>
          </a:p>
          <a:p>
            <a:pPr lvl="0" algn="ctr"/>
            <a:r>
              <a:rPr lang="ru-RU" dirty="0"/>
              <a:t>3. Создание условий для совместной игровой и развивающей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24631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9934A7-ED01-4CA5-AC16-2F674086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497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52F883-5ED7-4D6B-BE25-53277854DB54}"/>
              </a:ext>
            </a:extLst>
          </p:cNvPr>
          <p:cNvSpPr/>
          <p:nvPr/>
        </p:nvSpPr>
        <p:spPr>
          <a:xfrm>
            <a:off x="1425504" y="1795491"/>
            <a:ext cx="8454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Ожидаемые результаты</a:t>
            </a:r>
          </a:p>
          <a:p>
            <a:pPr marL="342900" lvl="0" indent="-342900" algn="ctr">
              <a:buAutoNum type="arabicPeriod"/>
            </a:pPr>
            <a:r>
              <a:rPr lang="ru-RU" dirty="0"/>
              <a:t>Создание системы комплексной работы с родителями.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ru-RU" dirty="0"/>
              <a:t>Педагогическое просвещение родителей по вопросам речевого развития детей</a:t>
            </a:r>
          </a:p>
          <a:p>
            <a:pPr lvl="0" algn="ctr"/>
            <a:r>
              <a:rPr lang="ru-RU" dirty="0"/>
              <a:t>3. Обобщение опыта семейного воспитания в области речевого развития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3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AFC2B3-901B-4BD4-9268-8626333B4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8"/>
            <a:ext cx="12192000" cy="684029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5966B82-35AB-4EEE-8E31-89D0DA27AA5C}"/>
              </a:ext>
            </a:extLst>
          </p:cNvPr>
          <p:cNvSpPr/>
          <p:nvPr/>
        </p:nvSpPr>
        <p:spPr>
          <a:xfrm>
            <a:off x="3048000" y="1404730"/>
            <a:ext cx="71694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Предварительная работа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Анкетирование «Ваш ребенок»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Опрос «</a:t>
            </a:r>
            <a:r>
              <a:rPr lang="ru-RU" dirty="0"/>
              <a:t>Воспитание звуковой культуры речи у детей дошкольного возраста»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Анкетирование «Роль семьи в преодолении речевых нарушениях у детей»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Собрание «Требования, предъявляемые к развитию речи ребенка»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Оформление стенда «Скорая родительская помощь»: «Артикуляционные упражнения», «Игры со звуками»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Оформление папки – передвижки «Развитие фонематического слуха у детей»</a:t>
            </a: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Оформление почтового ящика «Шкатулка вопросов»</a:t>
            </a:r>
          </a:p>
        </p:txBody>
      </p:sp>
    </p:spTree>
    <p:extLst>
      <p:ext uri="{BB962C8B-B14F-4D97-AF65-F5344CB8AC3E}">
        <p14:creationId xmlns:p14="http://schemas.microsoft.com/office/powerpoint/2010/main" val="150192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A09BD3-3D79-4B30-BDA8-CC039288A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E6AB29-E44E-40D8-9F2A-9C3BB54966DB}"/>
              </a:ext>
            </a:extLst>
          </p:cNvPr>
          <p:cNvSpPr/>
          <p:nvPr/>
        </p:nvSpPr>
        <p:spPr>
          <a:xfrm>
            <a:off x="1338471" y="1484242"/>
            <a:ext cx="93427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Материалы и атрибуты</a:t>
            </a:r>
          </a:p>
          <a:p>
            <a:pPr lvl="0"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Папки – передвижки, памятки, рекомендации по речевому развитию детей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Дидактические игры: «Расскажи сказку по картинкам», лото «Из какой сказки герой» 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Театрализованные игры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Настольный театр по сказкам 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Шапочки для театрализации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Познавательная литература для родителей по речевому развитию детей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Художественная литература для детей 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Театр «Би-ба-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Игры для развития мелкой моторики: конструктор, «Сложи узор»,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мозайка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Раскраски, пластилин, краски, карандаши, цветная бумага, клей, ножницы</a:t>
            </a:r>
          </a:p>
        </p:txBody>
      </p:sp>
    </p:spTree>
    <p:extLst>
      <p:ext uri="{BB962C8B-B14F-4D97-AF65-F5344CB8AC3E}">
        <p14:creationId xmlns:p14="http://schemas.microsoft.com/office/powerpoint/2010/main" val="274482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DE8A6D-36D1-4B65-B853-F5B6609D1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82954BB-38F0-4C91-9A86-CC93CC3461B5}"/>
              </a:ext>
            </a:extLst>
          </p:cNvPr>
          <p:cNvSpPr/>
          <p:nvPr/>
        </p:nvSpPr>
        <p:spPr>
          <a:xfrm>
            <a:off x="437322" y="1524000"/>
            <a:ext cx="72886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Основные этапы проведения совместного проекта «Мы начинаем диалог» по речевому развитию детей.</a:t>
            </a:r>
          </a:p>
          <a:p>
            <a:pPr lvl="0" algn="ctr"/>
            <a:r>
              <a:rPr lang="ru-RU" dirty="0"/>
              <a:t>1 Этап организационный</a:t>
            </a:r>
          </a:p>
          <a:p>
            <a:pPr lvl="0" algn="ctr"/>
            <a:r>
              <a:rPr lang="ru-RU" dirty="0"/>
              <a:t>Цель: Помочь родителям осознать ценность речевого развития детей с помощью художественной литературы.</a:t>
            </a:r>
          </a:p>
          <a:p>
            <a:pPr lvl="0" algn="ctr"/>
            <a:r>
              <a:rPr lang="ru-RU" dirty="0"/>
              <a:t>2 Этап основной</a:t>
            </a:r>
          </a:p>
          <a:p>
            <a:pPr lvl="0" algn="ctr"/>
            <a:r>
              <a:rPr lang="ru-RU" dirty="0"/>
              <a:t>Цель: повышение профессионального мастерства и обмен опытом методами и приёмами по речевому развитию детей посредством художественной литературы.</a:t>
            </a:r>
          </a:p>
          <a:p>
            <a:pPr lvl="0" algn="ctr"/>
            <a:r>
              <a:rPr lang="ru-RU" dirty="0"/>
              <a:t>3 Этап заключительный </a:t>
            </a:r>
          </a:p>
          <a:p>
            <a:pPr lvl="0" algn="ctr"/>
            <a:r>
              <a:rPr lang="ru-RU" dirty="0"/>
              <a:t>Цель: Подведение итогов, анализ ожидаемого результата. </a:t>
            </a:r>
          </a:p>
        </p:txBody>
      </p:sp>
    </p:spTree>
    <p:extLst>
      <p:ext uri="{BB962C8B-B14F-4D97-AF65-F5344CB8AC3E}">
        <p14:creationId xmlns:p14="http://schemas.microsoft.com/office/powerpoint/2010/main" val="409610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B24BD9-7228-4947-BDA3-569E1F016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DF44F87-2258-494A-A0BD-80CCE110484C}"/>
              </a:ext>
            </a:extLst>
          </p:cNvPr>
          <p:cNvSpPr/>
          <p:nvPr/>
        </p:nvSpPr>
        <p:spPr>
          <a:xfrm>
            <a:off x="3830594" y="1086678"/>
            <a:ext cx="695273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Содержание первого этапа (организационный)</a:t>
            </a:r>
          </a:p>
          <a:p>
            <a:r>
              <a:rPr lang="ru-RU" sz="1400" dirty="0"/>
              <a:t>- Родительское собрание «Мы начинаем диалог»: Показ презентации проекта «Мы начинаем диалог», наметить план совместной работы по речевому развитию детей. </a:t>
            </a:r>
          </a:p>
          <a:p>
            <a:r>
              <a:rPr lang="ru-RU" sz="1400" dirty="0"/>
              <a:t>- Консультация для родителей " КАК НАУЧИТЬ РЕБЁНКА ЛЮБИТЬ КНИГИ"</a:t>
            </a:r>
          </a:p>
          <a:p>
            <a:r>
              <a:rPr lang="ru-RU" sz="1400" dirty="0"/>
              <a:t>Дошкольное  детство как период в человеческой жизни играет важную роль в формировании того, каким станет не только каждый отдельный человек, но и все человечество, мир в целом. Культура общения с книгой закладывается в семье. В современных семьях нечасто увидишь художественную литературу, читающих родителей. Книги заменили телевизор и компьютер.</a:t>
            </a:r>
            <a:endParaRPr lang="ru-RU" sz="1400" b="1" dirty="0"/>
          </a:p>
          <a:p>
            <a:r>
              <a:rPr lang="ru-RU" sz="1400" dirty="0"/>
              <a:t>       Пора вспомнить, что именно книга играет важную роль в развитии малыша. Книга закладывает основы такого важного качества, как любознательность. Книга помогает овладеть речью - ключом к познанию окружающего мира, природы, вещей, человеческих отношений.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Консультация «Знакомство с развивающей средой в группе» (проигрывание речевых игр).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Консультация «Особенности речевого развития».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Консультация «Проблемы в познавательно- речевом развитии ребёнка».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Консультация «Как успешно подготовить ребёнка к школе».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Консультация «Научим детей думать».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229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B6E8B7-4014-4476-B1E2-76110EC1C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1576C0-C2ED-48FE-A8F9-11E7EC2DB131}"/>
              </a:ext>
            </a:extLst>
          </p:cNvPr>
          <p:cNvSpPr/>
          <p:nvPr/>
        </p:nvSpPr>
        <p:spPr>
          <a:xfrm>
            <a:off x="3047999" y="222423"/>
            <a:ext cx="5898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Содержание второго этапа</a:t>
            </a:r>
          </a:p>
          <a:p>
            <a:pPr lvl="0" algn="ctr"/>
            <a:r>
              <a:rPr lang="ru-RU" dirty="0"/>
              <a:t>(основного)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40907" y="1029730"/>
            <a:ext cx="8064844" cy="4439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Круглый стол- дискуссия «Роль книги в семейном воспитании и речевом развитии ребенка»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Эпиграфом к нашей сегодняшней встрече может быть народная мудрость "Лиши человека воды и он умрет" а лиши книги -он перестанет быть человеком". Нам хочется что бы эта встреча стала настоящим праздником книги, так как хорошая книга- воспитатель, учитель, советчик и друг.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сейчас я предлагаю вам принять участие в дискуссии на тему «Роль книги в семейном воспитании и речевом развитии ребенка»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Консультация «Сказка  ложь, а в ней намек»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1200" dirty="0"/>
              <a:t> Создание родителями с детьми книг самоделок по произведениям русских писателей, или по сказкам, которые дети придумали сами и т. д.;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4. Выставки детских рисунков и поделок, сделанных по мотивам прочитанных произведений дома с родителями;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5. Выставки книг родителей («Книга моего детства» и т. д.);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200" dirty="0"/>
              <a:t>Открытая образовательная деятельность для родителей (например: «Сядем рядком, поговорим ладком»);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200" dirty="0"/>
              <a:t>Совместная образовательная деятельность (дети, родители) (например: «В стране сказок»);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1200" dirty="0"/>
              <a:t>Драматизация сказок для родителей (мы показывали «Коза – дереза» в средней группе, «Дело было в лесу» в старшей, «Доктор Айболит» в подготовительной);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9. Инсценировки художественного произведения семьёй;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10. Театрализованная деятельность детей по сказкам, придуманным детьми и их родителями;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ru-RU" sz="1200" dirty="0"/>
              <a:t>Мастер-классы. 1.«Играя развиваем речь» 2.«Мои пальчики расскажут» 3.«Развиваем речь с помощью скороговорок»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12. Открытые занятия. «Как умелые ручки язычку помогали»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/>
              <a:t>13. Родительские конференция «Роль семьи в воспитании ребёнка с проблемами в речевом развитии» с привлечением логопеда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11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1678</Words>
  <Application>Microsoft Office PowerPoint</Application>
  <PresentationFormat>Широкоэкранный</PresentationFormat>
  <Paragraphs>128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sweta</dc:creator>
  <cp:lastModifiedBy>Назаренко Вячеслав</cp:lastModifiedBy>
  <cp:revision>41</cp:revision>
  <dcterms:created xsi:type="dcterms:W3CDTF">2019-05-04T18:07:41Z</dcterms:created>
  <dcterms:modified xsi:type="dcterms:W3CDTF">2019-06-09T18:46:51Z</dcterms:modified>
</cp:coreProperties>
</file>