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B59C-70AF-4598-AD0A-F7441A064265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65AE5-5F53-4E0E-BBA9-B8CF1A8AC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5616624" cy="27363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Проект по нравственно-патриотическому воспитанию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"В гостях у сказки"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для детей средней и подготовительной групп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648072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 воспитатели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МБДОУ "Детский сад комбинированного вида № 15"</a:t>
            </a:r>
          </a:p>
          <a:p>
            <a:r>
              <a:rPr lang="ru-RU" b="1" dirty="0" err="1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Рудь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Светлана Анатольевна</a:t>
            </a:r>
          </a:p>
          <a:p>
            <a:r>
              <a:rPr lang="ru-RU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Куликова Ольга Николаевна</a:t>
            </a:r>
          </a:p>
          <a:p>
            <a:r>
              <a:rPr lang="ru-RU" b="1" dirty="0" err="1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Жерикова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Наталья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5. Дидактические игры и игры в настольный театр средней и подготовительной групп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3" name="Рисунок 2" descr="IMG_3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1115616" cy="845645"/>
          </a:xfrm>
          <a:prstGeom prst="rect">
            <a:avLst/>
          </a:prstGeom>
        </p:spPr>
      </p:pic>
      <p:pic>
        <p:nvPicPr>
          <p:cNvPr id="4" name="Рисунок 3" descr="IMG_3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2108"/>
            <a:ext cx="3851920" cy="2888940"/>
          </a:xfrm>
          <a:prstGeom prst="rect">
            <a:avLst/>
          </a:prstGeom>
        </p:spPr>
      </p:pic>
      <p:pic>
        <p:nvPicPr>
          <p:cNvPr id="5" name="Рисунок 4" descr="SAM_1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764704"/>
            <a:ext cx="3203848" cy="2402886"/>
          </a:xfrm>
          <a:prstGeom prst="rect">
            <a:avLst/>
          </a:prstGeom>
        </p:spPr>
      </p:pic>
      <p:pic>
        <p:nvPicPr>
          <p:cNvPr id="6" name="Рисунок 5" descr="SAM_1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77072"/>
            <a:ext cx="3563888" cy="2672916"/>
          </a:xfrm>
          <a:prstGeom prst="rect">
            <a:avLst/>
          </a:prstGeom>
        </p:spPr>
      </p:pic>
      <p:pic>
        <p:nvPicPr>
          <p:cNvPr id="7" name="Рисунок 6" descr="SAM_18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772816"/>
            <a:ext cx="3131840" cy="2348880"/>
          </a:xfrm>
          <a:prstGeom prst="rect">
            <a:avLst/>
          </a:prstGeom>
        </p:spPr>
      </p:pic>
      <p:pic>
        <p:nvPicPr>
          <p:cNvPr id="8" name="Рисунок 7" descr="IMG_37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88432"/>
            <a:ext cx="3899925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7776" y="620688"/>
            <a:ext cx="2016224" cy="26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6. Развлечения для детей средней и подготовительной групп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3" name="Рисунок 2" descr="IMG_3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764704"/>
            <a:ext cx="2520280" cy="1890210"/>
          </a:xfrm>
          <a:prstGeom prst="rect">
            <a:avLst/>
          </a:prstGeom>
        </p:spPr>
      </p:pic>
      <p:pic>
        <p:nvPicPr>
          <p:cNvPr id="5" name="Рисунок 4" descr="IMG_3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2952328" cy="2214246"/>
          </a:xfrm>
          <a:prstGeom prst="rect">
            <a:avLst/>
          </a:prstGeom>
        </p:spPr>
      </p:pic>
      <p:pic>
        <p:nvPicPr>
          <p:cNvPr id="6" name="Рисунок 5" descr="IMG_38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620688"/>
            <a:ext cx="1728192" cy="2304256"/>
          </a:xfrm>
          <a:prstGeom prst="rect">
            <a:avLst/>
          </a:prstGeom>
        </p:spPr>
      </p:pic>
      <p:pic>
        <p:nvPicPr>
          <p:cNvPr id="10" name="Рисунок 9" descr="IMG_38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501008"/>
            <a:ext cx="2139702" cy="2852936"/>
          </a:xfrm>
          <a:prstGeom prst="rect">
            <a:avLst/>
          </a:prstGeom>
        </p:spPr>
      </p:pic>
      <p:pic>
        <p:nvPicPr>
          <p:cNvPr id="13" name="Рисунок 12" descr="SAM_18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636912"/>
            <a:ext cx="2171733" cy="1628800"/>
          </a:xfrm>
          <a:prstGeom prst="rect">
            <a:avLst/>
          </a:prstGeom>
        </p:spPr>
      </p:pic>
      <p:pic>
        <p:nvPicPr>
          <p:cNvPr id="14" name="Рисунок 13" descr="SAM_17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4581128"/>
            <a:ext cx="3035829" cy="2276872"/>
          </a:xfrm>
          <a:prstGeom prst="rect">
            <a:avLst/>
          </a:prstGeom>
        </p:spPr>
      </p:pic>
      <p:pic>
        <p:nvPicPr>
          <p:cNvPr id="15" name="Рисунок 14" descr="SAM_17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3212976"/>
            <a:ext cx="2592288" cy="194421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79512" y="908720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Развлечение викторина «В гостях у сказки»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2924944"/>
            <a:ext cx="19797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Развлечение на улице «Путешествие по сказкам»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5013176"/>
            <a:ext cx="15841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Развлечение на физкультуре по сказке «Теремок»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698976" cy="7200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7. Театрализованная деятельность с разными вида театра и посещение мини- музея «Горница»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3" name="Рисунок 2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2520279" cy="1690687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2448272" cy="1643840"/>
          </a:xfrm>
          <a:prstGeom prst="rect">
            <a:avLst/>
          </a:prstGeom>
        </p:spPr>
      </p:pic>
      <p:pic>
        <p:nvPicPr>
          <p:cNvPr id="5" name="Рисунок 4" descr="imag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87397"/>
            <a:ext cx="2811158" cy="1885819"/>
          </a:xfrm>
          <a:prstGeom prst="rect">
            <a:avLst/>
          </a:prstGeom>
        </p:spPr>
      </p:pic>
      <p:pic>
        <p:nvPicPr>
          <p:cNvPr id="6" name="Рисунок 5" descr="SAM_1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764704"/>
            <a:ext cx="2448272" cy="1836204"/>
          </a:xfrm>
          <a:prstGeom prst="rect">
            <a:avLst/>
          </a:prstGeom>
        </p:spPr>
      </p:pic>
      <p:pic>
        <p:nvPicPr>
          <p:cNvPr id="7" name="Рисунок 6" descr="SAM_17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48680"/>
            <a:ext cx="2627784" cy="1970838"/>
          </a:xfrm>
          <a:prstGeom prst="rect">
            <a:avLst/>
          </a:prstGeom>
        </p:spPr>
      </p:pic>
      <p:pic>
        <p:nvPicPr>
          <p:cNvPr id="8" name="Рисунок 7" descr="SAM_17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8539" y="4725144"/>
            <a:ext cx="2459765" cy="1844824"/>
          </a:xfrm>
          <a:prstGeom prst="rect">
            <a:avLst/>
          </a:prstGeom>
        </p:spPr>
      </p:pic>
      <p:pic>
        <p:nvPicPr>
          <p:cNvPr id="9" name="Рисунок 8" descr="SAM_17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2996952"/>
            <a:ext cx="2520280" cy="1890210"/>
          </a:xfrm>
          <a:prstGeom prst="rect">
            <a:avLst/>
          </a:prstGeom>
        </p:spPr>
      </p:pic>
      <p:pic>
        <p:nvPicPr>
          <p:cNvPr id="10" name="Рисунок 9" descr="SAM_17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3140968"/>
            <a:ext cx="2555776" cy="191683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3568" y="5157192"/>
            <a:ext cx="20162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Перчаточный и </a:t>
            </a:r>
            <a:r>
              <a:rPr lang="ru-RU" dirty="0" err="1" smtClean="0"/>
              <a:t>варежковый</a:t>
            </a:r>
            <a:r>
              <a:rPr lang="ru-RU" dirty="0" smtClean="0"/>
              <a:t> театр, и червячки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2420888"/>
            <a:ext cx="36724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 </a:t>
            </a:r>
            <a:r>
              <a:rPr lang="ru-RU" dirty="0" err="1" smtClean="0"/>
              <a:t>Би-ба-бо</a:t>
            </a:r>
            <a:r>
              <a:rPr lang="ru-RU" dirty="0" smtClean="0"/>
              <a:t> и Шапочки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8304" y="4941168"/>
            <a:ext cx="172819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Мини-музей «Горница» рассказ сказки «Колосок»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3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1347614" cy="1796819"/>
          </a:xfrm>
          <a:prstGeom prst="rect">
            <a:avLst/>
          </a:prstGeom>
        </p:spPr>
      </p:pic>
      <p:pic>
        <p:nvPicPr>
          <p:cNvPr id="11" name="Рисунок 10" descr="IMG_3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0"/>
            <a:ext cx="1563638" cy="2084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Заключительный этап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SAM_1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3672408" cy="2754306"/>
          </a:xfrm>
          <a:prstGeom prst="rect">
            <a:avLst/>
          </a:prstGeom>
        </p:spPr>
      </p:pic>
      <p:pic>
        <p:nvPicPr>
          <p:cNvPr id="4" name="Рисунок 3" descr="SAM_1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196752"/>
            <a:ext cx="2688299" cy="2016224"/>
          </a:xfrm>
          <a:prstGeom prst="rect">
            <a:avLst/>
          </a:prstGeom>
        </p:spPr>
      </p:pic>
      <p:pic>
        <p:nvPicPr>
          <p:cNvPr id="5" name="Рисунок 4" descr="SAM_16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861048"/>
            <a:ext cx="3312368" cy="24842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836712"/>
            <a:ext cx="58326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Выставка поделок изготовленных родителями вместе с детьми «Русские народные сказки» </a:t>
            </a:r>
            <a:endParaRPr lang="ru-RU" dirty="0"/>
          </a:p>
        </p:txBody>
      </p:sp>
      <p:pic>
        <p:nvPicPr>
          <p:cNvPr id="8" name="Рисунок 7" descr="SAM_17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832140" y="656692"/>
            <a:ext cx="2016224" cy="1512168"/>
          </a:xfrm>
          <a:prstGeom prst="rect">
            <a:avLst/>
          </a:prstGeom>
        </p:spPr>
      </p:pic>
      <p:pic>
        <p:nvPicPr>
          <p:cNvPr id="7" name="Рисунок 6" descr="SAM_17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476672"/>
            <a:ext cx="1350150" cy="1800200"/>
          </a:xfrm>
          <a:prstGeom prst="rect">
            <a:avLst/>
          </a:prstGeom>
        </p:spPr>
      </p:pic>
      <p:pic>
        <p:nvPicPr>
          <p:cNvPr id="9" name="Рисунок 8" descr="IMG_36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4338" y="2420888"/>
            <a:ext cx="1779662" cy="2372883"/>
          </a:xfrm>
          <a:prstGeom prst="rect">
            <a:avLst/>
          </a:prstGeom>
        </p:spPr>
      </p:pic>
      <p:pic>
        <p:nvPicPr>
          <p:cNvPr id="10" name="Рисунок 9" descr="IMG_36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4833156"/>
            <a:ext cx="2699792" cy="202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1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267744" cy="1700808"/>
          </a:xfrm>
          <a:prstGeom prst="rect">
            <a:avLst/>
          </a:prstGeom>
        </p:spPr>
      </p:pic>
      <p:pic>
        <p:nvPicPr>
          <p:cNvPr id="4" name="Рисунок 3" descr="SAM_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456384" cy="2592288"/>
          </a:xfrm>
          <a:prstGeom prst="rect">
            <a:avLst/>
          </a:prstGeom>
        </p:spPr>
      </p:pic>
      <p:pic>
        <p:nvPicPr>
          <p:cNvPr id="5" name="Рисунок 4" descr="SAM_1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916832"/>
            <a:ext cx="3563888" cy="2672916"/>
          </a:xfrm>
          <a:prstGeom prst="rect">
            <a:avLst/>
          </a:prstGeom>
        </p:spPr>
      </p:pic>
      <p:pic>
        <p:nvPicPr>
          <p:cNvPr id="6" name="Рисунок 5" descr="SAM_1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780928"/>
            <a:ext cx="3563888" cy="2672916"/>
          </a:xfrm>
          <a:prstGeom prst="rect">
            <a:avLst/>
          </a:prstGeom>
        </p:spPr>
      </p:pic>
      <p:pic>
        <p:nvPicPr>
          <p:cNvPr id="7" name="Рисунок 6" descr="SAM_18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509120"/>
            <a:ext cx="2952328" cy="221424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59832" y="188640"/>
            <a:ext cx="259228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Выставка рисунков выполненных детьми совместно с родителями «Путешествие по сказкам»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192688" cy="4320480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Comic Sans MS" pitchFamily="66" charset="0"/>
              </a:rPr>
              <a:t>Результаты нашего проекта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. По завершении проекта дети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имеют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представление о богатстве русской народной культуры, национальных особенностях характера и быта русского человека.</a:t>
            </a:r>
            <a:br>
              <a:rPr lang="ru-RU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2.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Повышена заинтересованность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активность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родителей в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сотрудничестве с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воспитателем.</a:t>
            </a:r>
            <a:r>
              <a:rPr lang="ru-RU" sz="2800" dirty="0">
                <a:solidFill>
                  <a:srgbClr val="006600"/>
                </a:solidFill>
                <a:latin typeface="Comic Sans MS" pitchFamily="66" charset="0"/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88432"/>
          </a:xfrm>
          <a:effectLst>
            <a:innerShdw blurRad="114300">
              <a:srgbClr val="C00000"/>
            </a:inn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548680"/>
            <a:ext cx="3240360" cy="36724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Актуальность </a:t>
            </a:r>
            <a:r>
              <a:rPr lang="ru-RU" sz="3200" b="1" dirty="0">
                <a:solidFill>
                  <a:srgbClr val="00B050"/>
                </a:solidFill>
                <a:latin typeface="Comic Sans MS" pitchFamily="66" charset="0"/>
              </a:rPr>
              <a:t>темы.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Сказка учит добро понимать,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 поступках людей рассуждать,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Коль плохой, то его осудить,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Ну а слабый – его защитить!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Дети учатся думать, мечтать,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 вопросы ответ получать.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Каждый раз что-нибудь узнают,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Родину свою познают! 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А.Лесных</a:t>
            </a:r>
            <a:r>
              <a:rPr lang="ru-RU" sz="1400" i="1" dirty="0" smtClean="0">
                <a:latin typeface="Comic Sans MS" pitchFamily="66" charset="0"/>
              </a:rPr>
              <a:t/>
            </a:r>
            <a:br>
              <a:rPr lang="ru-RU" sz="1400" i="1" dirty="0" smtClean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6" name="Рисунок 5" descr="SAM_1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17032"/>
            <a:ext cx="2843808" cy="2132856"/>
          </a:xfrm>
          <a:prstGeom prst="rect">
            <a:avLst/>
          </a:prstGeom>
        </p:spPr>
      </p:pic>
      <p:pic>
        <p:nvPicPr>
          <p:cNvPr id="8" name="Рисунок 7" descr="SAM_1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08920"/>
            <a:ext cx="2651787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688632" cy="453650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Цель: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  <a:latin typeface="Comic Sans MS" pitchFamily="66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Воспитание нравственно-патриотических качеств у детей дошкольного возраста посредством изучения русских народных сказок.</a:t>
            </a: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Задачи</a:t>
            </a:r>
            <a:r>
              <a:rPr lang="ru-RU" sz="1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:</a:t>
            </a: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•Воспитывать на основе содержания русских народных сказок уважение к традициям народной культуры.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•Формировать и закреплять знания детей о культурном богатстве русского народа.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•Расширять представление детей о сказках.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•Расширять кругозор и обогащать словарный запас детей терминами родственных отношений, развивать связную речь.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•Укреплять дружеские отношения в семье.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•Прививать любовь и интерес к русским народным сказкам.</a:t>
            </a:r>
            <a:r>
              <a:rPr lang="ru-RU" sz="160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ru-RU" sz="1600" dirty="0">
                <a:latin typeface="Comic Sans MS" pitchFamily="66" charset="0"/>
              </a:rPr>
              <a:t/>
            </a:r>
            <a:br>
              <a:rPr lang="ru-RU" sz="1600" dirty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4752528" cy="187220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Comic Sans MS" pitchFamily="66" charset="0"/>
              </a:rPr>
              <a:t>Участники проекта:</a:t>
            </a:r>
            <a:r>
              <a:rPr lang="ru-RU" sz="1600" dirty="0">
                <a:solidFill>
                  <a:srgbClr val="00B0F0"/>
                </a:solidFill>
                <a:latin typeface="Comic Sans MS" pitchFamily="66" charset="0"/>
              </a:rPr>
              <a:t> </a:t>
            </a:r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00B0F0"/>
                </a:solidFill>
                <a:latin typeface="Comic Sans MS" pitchFamily="66" charset="0"/>
              </a:rPr>
              <a:t>Дети </a:t>
            </a:r>
            <a:r>
              <a:rPr lang="ru-RU" sz="1600" dirty="0">
                <a:solidFill>
                  <a:srgbClr val="00B0F0"/>
                </a:solidFill>
                <a:latin typeface="Comic Sans MS" pitchFamily="66" charset="0"/>
              </a:rPr>
              <a:t>средней и подготовительной групп, воспитатели, родители.</a:t>
            </a:r>
            <a:br>
              <a:rPr lang="ru-RU" sz="16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00B0F0"/>
                </a:solidFill>
                <a:latin typeface="Comic Sans MS" pitchFamily="66" charset="0"/>
              </a:rPr>
              <a:t>Срок </a:t>
            </a:r>
            <a:r>
              <a:rPr lang="ru-RU" sz="1600" b="1" dirty="0" smtClean="0">
                <a:solidFill>
                  <a:srgbClr val="00B0F0"/>
                </a:solidFill>
                <a:latin typeface="Comic Sans MS" pitchFamily="66" charset="0"/>
              </a:rPr>
              <a:t> реализации</a:t>
            </a:r>
            <a:r>
              <a:rPr lang="ru-RU" sz="1600" b="1" dirty="0">
                <a:solidFill>
                  <a:srgbClr val="00B0F0"/>
                </a:solidFill>
                <a:latin typeface="Comic Sans MS" pitchFamily="66" charset="0"/>
              </a:rPr>
              <a:t>:</a:t>
            </a:r>
            <a:r>
              <a:rPr lang="ru-RU" sz="1600" dirty="0">
                <a:solidFill>
                  <a:srgbClr val="00B0F0"/>
                </a:solidFill>
                <a:latin typeface="Comic Sans MS" pitchFamily="66" charset="0"/>
              </a:rPr>
              <a:t> 2 месяца.</a:t>
            </a:r>
            <a:br>
              <a:rPr lang="ru-RU" sz="16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1600" b="1" dirty="0">
                <a:solidFill>
                  <a:srgbClr val="00B0F0"/>
                </a:solidFill>
                <a:latin typeface="Comic Sans MS" pitchFamily="66" charset="0"/>
              </a:rPr>
              <a:t>Тип проекта</a:t>
            </a:r>
            <a:r>
              <a:rPr lang="ru-RU" sz="1600" dirty="0">
                <a:solidFill>
                  <a:srgbClr val="00B0F0"/>
                </a:solidFill>
                <a:latin typeface="Comic Sans MS" pitchFamily="66" charset="0"/>
              </a:rPr>
              <a:t>: практико-ориентированный, групповой.</a:t>
            </a:r>
          </a:p>
        </p:txBody>
      </p:sp>
      <p:pic>
        <p:nvPicPr>
          <p:cNvPr id="3" name="Рисунок 2" descr="SAM_1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3275856" cy="2456892"/>
          </a:xfrm>
          <a:prstGeom prst="rect">
            <a:avLst/>
          </a:prstGeom>
        </p:spPr>
      </p:pic>
      <p:pic>
        <p:nvPicPr>
          <p:cNvPr id="5" name="Рисунок 4" descr="IMG_3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313184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5256584" cy="331236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Comic Sans MS" pitchFamily="66" charset="0"/>
              </a:rPr>
              <a:t>Подготовительный этап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1. Родительское собрание с показом сказки  «Репка».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2. Консультации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для родителей</a:t>
            </a:r>
            <a:br>
              <a:rPr lang="ru-RU" sz="22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«Роль сказки в жизни ребенка»</a:t>
            </a:r>
            <a:br>
              <a:rPr lang="ru-RU" sz="22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«Читайте детям сказки»</a:t>
            </a:r>
            <a:br>
              <a:rPr lang="ru-RU" sz="22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«Ребенок и книга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».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3. Подобрана библиотека по русским сказкам в книжном уголке.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SAM_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624"/>
            <a:ext cx="2448272" cy="3264363"/>
          </a:xfrm>
          <a:prstGeom prst="rect">
            <a:avLst/>
          </a:prstGeom>
        </p:spPr>
      </p:pic>
      <p:pic>
        <p:nvPicPr>
          <p:cNvPr id="3" name="Рисунок 2" descr="SAM_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320480"/>
            <a:ext cx="3323861" cy="2492896"/>
          </a:xfrm>
          <a:prstGeom prst="rect">
            <a:avLst/>
          </a:prstGeom>
        </p:spPr>
      </p:pic>
      <p:pic>
        <p:nvPicPr>
          <p:cNvPr id="4" name="Рисунок 3" descr="2018-04-06-PHOTO-0000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429000"/>
            <a:ext cx="2448272" cy="3264362"/>
          </a:xfrm>
          <a:prstGeom prst="rect">
            <a:avLst/>
          </a:prstGeom>
        </p:spPr>
      </p:pic>
      <p:pic>
        <p:nvPicPr>
          <p:cNvPr id="7" name="Рисунок 6" descr="SAM_1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1" y="4437112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3744416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Основной этап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1. НОД по художественному творчеству в средней группе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_3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2409732" cy="3212976"/>
          </a:xfrm>
          <a:prstGeom prst="rect">
            <a:avLst/>
          </a:prstGeom>
        </p:spPr>
      </p:pic>
      <p:pic>
        <p:nvPicPr>
          <p:cNvPr id="3" name="Рисунок 2" descr="IMG_3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944216" cy="2592288"/>
          </a:xfrm>
          <a:prstGeom prst="rect">
            <a:avLst/>
          </a:prstGeom>
        </p:spPr>
      </p:pic>
      <p:pic>
        <p:nvPicPr>
          <p:cNvPr id="5" name="Рисунок 4" descr="SAM_1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429000"/>
            <a:ext cx="3347864" cy="2510898"/>
          </a:xfrm>
          <a:prstGeom prst="rect">
            <a:avLst/>
          </a:prstGeom>
        </p:spPr>
      </p:pic>
      <p:pic>
        <p:nvPicPr>
          <p:cNvPr id="7" name="Рисунок 6" descr="SAM_1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6632"/>
            <a:ext cx="3168352" cy="2376264"/>
          </a:xfrm>
          <a:prstGeom prst="rect">
            <a:avLst/>
          </a:prstGeom>
        </p:spPr>
      </p:pic>
      <p:pic>
        <p:nvPicPr>
          <p:cNvPr id="8" name="Рисунок 7" descr="SAM_17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861048"/>
            <a:ext cx="3168352" cy="23762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5877272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Аппликация по сказке «Колобок»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5805264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 раскрасками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2492896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Лепка по сказке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5949280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по сказке «Три медведя»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455114"/>
            <a:ext cx="3203848" cy="2402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2.</a:t>
            </a: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 . НОД по художественному творчеству в подготовительной  группе</a:t>
            </a:r>
            <a:r>
              <a:rPr lang="ru-RU" sz="1800" b="1" dirty="0" smtClean="0">
                <a:latin typeface="Comic Sans MS" pitchFamily="66" charset="0"/>
              </a:rPr>
              <a:t> 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4" name="Рисунок 3" descr="IMG_3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764704"/>
            <a:ext cx="2268252" cy="3024336"/>
          </a:xfrm>
          <a:prstGeom prst="rect">
            <a:avLst/>
          </a:prstGeom>
        </p:spPr>
      </p:pic>
      <p:pic>
        <p:nvPicPr>
          <p:cNvPr id="5" name="Рисунок 4" descr="IMG_3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768085"/>
            <a:ext cx="2211710" cy="2948947"/>
          </a:xfrm>
          <a:prstGeom prst="rect">
            <a:avLst/>
          </a:prstGeom>
        </p:spPr>
      </p:pic>
      <p:pic>
        <p:nvPicPr>
          <p:cNvPr id="6" name="Рисунок 5" descr="IMG_3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0282" y="1700808"/>
            <a:ext cx="2283718" cy="30449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148064" y="3933056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на тему «Образ Бабы-Яги»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1752" y="548680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Пластинография</a:t>
            </a:r>
            <a:r>
              <a:rPr lang="ru-RU" dirty="0" smtClean="0"/>
              <a:t> «Рыбки» по сказке «Лисичка сестричка и серый волк»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284984"/>
            <a:ext cx="16561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по теме «Персонаж любимой сказки»</a:t>
            </a:r>
            <a:endParaRPr lang="ru-RU" dirty="0"/>
          </a:p>
        </p:txBody>
      </p:sp>
      <p:pic>
        <p:nvPicPr>
          <p:cNvPr id="13" name="Рисунок 12" descr="IMG_36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797152"/>
            <a:ext cx="2843808" cy="2060848"/>
          </a:xfrm>
          <a:prstGeom prst="rect">
            <a:avLst/>
          </a:prstGeom>
        </p:spPr>
      </p:pic>
      <p:pic>
        <p:nvPicPr>
          <p:cNvPr id="14" name="Рисунок 13" descr="IMG_37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916832"/>
            <a:ext cx="2459765" cy="184482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51520" y="764704"/>
            <a:ext cx="16561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Лепка по сказке «Царевна –лягушка»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4005064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Раскрашивание на тему «Богатыри»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3. НОД по познавательно- речевому развитию в средней группе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4" name="Рисунок 3" descr="SAM_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803915" cy="2852936"/>
          </a:xfrm>
          <a:prstGeom prst="rect">
            <a:avLst/>
          </a:prstGeom>
        </p:spPr>
      </p:pic>
      <p:pic>
        <p:nvPicPr>
          <p:cNvPr id="5" name="Рисунок 4" descr="SAM_1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73016"/>
            <a:ext cx="3347864" cy="2510898"/>
          </a:xfrm>
          <a:prstGeom prst="rect">
            <a:avLst/>
          </a:prstGeom>
        </p:spPr>
      </p:pic>
      <p:pic>
        <p:nvPicPr>
          <p:cNvPr id="7" name="Рисунок 6" descr="SAM_1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48680"/>
            <a:ext cx="2952328" cy="2214246"/>
          </a:xfrm>
          <a:prstGeom prst="rect">
            <a:avLst/>
          </a:prstGeom>
        </p:spPr>
      </p:pic>
      <p:pic>
        <p:nvPicPr>
          <p:cNvPr id="8" name="Рисунок 7" descr="IMG_3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3760" y="1772816"/>
            <a:ext cx="2160240" cy="288032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724128" y="692696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русских народных сказок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4221088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Рассказывание сказки «Маша и медведь» по </a:t>
            </a:r>
            <a:r>
              <a:rPr lang="ru-RU" dirty="0" err="1" smtClean="0"/>
              <a:t>мнемотаблице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3212976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Рассказывание сказки «Три медведя» по картинкам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4. НОД по познавательно- речевому развитию в подготовительной группе. 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6" name="Рисунок 5" descr="IMG_3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3003798" cy="4005064"/>
          </a:xfrm>
          <a:prstGeom prst="rect">
            <a:avLst/>
          </a:prstGeom>
        </p:spPr>
      </p:pic>
      <p:pic>
        <p:nvPicPr>
          <p:cNvPr id="7" name="Рисунок 6" descr="IMG_3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576" y="1988840"/>
            <a:ext cx="3816424" cy="2862318"/>
          </a:xfrm>
          <a:prstGeom prst="rect">
            <a:avLst/>
          </a:prstGeom>
        </p:spPr>
      </p:pic>
      <p:pic>
        <p:nvPicPr>
          <p:cNvPr id="5" name="Рисунок 4" descr="IMG_3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20687"/>
            <a:ext cx="2520280" cy="3360373"/>
          </a:xfrm>
          <a:prstGeom prst="rect">
            <a:avLst/>
          </a:prstGeom>
        </p:spPr>
      </p:pic>
      <p:pic>
        <p:nvPicPr>
          <p:cNvPr id="8" name="Рисунок 7" descr="SAM_18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76672"/>
            <a:ext cx="3096344" cy="23222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3356992"/>
            <a:ext cx="20517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Рассказывание по картинкам сказки «Маша и медведь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620688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героя сказки по </a:t>
            </a:r>
            <a:r>
              <a:rPr lang="ru-RU" dirty="0" err="1" smtClean="0"/>
              <a:t>мнемотаблице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6093296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 о герое сказки по картинке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1916832"/>
            <a:ext cx="27718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и рассказ о былинных героях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Calibr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287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по нравственно-патриотическому воспитанию "В гостях у сказки" для детей средней и подготовительной групп</vt:lpstr>
      <vt:lpstr>  Актуальность темы. Сказка учит добро понимать, О поступках людей рассуждать, Коль плохой, то его осудить, Ну а слабый – его защитить! Дети учатся думать, мечтать, На вопросы ответ получать. Каждый раз что-нибудь узнают, Родину свою познают!                                                        А.Лесных </vt:lpstr>
      <vt:lpstr>   Цель:  - Воспитание нравственно-патриотических качеств у детей дошкольного возраста посредством изучения русских народных сказок.       Задачи:  •Воспитывать на основе содержания русских народных сказок уважение к традициям народной культуры. •Формировать и закреплять знания детей о культурном богатстве русского народа. •Расширять представление детей о сказках. •Расширять кругозор и обогащать словарный запас детей терминами родственных отношений, развивать связную речь. •Укреплять дружеские отношения в семье. •Прививать любовь и интерес к русским народным сказкам.  </vt:lpstr>
      <vt:lpstr>Участники проекта:  Дети средней и подготовительной групп, воспитатели, родители. Срок  реализации: 2 месяца. Тип проекта: практико-ориентированный, групповой.</vt:lpstr>
      <vt:lpstr>Подготовительный этап. 1. Родительское собрание с показом сказки  «Репка». 2. Консультации для родителей «Роль сказки в жизни ребенка» «Читайте детям сказки» «Ребенок и книга». 3. Подобрана библиотека по русским сказкам в книжном уголке.  </vt:lpstr>
      <vt:lpstr>  Основной этап  1. НОД по художественному творчеству в средней группе  </vt:lpstr>
      <vt:lpstr>2. . НОД по художественному творчеству в подготовительной  группе </vt:lpstr>
      <vt:lpstr>3. НОД по познавательно- речевому развитию в средней группе</vt:lpstr>
      <vt:lpstr>4. НОД по познавательно- речевому развитию в подготовительной группе. </vt:lpstr>
      <vt:lpstr>5. Дидактические игры и игры в настольный театр средней и подготовительной групп</vt:lpstr>
      <vt:lpstr>6. Развлечения для детей средней и подготовительной групп</vt:lpstr>
      <vt:lpstr>7. Театрализованная деятельность с разными вида театра и посещение мини- музея «Горница»</vt:lpstr>
      <vt:lpstr>Заключительный этап</vt:lpstr>
      <vt:lpstr>Слайд 14</vt:lpstr>
      <vt:lpstr>Результаты нашего проекта 1. По завершении проекта дети  имеют представление о богатстве русской народной культуры, национальных особенностях характера и быта русского человека. 2. Повышена заинтересованность и активность родителей в сотрудничестве с воспитателем. 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"В гостях у сказки" для детей средней и подготовительной групп</dc:title>
  <dc:creator>User</dc:creator>
  <cp:lastModifiedBy>User</cp:lastModifiedBy>
  <cp:revision>36</cp:revision>
  <dcterms:created xsi:type="dcterms:W3CDTF">2018-06-05T04:12:51Z</dcterms:created>
  <dcterms:modified xsi:type="dcterms:W3CDTF">2018-06-23T04:48:12Z</dcterms:modified>
</cp:coreProperties>
</file>