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4" d="100"/>
          <a:sy n="74" d="100"/>
        </p:scale>
        <p:origin x="1446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A482A2-049D-4091-8D05-B94565D7B30A}" type="datetimeFigureOut">
              <a:rPr lang="ru-RU" smtClean="0"/>
              <a:t>19.11.2019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54B0E8-BA0F-430D-82F8-E56F1E671A7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A482A2-049D-4091-8D05-B94565D7B30A}" type="datetimeFigureOut">
              <a:rPr lang="ru-RU" smtClean="0"/>
              <a:t>19.11.2019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54B0E8-BA0F-430D-82F8-E56F1E671A7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A482A2-049D-4091-8D05-B94565D7B30A}" type="datetimeFigureOut">
              <a:rPr lang="ru-RU" smtClean="0"/>
              <a:t>19.11.2019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54B0E8-BA0F-430D-82F8-E56F1E671A7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A482A2-049D-4091-8D05-B94565D7B30A}" type="datetimeFigureOut">
              <a:rPr lang="ru-RU" smtClean="0"/>
              <a:t>19.11.2019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54B0E8-BA0F-430D-82F8-E56F1E671A7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A482A2-049D-4091-8D05-B94565D7B30A}" type="datetimeFigureOut">
              <a:rPr lang="ru-RU" smtClean="0"/>
              <a:t>19.11.2019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54B0E8-BA0F-430D-82F8-E56F1E671A7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A482A2-049D-4091-8D05-B94565D7B30A}" type="datetimeFigureOut">
              <a:rPr lang="ru-RU" smtClean="0"/>
              <a:t>19.11.2019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54B0E8-BA0F-430D-82F8-E56F1E671A7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A482A2-049D-4091-8D05-B94565D7B30A}" type="datetimeFigureOut">
              <a:rPr lang="ru-RU" smtClean="0"/>
              <a:t>19.11.2019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54B0E8-BA0F-430D-82F8-E56F1E671A7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A482A2-049D-4091-8D05-B94565D7B30A}" type="datetimeFigureOut">
              <a:rPr lang="ru-RU" smtClean="0"/>
              <a:t>19.11.2019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54B0E8-BA0F-430D-82F8-E56F1E671A7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A482A2-049D-4091-8D05-B94565D7B30A}" type="datetimeFigureOut">
              <a:rPr lang="ru-RU" smtClean="0"/>
              <a:t>19.11.2019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54B0E8-BA0F-430D-82F8-E56F1E671A7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A482A2-049D-4091-8D05-B94565D7B30A}" type="datetimeFigureOut">
              <a:rPr lang="ru-RU" smtClean="0"/>
              <a:t>19.11.2019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54B0E8-BA0F-430D-82F8-E56F1E671A7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A482A2-049D-4091-8D05-B94565D7B30A}" type="datetimeFigureOut">
              <a:rPr lang="ru-RU" smtClean="0"/>
              <a:t>19.11.2019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54B0E8-BA0F-430D-82F8-E56F1E671A7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A482A2-049D-4091-8D05-B94565D7B30A}" type="datetimeFigureOut">
              <a:rPr lang="ru-RU" smtClean="0"/>
              <a:t>19.11.2019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54B0E8-BA0F-430D-82F8-E56F1E671A73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5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7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9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1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3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5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шш\Pictures\l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259632" y="1412777"/>
            <a:ext cx="6696744" cy="1728191"/>
          </a:xfrm>
          <a:noFill/>
        </p:spPr>
        <p:txBody>
          <a:bodyPr/>
          <a:lstStyle/>
          <a:p>
            <a:r>
              <a:rPr lang="ru-RU" dirty="0">
                <a:solidFill>
                  <a:srgbClr val="00B050"/>
                </a:solidFill>
              </a:rPr>
              <a:t>«</a:t>
            </a:r>
            <a:r>
              <a:rPr lang="en-US" dirty="0">
                <a:solidFill>
                  <a:srgbClr val="00B050"/>
                </a:solidFill>
              </a:rPr>
              <a:t>LEGO</a:t>
            </a:r>
            <a:r>
              <a:rPr lang="ru-RU" dirty="0">
                <a:solidFill>
                  <a:srgbClr val="00B050"/>
                </a:solidFill>
              </a:rPr>
              <a:t>- конструирование и робототехника в ДОУ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284984"/>
            <a:ext cx="6400800" cy="2353816"/>
          </a:xfrm>
        </p:spPr>
        <p:txBody>
          <a:bodyPr/>
          <a:lstStyle/>
          <a:p>
            <a:r>
              <a:rPr lang="ru-RU" dirty="0">
                <a:solidFill>
                  <a:srgbClr val="002060"/>
                </a:solidFill>
              </a:rPr>
              <a:t>Выполнила воспитатель МБДОУ №15 « Вишенка» Калмыкова И.А.</a:t>
            </a:r>
          </a:p>
          <a:p>
            <a:endParaRPr lang="ru-RU" dirty="0">
              <a:solidFill>
                <a:srgbClr val="FF0000"/>
              </a:solidFill>
            </a:endParaRPr>
          </a:p>
          <a:p>
            <a:r>
              <a:rPr lang="ru-RU" dirty="0">
                <a:solidFill>
                  <a:srgbClr val="7030A0"/>
                </a:solidFill>
              </a:rPr>
              <a:t>г.Краснозаводск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8" name="Picture 4" descr="C:\Users\шш\Pictures\l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434282"/>
          </a:xfrm>
        </p:spPr>
        <p:txBody>
          <a:bodyPr>
            <a:normAutofit/>
          </a:bodyPr>
          <a:lstStyle/>
          <a:p>
            <a:r>
              <a:rPr lang="ru-RU" sz="3100" dirty="0">
                <a:solidFill>
                  <a:schemeClr val="tx2"/>
                </a:solidFill>
              </a:rPr>
              <a:t>Разнообразие </a:t>
            </a:r>
            <a:r>
              <a:rPr lang="ru-RU" sz="3100" b="1" dirty="0">
                <a:solidFill>
                  <a:schemeClr val="tx2"/>
                </a:solidFill>
              </a:rPr>
              <a:t>LEGO </a:t>
            </a:r>
            <a:r>
              <a:rPr lang="ru-RU" sz="3100" dirty="0">
                <a:solidFill>
                  <a:schemeClr val="tx2"/>
                </a:solidFill>
              </a:rPr>
              <a:t>конструкторов позволяет заниматься с обучающимися разного возраста и различных образовательных возможностей.</a:t>
            </a:r>
            <a:r>
              <a:rPr lang="ru-RU" sz="2000" dirty="0">
                <a:solidFill>
                  <a:schemeClr val="tx2"/>
                </a:solidFill>
              </a:rPr>
              <a:t/>
            </a:r>
            <a:br>
              <a:rPr lang="ru-RU" sz="2000" dirty="0">
                <a:solidFill>
                  <a:schemeClr val="tx2"/>
                </a:solidFill>
              </a:rPr>
            </a:br>
            <a:endParaRPr lang="ru-RU" sz="2000" dirty="0">
              <a:solidFill>
                <a:schemeClr val="tx2"/>
              </a:solidFill>
            </a:endParaRPr>
          </a:p>
        </p:txBody>
      </p:sp>
      <p:pic>
        <p:nvPicPr>
          <p:cNvPr id="11266" name="Picture 2" descr="C:\Users\шш\Desktop\лего-констркирование\IMG_3277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5576" y="2348880"/>
            <a:ext cx="3750568" cy="3028950"/>
          </a:xfrm>
          <a:prstGeom prst="rect">
            <a:avLst/>
          </a:prstGeom>
          <a:noFill/>
        </p:spPr>
      </p:pic>
      <p:pic>
        <p:nvPicPr>
          <p:cNvPr id="11267" name="Picture 3" descr="C:\Users\шш\Desktop\лего-констркирование\IMG_3292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48200" y="2348706"/>
            <a:ext cx="3740224" cy="30289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2" name="Picture 4" descr="C:\Users\шш\Pictures\l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9592" y="1124744"/>
            <a:ext cx="7632848" cy="2016224"/>
          </a:xfrm>
        </p:spPr>
        <p:txBody>
          <a:bodyPr>
            <a:noAutofit/>
          </a:bodyPr>
          <a:lstStyle/>
          <a:p>
            <a:r>
              <a:rPr lang="ru-RU" sz="2800" dirty="0">
                <a:solidFill>
                  <a:schemeClr val="accent2">
                    <a:lumMod val="75000"/>
                  </a:schemeClr>
                </a:solidFill>
              </a:rPr>
              <a:t>С малышами 3–4 лет используются </a:t>
            </a:r>
            <a:r>
              <a:rPr lang="en-US" sz="2800" dirty="0">
                <a:solidFill>
                  <a:schemeClr val="accent2">
                    <a:lumMod val="75000"/>
                  </a:schemeClr>
                </a:solidFill>
              </a:rPr>
              <a:t>LEGO</a:t>
            </a:r>
            <a:r>
              <a:rPr lang="ru-RU" sz="2800" dirty="0">
                <a:solidFill>
                  <a:schemeClr val="accent2">
                    <a:lumMod val="75000"/>
                  </a:schemeClr>
                </a:solidFill>
              </a:rPr>
              <a:t>-наборы с крупными элементами и простыми соединениями деталей.</a:t>
            </a:r>
            <a:r>
              <a:rPr lang="ru-RU" sz="2800" dirty="0"/>
              <a:t/>
            </a:r>
            <a:br>
              <a:rPr lang="ru-RU" sz="2800" dirty="0"/>
            </a:br>
            <a:endParaRPr lang="ru-RU" sz="2800" dirty="0"/>
          </a:p>
        </p:txBody>
      </p:sp>
      <p:pic>
        <p:nvPicPr>
          <p:cNvPr id="12290" name="Picture 2" descr="C:\Users\шш\Documents\Рисунок1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99592" y="2780928"/>
            <a:ext cx="3596208" cy="3096344"/>
          </a:xfrm>
          <a:prstGeom prst="rect">
            <a:avLst/>
          </a:prstGeom>
          <a:noFill/>
        </p:spPr>
      </p:pic>
      <p:pic>
        <p:nvPicPr>
          <p:cNvPr id="12291" name="Picture 3" descr="C:\Users\шш\Documents\Рисунок2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977653" y="2636912"/>
            <a:ext cx="3379694" cy="324036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6" name="Picture 4" descr="C:\Users\шш\Pictures\l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608" y="1988840"/>
            <a:ext cx="6624736" cy="1656184"/>
          </a:xfrm>
        </p:spPr>
        <p:txBody>
          <a:bodyPr>
            <a:normAutofit fontScale="90000"/>
          </a:bodyPr>
          <a:lstStyle/>
          <a:p>
            <a:r>
              <a:rPr lang="ru-RU" sz="2400" dirty="0">
                <a:solidFill>
                  <a:srgbClr val="7030A0"/>
                </a:solidFill>
              </a:rPr>
              <a:t>С детьми 4–5 лет конструирование усложняется, используются элементы среднего размера, применяются более сложные варианты соединения деталей. В средней группе используются цветные фото и картинки с изображениями моделей, по которым дети должны выполнить постройку. Созидательная деятельность осуществляется по теме, образцу, замыслу и простейшим условиям.</a:t>
            </a:r>
            <a:r>
              <a:rPr lang="ru-RU" sz="2400" dirty="0"/>
              <a:t/>
            </a:r>
            <a:br>
              <a:rPr lang="ru-RU" sz="2400" dirty="0"/>
            </a:br>
            <a:r>
              <a:rPr lang="ru-RU" sz="2400" dirty="0"/>
              <a:t/>
            </a:r>
            <a:br>
              <a:rPr lang="ru-RU" sz="2400" dirty="0"/>
            </a:br>
            <a:endParaRPr lang="ru-RU" sz="2400" dirty="0"/>
          </a:p>
        </p:txBody>
      </p:sp>
      <p:pic>
        <p:nvPicPr>
          <p:cNvPr id="13314" name="Picture 2" descr="C:\Users\шш\Documents\Рисунок3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560" y="3861048"/>
            <a:ext cx="3884240" cy="2376264"/>
          </a:xfrm>
          <a:prstGeom prst="rect">
            <a:avLst/>
          </a:prstGeom>
          <a:noFill/>
        </p:spPr>
      </p:pic>
      <p:pic>
        <p:nvPicPr>
          <p:cNvPr id="13315" name="Picture 3" descr="C:\Users\шш\Documents\Рисунок4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977653" y="3789040"/>
            <a:ext cx="3379694" cy="237626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40" name="Picture 4" descr="C:\Users\шш\Pictures\l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274638"/>
            <a:ext cx="7920880" cy="3730426"/>
          </a:xfrm>
        </p:spPr>
        <p:txBody>
          <a:bodyPr>
            <a:noAutofit/>
          </a:bodyPr>
          <a:lstStyle/>
          <a:p>
            <a:r>
              <a:rPr lang="ru-RU" sz="2400" dirty="0">
                <a:solidFill>
                  <a:srgbClr val="00B050"/>
                </a:solidFill>
              </a:rPr>
              <a:t>В 6–7 лет для технического творчества предлагаются разнообразные виды </a:t>
            </a:r>
            <a:r>
              <a:rPr lang="en-US" sz="2400" dirty="0">
                <a:solidFill>
                  <a:srgbClr val="00B050"/>
                </a:solidFill>
              </a:rPr>
              <a:t>LEGO</a:t>
            </a:r>
            <a:r>
              <a:rPr lang="ru-RU" sz="2400" dirty="0">
                <a:solidFill>
                  <a:srgbClr val="00B050"/>
                </a:solidFill>
              </a:rPr>
              <a:t>-конструкторов, от крупных с простыми соединениями элементов до самых миниатюрных со сложной техникой исполнения. В работе со старшими дошкольниками можно использовать задания в виде графических схем, усложнённые модели будущих построек, работу по замыслу, условиям, разнообразные тематические задания.</a:t>
            </a:r>
            <a:r>
              <a:rPr lang="ru-RU" sz="2400" dirty="0"/>
              <a:t/>
            </a:r>
            <a:br>
              <a:rPr lang="ru-RU" sz="2400" dirty="0"/>
            </a:br>
            <a:endParaRPr lang="ru-RU" sz="2400" dirty="0"/>
          </a:p>
        </p:txBody>
      </p:sp>
      <p:pic>
        <p:nvPicPr>
          <p:cNvPr id="14338" name="Picture 2" descr="C:\Users\шш\Documents\Рисунок5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5576" y="3429000"/>
            <a:ext cx="3672408" cy="3024336"/>
          </a:xfrm>
          <a:prstGeom prst="rect">
            <a:avLst/>
          </a:prstGeom>
          <a:noFill/>
        </p:spPr>
      </p:pic>
      <p:pic>
        <p:nvPicPr>
          <p:cNvPr id="14339" name="Picture 3" descr="C:\Users\шш\Documents\Рисунок6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50441" y="3429000"/>
            <a:ext cx="3737983" cy="295232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3" name="Picture 3" descr="C:\Users\шш\Pictures\l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692696"/>
            <a:ext cx="5652120" cy="5904656"/>
          </a:xfrm>
        </p:spPr>
        <p:txBody>
          <a:bodyPr>
            <a:noAutofit/>
          </a:bodyPr>
          <a:lstStyle/>
          <a:p>
            <a:r>
              <a:rPr lang="ru-RU" sz="24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 настоящее время большую популярность в работе с дошкольниками приобретает </a:t>
            </a:r>
            <a:r>
              <a:rPr lang="ru-RU" sz="2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робототехника</a:t>
            </a:r>
            <a:r>
              <a:rPr lang="ru-RU" sz="24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. Сегодняшним дошкольникам предстоит работать по профессиям, которых еще нет; решать задачи, о которых можно только догадываться; использовать новейшие технологии и изучать новое. Поэтому в настоящее время образовательная робототехника в детском саду приобретает все большую значимость и актуальность. Занятия по робототехнике знакомят детей с законами реального мира, учат применять теоретические знания на практике, развивают наблюдательность, мышление, сообразительность.</a:t>
            </a:r>
            <a:br>
              <a:rPr lang="ru-RU" sz="24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>
                <a:latin typeface="Times New Roman" pitchFamily="18" charset="0"/>
                <a:cs typeface="Times New Roman" pitchFamily="18" charset="0"/>
              </a:rPr>
            </a:b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8" name="Picture 4" descr="C:\Users\шш\Pictures\l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836712"/>
            <a:ext cx="7488832" cy="1080120"/>
          </a:xfrm>
        </p:spPr>
        <p:txBody>
          <a:bodyPr>
            <a:normAutofit fontScale="90000"/>
          </a:bodyPr>
          <a:lstStyle/>
          <a:p>
            <a:r>
              <a:rPr lang="ru-RU" sz="3600" dirty="0">
                <a:solidFill>
                  <a:srgbClr val="7030A0"/>
                </a:solidFill>
              </a:rPr>
              <a:t>Условно робототехнику можно разделить на два модуля.</a:t>
            </a:r>
            <a:br>
              <a:rPr lang="ru-RU" sz="3600" dirty="0">
                <a:solidFill>
                  <a:srgbClr val="7030A0"/>
                </a:solidFill>
              </a:rPr>
            </a:br>
            <a:r>
              <a:rPr lang="ru-RU" sz="2000" dirty="0">
                <a:solidFill>
                  <a:srgbClr val="7030A0"/>
                </a:solidFill>
              </a:rPr>
              <a:t/>
            </a:r>
            <a:br>
              <a:rPr lang="ru-RU" sz="2000" dirty="0">
                <a:solidFill>
                  <a:srgbClr val="7030A0"/>
                </a:solidFill>
              </a:rPr>
            </a:br>
            <a:endParaRPr lang="ru-RU" sz="2000" dirty="0">
              <a:solidFill>
                <a:srgbClr val="7030A0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11560" y="1700807"/>
            <a:ext cx="4104456" cy="1224137"/>
          </a:xfrm>
        </p:spPr>
        <p:txBody>
          <a:bodyPr>
            <a:normAutofit/>
          </a:bodyPr>
          <a:lstStyle/>
          <a:p>
            <a:r>
              <a:rPr lang="ru-RU" dirty="0">
                <a:solidFill>
                  <a:srgbClr val="FF0000"/>
                </a:solidFill>
              </a:rPr>
              <a:t>Это готовые мини-роботы</a:t>
            </a:r>
          </a:p>
          <a:p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499992" y="2708920"/>
            <a:ext cx="4032448" cy="648072"/>
          </a:xfrm>
        </p:spPr>
        <p:txBody>
          <a:bodyPr>
            <a:normAutofit fontScale="92500"/>
          </a:bodyPr>
          <a:lstStyle/>
          <a:p>
            <a:r>
              <a:rPr lang="ru-RU" dirty="0">
                <a:solidFill>
                  <a:srgbClr val="00B0F0"/>
                </a:solidFill>
              </a:rPr>
              <a:t>и роботы собираемые из ЛЕГО</a:t>
            </a:r>
          </a:p>
          <a:p>
            <a:endParaRPr lang="ru-RU" dirty="0"/>
          </a:p>
        </p:txBody>
      </p:sp>
      <p:pic>
        <p:nvPicPr>
          <p:cNvPr id="16386" name="Picture 2" descr="C:\Users\шш\Documents\Рисунок7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48140" y="2996952"/>
            <a:ext cx="3458308" cy="3240360"/>
          </a:xfrm>
          <a:prstGeom prst="rect">
            <a:avLst/>
          </a:prstGeom>
          <a:noFill/>
        </p:spPr>
      </p:pic>
      <p:pic>
        <p:nvPicPr>
          <p:cNvPr id="16387" name="Picture 3" descr="C:\Users\шш\Documents\Рисунок8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95791" y="3356992"/>
            <a:ext cx="3140242" cy="288032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2" name="Picture 4" descr="C:\Users\шш\Pictures\l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404664"/>
            <a:ext cx="7931224" cy="2952328"/>
          </a:xfrm>
        </p:spPr>
        <p:txBody>
          <a:bodyPr>
            <a:normAutofit/>
          </a:bodyPr>
          <a:lstStyle/>
          <a:p>
            <a:r>
              <a:rPr lang="ru-RU" sz="2200" dirty="0">
                <a:solidFill>
                  <a:srgbClr val="002060"/>
                </a:solidFill>
              </a:rPr>
              <a:t>Комплект мини-роботов «Умная пчелка». Такой прибор, как робот </a:t>
            </a:r>
            <a:r>
              <a:rPr lang="ru-RU" sz="2200" dirty="0" err="1">
                <a:solidFill>
                  <a:srgbClr val="002060"/>
                </a:solidFill>
              </a:rPr>
              <a:t>bee</a:t>
            </a:r>
            <a:r>
              <a:rPr lang="ru-RU" sz="2200" dirty="0">
                <a:solidFill>
                  <a:srgbClr val="002060"/>
                </a:solidFill>
              </a:rPr>
              <a:t> </a:t>
            </a:r>
            <a:r>
              <a:rPr lang="ru-RU" sz="2200" dirty="0" err="1">
                <a:solidFill>
                  <a:srgbClr val="002060"/>
                </a:solidFill>
              </a:rPr>
              <a:t>bot</a:t>
            </a:r>
            <a:r>
              <a:rPr lang="ru-RU" sz="2200" dirty="0">
                <a:solidFill>
                  <a:srgbClr val="002060"/>
                </a:solidFill>
              </a:rPr>
              <a:t>, относится к классу образовательной робототехники. Электронный, с возможностью программирования, прибор отлично подойдет для использования у детей дошкольного возраста. Дети играют с удовольствием, благодаря привлекательному дизайну и интуитивно понятному управлению.</a:t>
            </a:r>
            <a:r>
              <a:rPr lang="ru-RU" sz="2000" dirty="0">
                <a:solidFill>
                  <a:srgbClr val="002060"/>
                </a:solidFill>
              </a:rPr>
              <a:t/>
            </a:r>
            <a:br>
              <a:rPr lang="ru-RU" sz="2000" dirty="0">
                <a:solidFill>
                  <a:srgbClr val="002060"/>
                </a:solidFill>
              </a:rPr>
            </a:br>
            <a:endParaRPr lang="ru-RU" sz="2000" dirty="0">
              <a:solidFill>
                <a:srgbClr val="002060"/>
              </a:solidFill>
            </a:endParaRPr>
          </a:p>
        </p:txBody>
      </p:sp>
      <p:pic>
        <p:nvPicPr>
          <p:cNvPr id="17410" name="Picture 2" descr="C:\Users\шш\Documents\Рисунок9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41829" y="3717032"/>
            <a:ext cx="3469341" cy="2592288"/>
          </a:xfrm>
          <a:prstGeom prst="rect">
            <a:avLst/>
          </a:prstGeom>
          <a:noFill/>
        </p:spPr>
      </p:pic>
      <p:pic>
        <p:nvPicPr>
          <p:cNvPr id="17411" name="Picture 3" descr="C:\Users\шш\Documents\Рисунок10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931375" y="3645025"/>
            <a:ext cx="3472249" cy="266429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5" name="Picture 3" descr="C:\Users\шш\Pictures\l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1600" y="980728"/>
            <a:ext cx="7715200" cy="2520280"/>
          </a:xfrm>
        </p:spPr>
        <p:txBody>
          <a:bodyPr>
            <a:normAutofit/>
          </a:bodyPr>
          <a:lstStyle/>
          <a:p>
            <a:r>
              <a:rPr lang="ru-RU" sz="2400" dirty="0">
                <a:solidFill>
                  <a:srgbClr val="00B050"/>
                </a:solidFill>
              </a:rPr>
              <a:t>Собираемые роботы из ЛЕГО представлены моделью ЛЕГО </a:t>
            </a:r>
            <a:r>
              <a:rPr lang="ru-RU" sz="2400" dirty="0" err="1">
                <a:solidFill>
                  <a:srgbClr val="00B050"/>
                </a:solidFill>
              </a:rPr>
              <a:t>WeDo</a:t>
            </a:r>
            <a:r>
              <a:rPr lang="ru-RU" sz="2400" dirty="0">
                <a:solidFill>
                  <a:srgbClr val="00B050"/>
                </a:solidFill>
              </a:rPr>
              <a:t> (что в переводе означает «мы делаем»). Данный конструктор позволяет строить модели машин и животных, программировать их действия и поведение.</a:t>
            </a:r>
            <a:br>
              <a:rPr lang="ru-RU" sz="2400" dirty="0">
                <a:solidFill>
                  <a:srgbClr val="00B050"/>
                </a:solidFill>
              </a:rPr>
            </a:br>
            <a:endParaRPr lang="ru-RU" sz="2400" dirty="0">
              <a:solidFill>
                <a:srgbClr val="00B050"/>
              </a:solidFill>
            </a:endParaRPr>
          </a:p>
        </p:txBody>
      </p:sp>
      <p:pic>
        <p:nvPicPr>
          <p:cNvPr id="18434" name="Picture 2" descr="C:\Users\шш\Documents\Рисунок11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1445" y="3140968"/>
            <a:ext cx="8221109" cy="324036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9" name="Picture 3" descr="C:\Users\шш\Pictures\l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764704"/>
            <a:ext cx="7992888" cy="4104456"/>
          </a:xfrm>
        </p:spPr>
        <p:txBody>
          <a:bodyPr>
            <a:normAutofit fontScale="90000"/>
          </a:bodyPr>
          <a:lstStyle/>
          <a:p>
            <a:r>
              <a:rPr lang="ru-RU" sz="2200" dirty="0">
                <a:solidFill>
                  <a:srgbClr val="7030A0"/>
                </a:solidFill>
              </a:rPr>
              <a:t>Таким образом, актуальность Лего-технологии и робототехники значима в </a:t>
            </a:r>
            <a:r>
              <a:rPr lang="ru-RU" sz="2200">
                <a:solidFill>
                  <a:srgbClr val="7030A0"/>
                </a:solidFill>
              </a:rPr>
              <a:t>дошкольном образовании, </a:t>
            </a:r>
            <a:r>
              <a:rPr lang="ru-RU" sz="2200" dirty="0">
                <a:solidFill>
                  <a:srgbClr val="7030A0"/>
                </a:solidFill>
              </a:rPr>
              <a:t>так как:</a:t>
            </a:r>
            <a:br>
              <a:rPr lang="ru-RU" sz="2200" dirty="0">
                <a:solidFill>
                  <a:srgbClr val="7030A0"/>
                </a:solidFill>
              </a:rPr>
            </a:br>
            <a:r>
              <a:rPr lang="ru-RU" sz="2200" dirty="0">
                <a:solidFill>
                  <a:srgbClr val="7030A0"/>
                </a:solidFill>
              </a:rPr>
              <a:t>- являются великолепным средством для интеллектуального развития дошкольников, обеспечивающих интеграцию образовательных областей предусмотренных программой;</a:t>
            </a:r>
            <a:br>
              <a:rPr lang="ru-RU" sz="2200" dirty="0">
                <a:solidFill>
                  <a:srgbClr val="7030A0"/>
                </a:solidFill>
              </a:rPr>
            </a:br>
            <a:r>
              <a:rPr lang="ru-RU" sz="2200" dirty="0">
                <a:solidFill>
                  <a:srgbClr val="7030A0"/>
                </a:solidFill>
              </a:rPr>
              <a:t>- позволяют педагогу сочетать образование, воспитание и развитие дошкольников в режиме игры (учиться и обучаться в игре);</a:t>
            </a:r>
            <a:br>
              <a:rPr lang="ru-RU" sz="2200" dirty="0">
                <a:solidFill>
                  <a:srgbClr val="7030A0"/>
                </a:solidFill>
              </a:rPr>
            </a:br>
            <a:r>
              <a:rPr lang="ru-RU" sz="2200" dirty="0">
                <a:solidFill>
                  <a:srgbClr val="7030A0"/>
                </a:solidFill>
              </a:rPr>
              <a:t>- формируют познавательную активность, способствует воспитанию социально-активной личности, формирует навыки общения и сотворчества;</a:t>
            </a:r>
            <a:br>
              <a:rPr lang="ru-RU" sz="2200" dirty="0">
                <a:solidFill>
                  <a:srgbClr val="7030A0"/>
                </a:solidFill>
              </a:rPr>
            </a:br>
            <a:r>
              <a:rPr lang="ru-RU" sz="2200" dirty="0">
                <a:solidFill>
                  <a:srgbClr val="7030A0"/>
                </a:solidFill>
              </a:rPr>
              <a:t>- объединяют игру с исследовательской и экспериментальной деятельностью, предоставляют ребенку возможность экспериментировать и созидать свой собственный мир</a:t>
            </a:r>
            <a:r>
              <a:rPr lang="ru-RU" sz="2200" dirty="0"/>
              <a:t>, </a:t>
            </a:r>
            <a:r>
              <a:rPr lang="ru-RU" sz="2200" dirty="0">
                <a:solidFill>
                  <a:srgbClr val="7030A0"/>
                </a:solidFill>
              </a:rPr>
              <a:t>где нет </a:t>
            </a:r>
            <a:r>
              <a:rPr lang="ru-RU" sz="2400" dirty="0">
                <a:solidFill>
                  <a:srgbClr val="7030A0"/>
                </a:solidFill>
              </a:rPr>
              <a:t>границ.</a:t>
            </a:r>
            <a:r>
              <a:rPr lang="ru-RU" sz="2400" dirty="0"/>
              <a:t/>
            </a:r>
            <a:br>
              <a:rPr lang="ru-RU" sz="2400" dirty="0"/>
            </a:br>
            <a:endParaRPr lang="ru-RU" sz="2400" dirty="0"/>
          </a:p>
        </p:txBody>
      </p:sp>
      <p:pic>
        <p:nvPicPr>
          <p:cNvPr id="19458" name="Picture 2" descr="C:\Users\шш\Documents\Рисунок12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44270" y="4797152"/>
            <a:ext cx="4455459" cy="206084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шш\Pictures\l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19872" y="274638"/>
            <a:ext cx="5266928" cy="6583362"/>
          </a:xfrm>
        </p:spPr>
        <p:txBody>
          <a:bodyPr>
            <a:normAutofit fontScale="90000"/>
          </a:bodyPr>
          <a:lstStyle/>
          <a:p>
            <a:r>
              <a:rPr lang="ru-RU" sz="2700" dirty="0">
                <a:solidFill>
                  <a:srgbClr val="7030A0"/>
                </a:solidFill>
              </a:rPr>
              <a:t>В современном мире мы, педагоги, стремимся использовать разнообразные приемы и методы обучения и воспитания, понимая, что сами должны обучаться современным технологиям, ведь наши воспитанники живут в мире компьютеров, Интернета, электроники и автоматики. Они хотят видеть это и в образовательной деятельности, изучать, использовать, понимать. Одним из таких современных методов считается совместная (дошкольники, педагоги и родители) интеграционная деятельность – </a:t>
            </a:r>
            <a:r>
              <a:rPr lang="en-US" sz="2700" b="1" dirty="0">
                <a:solidFill>
                  <a:srgbClr val="7030A0"/>
                </a:solidFill>
              </a:rPr>
              <a:t>LEGO</a:t>
            </a:r>
            <a:r>
              <a:rPr lang="ru-RU" sz="2700" b="1" dirty="0">
                <a:solidFill>
                  <a:srgbClr val="7030A0"/>
                </a:solidFill>
              </a:rPr>
              <a:t> - конструирование</a:t>
            </a:r>
            <a:r>
              <a:rPr lang="ru-RU" sz="2700" dirty="0">
                <a:solidFill>
                  <a:srgbClr val="7030A0"/>
                </a:solidFill>
              </a:rPr>
              <a:t>.</a:t>
            </a:r>
            <a:r>
              <a:rPr lang="ru-RU" sz="1800" dirty="0"/>
              <a:t/>
            </a:r>
            <a:br>
              <a:rPr lang="ru-RU" sz="1800" dirty="0"/>
            </a:br>
            <a:r>
              <a:rPr lang="ru-RU" sz="1800" dirty="0"/>
              <a:t/>
            </a:r>
            <a:br>
              <a:rPr lang="ru-RU" sz="1800" dirty="0"/>
            </a:br>
            <a:r>
              <a:rPr lang="ru-RU" sz="1800" dirty="0"/>
              <a:t/>
            </a:r>
            <a:br>
              <a:rPr lang="ru-RU" sz="1800" dirty="0"/>
            </a:br>
            <a:endParaRPr lang="ru-RU" sz="18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 descr="C:\Users\шш\Pictures\l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476672"/>
            <a:ext cx="7776864" cy="2664296"/>
          </a:xfrm>
        </p:spPr>
        <p:txBody>
          <a:bodyPr>
            <a:normAutofit fontScale="90000"/>
          </a:bodyPr>
          <a:lstStyle/>
          <a:p>
            <a:r>
              <a:rPr lang="ru-RU" sz="1800" dirty="0"/>
              <a:t/>
            </a:r>
            <a:br>
              <a:rPr lang="ru-RU" sz="1800" dirty="0"/>
            </a:br>
            <a:r>
              <a:rPr lang="ru-RU" sz="2700" b="1" dirty="0">
                <a:solidFill>
                  <a:srgbClr val="7030A0"/>
                </a:solidFill>
              </a:rPr>
              <a:t> LEGO </a:t>
            </a:r>
            <a:r>
              <a:rPr lang="ru-RU" sz="2700" dirty="0">
                <a:solidFill>
                  <a:srgbClr val="7030A0"/>
                </a:solidFill>
              </a:rPr>
              <a:t>- технология – это совокупность приемов и способов конструирования, направленных на реализацию конкретной образовательной цели через систему тщательно продуманных заданий, из разнообразных конструкторов </a:t>
            </a:r>
            <a:r>
              <a:rPr lang="en-US" sz="2700" dirty="0">
                <a:solidFill>
                  <a:srgbClr val="7030A0"/>
                </a:solidFill>
              </a:rPr>
              <a:t>LEGO</a:t>
            </a:r>
            <a:r>
              <a:rPr lang="ru-RU" sz="2700" dirty="0">
                <a:solidFill>
                  <a:srgbClr val="7030A0"/>
                </a:solidFill>
              </a:rPr>
              <a:t>. Она объединяет в себе элементы игры и экспериментирования. Её  можно использовать в работе с детьми от 3 до 7 лет. </a:t>
            </a:r>
            <a:r>
              <a:rPr lang="ru-RU" sz="2400" dirty="0">
                <a:solidFill>
                  <a:srgbClr val="7030A0"/>
                </a:solidFill>
              </a:rPr>
              <a:t/>
            </a:r>
            <a:br>
              <a:rPr lang="ru-RU" sz="2400" dirty="0">
                <a:solidFill>
                  <a:srgbClr val="7030A0"/>
                </a:solidFill>
              </a:rPr>
            </a:br>
            <a:endParaRPr lang="ru-RU" sz="2400" dirty="0">
              <a:solidFill>
                <a:srgbClr val="7030A0"/>
              </a:solidFill>
            </a:endParaRPr>
          </a:p>
        </p:txBody>
      </p:sp>
      <p:pic>
        <p:nvPicPr>
          <p:cNvPr id="4098" name="Picture 2" descr="C:\Users\шш\Desktop\лего-констркирование\IMG_3274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5576" y="3284984"/>
            <a:ext cx="3740224" cy="2952327"/>
          </a:xfrm>
          <a:prstGeom prst="rect">
            <a:avLst/>
          </a:prstGeom>
          <a:noFill/>
        </p:spPr>
      </p:pic>
      <p:pic>
        <p:nvPicPr>
          <p:cNvPr id="4099" name="Picture 3" descr="C:\Users\шш\Desktop\лего-констркирование\IMG_3269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44008" y="3284984"/>
            <a:ext cx="3740224" cy="295232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6" name="Picture 6" descr="C:\Users\шш\Pictures\l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9592" y="908720"/>
            <a:ext cx="7560840" cy="2088232"/>
          </a:xfrm>
        </p:spPr>
        <p:txBody>
          <a:bodyPr>
            <a:normAutofit fontScale="90000"/>
          </a:bodyPr>
          <a:lstStyle/>
          <a:p>
            <a:r>
              <a:rPr lang="ru-RU" sz="2700" b="1" dirty="0">
                <a:solidFill>
                  <a:srgbClr val="C00000"/>
                </a:solidFill>
              </a:rPr>
              <a:t>Цель LEGO - конструирования</a:t>
            </a:r>
            <a:r>
              <a:rPr lang="ru-RU" sz="2700" dirty="0">
                <a:solidFill>
                  <a:srgbClr val="C00000"/>
                </a:solidFill>
              </a:rPr>
              <a:t/>
            </a:r>
            <a:br>
              <a:rPr lang="ru-RU" sz="2700" dirty="0">
                <a:solidFill>
                  <a:srgbClr val="C00000"/>
                </a:solidFill>
              </a:rPr>
            </a:br>
            <a:r>
              <a:rPr lang="ru-RU" sz="2700" dirty="0">
                <a:solidFill>
                  <a:srgbClr val="C00000"/>
                </a:solidFill>
              </a:rPr>
              <a:t> Содействовать развитию у детей дошкольного возраста способностей к техническому творчеству, предоставить им возможность творческой самореализации посредством овладения </a:t>
            </a:r>
            <a:r>
              <a:rPr lang="ru-RU" sz="2700" b="1" dirty="0">
                <a:solidFill>
                  <a:srgbClr val="C00000"/>
                </a:solidFill>
              </a:rPr>
              <a:t>LEGO </a:t>
            </a:r>
            <a:r>
              <a:rPr lang="ru-RU" sz="2700" dirty="0">
                <a:solidFill>
                  <a:srgbClr val="C00000"/>
                </a:solidFill>
              </a:rPr>
              <a:t>-конструированием. </a:t>
            </a:r>
            <a:r>
              <a:rPr lang="ru-RU" sz="2400" dirty="0">
                <a:solidFill>
                  <a:srgbClr val="C00000"/>
                </a:solidFill>
              </a:rPr>
              <a:t/>
            </a:r>
            <a:br>
              <a:rPr lang="ru-RU" sz="2400" dirty="0">
                <a:solidFill>
                  <a:srgbClr val="C00000"/>
                </a:solidFill>
              </a:rPr>
            </a:br>
            <a:endParaRPr lang="ru-RU" sz="2400" dirty="0">
              <a:solidFill>
                <a:srgbClr val="C00000"/>
              </a:solidFill>
            </a:endParaRPr>
          </a:p>
        </p:txBody>
      </p:sp>
      <p:pic>
        <p:nvPicPr>
          <p:cNvPr id="5122" name="Picture 2" descr="C:\Users\шш\Desktop\лего-констркирование\IMG_3280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27784" y="3068961"/>
            <a:ext cx="3888432" cy="324036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8" name="Picture 4" descr="C:\Users\шш\Pictures\l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96752"/>
            <a:ext cx="8229600" cy="1008112"/>
          </a:xfrm>
        </p:spPr>
        <p:txBody>
          <a:bodyPr>
            <a:noAutofit/>
          </a:bodyPr>
          <a:lstStyle/>
          <a:p>
            <a:r>
              <a:rPr lang="ru-RU" sz="3600" b="1" dirty="0">
                <a:solidFill>
                  <a:srgbClr val="0070C0"/>
                </a:solidFill>
              </a:rPr>
              <a:t>Принципы   LEGO - конструирования</a:t>
            </a:r>
            <a:r>
              <a:rPr lang="ru-RU" sz="3600" dirty="0">
                <a:solidFill>
                  <a:srgbClr val="0070C0"/>
                </a:solidFill>
              </a:rPr>
              <a:t/>
            </a:r>
            <a:br>
              <a:rPr lang="ru-RU" sz="3600" dirty="0">
                <a:solidFill>
                  <a:srgbClr val="0070C0"/>
                </a:solidFill>
              </a:rPr>
            </a:br>
            <a:endParaRPr lang="ru-RU" sz="3600" dirty="0">
              <a:solidFill>
                <a:srgbClr val="0070C0"/>
              </a:solidFill>
            </a:endParaRPr>
          </a:p>
        </p:txBody>
      </p:sp>
      <p:pic>
        <p:nvPicPr>
          <p:cNvPr id="6146" name="Picture 2" descr="C:\Users\шш\Desktop\лего-констркирование\IMG_3308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5576" y="3140968"/>
            <a:ext cx="3740224" cy="2952328"/>
          </a:xfrm>
          <a:prstGeom prst="rect">
            <a:avLst/>
          </a:prstGeom>
          <a:noFill/>
        </p:spPr>
      </p:pic>
      <p:pic>
        <p:nvPicPr>
          <p:cNvPr id="6147" name="Picture 3" descr="C:\Users\шш\Desktop\лего-констркирование\IMG_3311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48200" y="2060848"/>
            <a:ext cx="3812232" cy="288032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шш\Pictures\l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188640"/>
            <a:ext cx="5328592" cy="6669360"/>
          </a:xfrm>
        </p:spPr>
        <p:txBody>
          <a:bodyPr>
            <a:normAutofit fontScale="90000"/>
          </a:bodyPr>
          <a:lstStyle/>
          <a:p>
            <a:r>
              <a:rPr lang="ru-RU" sz="2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-  </a:t>
            </a:r>
            <a:r>
              <a:rPr lang="ru-RU" sz="24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от простого к сложному;</a:t>
            </a:r>
            <a:br>
              <a:rPr lang="ru-RU" sz="24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- учет возрастных особенностей детей </a:t>
            </a:r>
            <a:br>
              <a:rPr lang="ru-RU" sz="24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- учёт индивидуальных возможностей детей в освоении коммуникативных и конструктивных навыков;</a:t>
            </a:r>
            <a:br>
              <a:rPr lang="ru-RU" sz="24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- активности и созидательности - использование эффективных методов и целенаправленной деятельности, направленных на развитие творческих способностей детей;</a:t>
            </a:r>
            <a:br>
              <a:rPr lang="ru-RU" sz="24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24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комплексности решения задач - решение конструктивных задач в разных видах деятельности: игровой, познавательной, речевой;</a:t>
            </a:r>
            <a:br>
              <a:rPr lang="ru-RU" sz="24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24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результативности и гарантированности - реализация прав ребёнка на получение помощи и поддержки, гарантии положительного результата независимо от возраста и уровня развития детей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.</a:t>
            </a:r>
            <a:br>
              <a:rPr lang="ru-RU" sz="2000" dirty="0">
                <a:latin typeface="Times New Roman" pitchFamily="18" charset="0"/>
                <a:cs typeface="Times New Roman" pitchFamily="18" charset="0"/>
              </a:rPr>
            </a:b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6" name="Picture 4" descr="C:\Users\шш\Pictures\l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620688"/>
            <a:ext cx="8229600" cy="3600400"/>
          </a:xfrm>
        </p:spPr>
        <p:txBody>
          <a:bodyPr>
            <a:normAutofit fontScale="90000"/>
          </a:bodyPr>
          <a:lstStyle/>
          <a:p>
            <a:r>
              <a:rPr lang="ru-RU" sz="2700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Формы  организации обучения дошкольников конструированию</a:t>
            </a:r>
            <a:r>
              <a:rPr lang="ru-RU" sz="27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7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700" b="1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1. Конструирование по образцу</a:t>
            </a:r>
            <a:r>
              <a:rPr lang="ru-RU" sz="2700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700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700" b="1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2.Конструирование по модели</a:t>
            </a:r>
            <a:br>
              <a:rPr lang="ru-RU" sz="2700" b="1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700" b="1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3. Конструирование по условиям</a:t>
            </a:r>
            <a:br>
              <a:rPr lang="ru-RU" sz="2700" b="1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700" b="1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4.Конструирование по простейшим чертежам и наглядным схемам</a:t>
            </a:r>
            <a:br>
              <a:rPr lang="ru-RU" sz="2700" b="1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700" b="1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5.Конструирование по замыслу</a:t>
            </a:r>
            <a:r>
              <a:rPr lang="ru-RU" sz="27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7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700" b="1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6.Конструирование по теме</a:t>
            </a:r>
            <a:r>
              <a:rPr lang="ru-RU" sz="27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br>
              <a:rPr lang="ru-RU" sz="27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/>
              <a:t/>
            </a:r>
            <a:br>
              <a:rPr lang="ru-RU" sz="2000" dirty="0"/>
            </a:b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194" name="Picture 2" descr="C:\Users\шш\Pictures\l10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71537" y="3789040"/>
            <a:ext cx="3209925" cy="2448272"/>
          </a:xfrm>
          <a:prstGeom prst="rect">
            <a:avLst/>
          </a:prstGeom>
          <a:noFill/>
        </p:spPr>
      </p:pic>
      <p:pic>
        <p:nvPicPr>
          <p:cNvPr id="8195" name="Picture 3" descr="C:\Users\шш\Pictures\l12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57775" y="3789040"/>
            <a:ext cx="3219450" cy="259228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Users\шш\Pictures\l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268760"/>
            <a:ext cx="8064896" cy="5112568"/>
          </a:xfrm>
        </p:spPr>
        <p:txBody>
          <a:bodyPr>
            <a:normAutofit fontScale="90000"/>
          </a:bodyPr>
          <a:lstStyle/>
          <a:p>
            <a:r>
              <a:rPr lang="ru-RU" sz="27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Использование LEGO в образовательном процессе</a:t>
            </a:r>
            <a:r>
              <a:rPr lang="ru-RU" sz="2200" b="1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200" b="1" dirty="0">
                <a:latin typeface="Times New Roman" pitchFamily="18" charset="0"/>
                <a:cs typeface="Times New Roman" pitchFamily="18" charset="0"/>
              </a:rPr>
            </a:b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200" dirty="0">
                <a:latin typeface="Times New Roman" pitchFamily="18" charset="0"/>
                <a:cs typeface="Times New Roman" pitchFamily="18" charset="0"/>
              </a:rPr>
            </a:br>
            <a:r>
              <a:rPr lang="ru-RU" sz="22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2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LEGO</a:t>
            </a:r>
            <a:r>
              <a:rPr lang="ru-RU" sz="22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- конструирование легко интегрируется практически со всеми областями образовательной деятельности и всесторонне развивает детей.  Его можно включать как элемент в структуру НОД  по «Речевому развитию», «Чтению художественной литературы»,  «Развитию элементарных математических представлений»,  и др.</a:t>
            </a:r>
            <a:br>
              <a:rPr lang="ru-RU" sz="22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2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sz="22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LEGO</a:t>
            </a:r>
            <a:r>
              <a:rPr lang="ru-RU" sz="22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-элементы могут быть использованы в дидактических играх и упражнениях, направленных на развитие речи, мышления, памяти, тактильное восприятие. Например:«Чудесный мешочек», «Запомни и повтори»  и др.</a:t>
            </a:r>
            <a:br>
              <a:rPr lang="ru-RU" sz="22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2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	Самостоятельная конструктивная игровая деятельность детей дошкольного возраста отличается несформированностью и требует не только руководства со стороны педагога, но и определенного коррекционно-развивающего воздействия на детей.</a:t>
            </a:r>
            <a:r>
              <a:rPr lang="ru-RU" sz="2200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2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200" dirty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/>
              <a:t/>
            </a:r>
            <a:br>
              <a:rPr lang="ru-RU" sz="2000" dirty="0"/>
            </a:br>
            <a:r>
              <a:rPr lang="ru-RU" sz="2000" dirty="0"/>
              <a:t/>
            </a:r>
            <a:br>
              <a:rPr lang="ru-RU" sz="2000" dirty="0"/>
            </a:b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4" name="Picture 4" descr="C:\Users\шш\Pictures\l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548680"/>
            <a:ext cx="8136904" cy="2376264"/>
          </a:xfrm>
        </p:spPr>
        <p:txBody>
          <a:bodyPr>
            <a:normAutofit fontScale="90000"/>
          </a:bodyPr>
          <a:lstStyle/>
          <a:p>
            <a:r>
              <a:rPr lang="ru-RU" sz="2700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Наглядные модели создаются в ходе разных видов деятельности.   Созданные </a:t>
            </a:r>
            <a:r>
              <a:rPr lang="en-US" sz="2700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LEGO</a:t>
            </a:r>
            <a:r>
              <a:rPr lang="ru-RU" sz="2700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- постройки дети используют в сюжетно-ролевых играх, в играх- театрализациях. Они создают условия для развития речи, творчества и благоприятно влияют на эмоциональную сферу.</a:t>
            </a:r>
            <a:r>
              <a:rPr lang="ru-RU" sz="2000" dirty="0"/>
              <a:t/>
            </a:r>
            <a:br>
              <a:rPr lang="ru-RU" sz="2000" dirty="0"/>
            </a:b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42" name="Picture 2" descr="C:\Users\шш\Desktop\ддсс\IMG_2600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3568" y="3212976"/>
            <a:ext cx="3812232" cy="3024336"/>
          </a:xfrm>
          <a:prstGeom prst="rect">
            <a:avLst/>
          </a:prstGeom>
          <a:noFill/>
        </p:spPr>
      </p:pic>
      <p:pic>
        <p:nvPicPr>
          <p:cNvPr id="10243" name="Picture 3" descr="C:\Users\шш\Desktop\ддсс\IMG_2602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48200" y="2852936"/>
            <a:ext cx="3812232" cy="280831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lego- конструирование и робототехника в ДОУ 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lego- конструирование и робототехника в ДОУ </Template>
  <TotalTime>0</TotalTime>
  <Words>471</Words>
  <Application>Microsoft Office PowerPoint</Application>
  <PresentationFormat>Экран (4:3)</PresentationFormat>
  <Paragraphs>23</Paragraphs>
  <Slides>18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22" baseType="lpstr">
      <vt:lpstr>Arial</vt:lpstr>
      <vt:lpstr>Calibri</vt:lpstr>
      <vt:lpstr>Times New Roman</vt:lpstr>
      <vt:lpstr>lego- конструирование и робототехника в ДОУ </vt:lpstr>
      <vt:lpstr>«LEGO- конструирование и робототехника в ДОУ</vt:lpstr>
      <vt:lpstr>В современном мире мы, педагоги, стремимся использовать разнообразные приемы и методы обучения и воспитания, понимая, что сами должны обучаться современным технологиям, ведь наши воспитанники живут в мире компьютеров, Интернета, электроники и автоматики. Они хотят видеть это и в образовательной деятельности, изучать, использовать, понимать. Одним из таких современных методов считается совместная (дошкольники, педагоги и родители) интеграционная деятельность – LEGO - конструирование.   </vt:lpstr>
      <vt:lpstr>  LEGO - технология – это совокупность приемов и способов конструирования, направленных на реализацию конкретной образовательной цели через систему тщательно продуманных заданий, из разнообразных конструкторов LEGO. Она объединяет в себе элементы игры и экспериментирования. Её  можно использовать в работе с детьми от 3 до 7 лет.  </vt:lpstr>
      <vt:lpstr>Цель LEGO - конструирования  Содействовать развитию у детей дошкольного возраста способностей к техническому творчеству, предоставить им возможность творческой самореализации посредством овладения LEGO -конструированием.  </vt:lpstr>
      <vt:lpstr>Принципы   LEGO - конструирования </vt:lpstr>
      <vt:lpstr>-  от простого к сложному; - учет возрастных особенностей детей  - учёт индивидуальных возможностей детей в освоении коммуникативных и конструктивных навыков; - активности и созидательности - использование эффективных методов и целенаправленной деятельности, направленных на развитие творческих способностей детей; - комплексности решения задач - решение конструктивных задач в разных видах деятельности: игровой, познавательной, речевой; - результативности и гарантированности - реализация прав ребёнка на получение помощи и поддержки, гарантии положительного результата независимо от возраста и уровня развития детей. </vt:lpstr>
      <vt:lpstr>Формы  организации обучения дошкольников конструированию  1. Конструирование по образцу 2.Конструирование по модели 3. Конструирование по условиям 4.Конструирование по простейшим чертежам и наглядным схемам 5.Конструирование по замыслу 6.Конструирование по теме   </vt:lpstr>
      <vt:lpstr>Использование LEGO в образовательном процессе    LEGO- конструирование легко интегрируется практически со всеми областями образовательной деятельности и всесторонне развивает детей.  Его можно включать как элемент в структуру НОД  по «Речевому развитию», «Чтению художественной литературы»,  «Развитию элементарных математических представлений»,  и др.  LEGO-элементы могут быть использованы в дидактических играх и упражнениях, направленных на развитие речи, мышления, памяти, тактильное восприятие. Например:«Чудесный мешочек», «Запомни и повтори»  и др.  Самостоятельная конструктивная игровая деятельность детей дошкольного возраста отличается несформированностью и требует не только руководства со стороны педагога, но и определенного коррекционно-развивающего воздействия на детей.     </vt:lpstr>
      <vt:lpstr>Наглядные модели создаются в ходе разных видов деятельности.   Созданные LEGO - постройки дети используют в сюжетно-ролевых играх, в играх- театрализациях. Они создают условия для развития речи, творчества и благоприятно влияют на эмоциональную сферу. </vt:lpstr>
      <vt:lpstr>Разнообразие LEGO конструкторов позволяет заниматься с обучающимися разного возраста и различных образовательных возможностей. </vt:lpstr>
      <vt:lpstr>С малышами 3–4 лет используются LEGO-наборы с крупными элементами и простыми соединениями деталей. </vt:lpstr>
      <vt:lpstr>С детьми 4–5 лет конструирование усложняется, используются элементы среднего размера, применяются более сложные варианты соединения деталей. В средней группе используются цветные фото и картинки с изображениями моделей, по которым дети должны выполнить постройку. Созидательная деятельность осуществляется по теме, образцу, замыслу и простейшим условиям.  </vt:lpstr>
      <vt:lpstr>В 6–7 лет для технического творчества предлагаются разнообразные виды LEGO-конструкторов, от крупных с простыми соединениями элементов до самых миниатюрных со сложной техникой исполнения. В работе со старшими дошкольниками можно использовать задания в виде графических схем, усложнённые модели будущих построек, работу по замыслу, условиям, разнообразные тематические задания. </vt:lpstr>
      <vt:lpstr>В настоящее время большую популярность в работе с дошкольниками приобретает робототехника. Сегодняшним дошкольникам предстоит работать по профессиям, которых еще нет; решать задачи, о которых можно только догадываться; использовать новейшие технологии и изучать новое. Поэтому в настоящее время образовательная робототехника в детском саду приобретает все большую значимость и актуальность. Занятия по робототехнике знакомят детей с законами реального мира, учат применять теоретические знания на практике, развивают наблюдательность, мышление, сообразительность.  </vt:lpstr>
      <vt:lpstr>Условно робототехнику можно разделить на два модуля.  </vt:lpstr>
      <vt:lpstr>Комплект мини-роботов «Умная пчелка». Такой прибор, как робот bee bot, относится к классу образовательной робототехники. Электронный, с возможностью программирования, прибор отлично подойдет для использования у детей дошкольного возраста. Дети играют с удовольствием, благодаря привлекательному дизайну и интуитивно понятному управлению. </vt:lpstr>
      <vt:lpstr>Собираемые роботы из ЛЕГО представлены моделью ЛЕГО WeDo (что в переводе означает «мы делаем»). Данный конструктор позволяет строить модели машин и животных, программировать их действия и поведение. </vt:lpstr>
      <vt:lpstr>Таким образом, актуальность Лего-технологии и робототехники значима в дошкольном образовании, так как: - являются великолепным средством для интеллектуального развития дошкольников, обеспечивающих интеграцию образовательных областей предусмотренных программой; - позволяют педагогу сочетать образование, воспитание и развитие дошкольников в режиме игры (учиться и обучаться в игре); - формируют познавательную активность, способствует воспитанию социально-активной личности, формирует навыки общения и сотворчества; - объединяют игру с исследовательской и экспериментальной деятельностью, предоставляют ребенку возможность экспериментировать и созидать свой собственный мир, где нет границ. </vt:lpstr>
    </vt:vector>
  </TitlesOfParts>
  <Company>diakov.net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«LEGO- конструирование и робототехника в ДОУ</dc:title>
  <dc:creator>RePack by Diakov</dc:creator>
  <cp:lastModifiedBy>Назаренко Вячеслав</cp:lastModifiedBy>
  <cp:revision>1</cp:revision>
  <dcterms:created xsi:type="dcterms:W3CDTF">2019-11-19T05:46:15Z</dcterms:created>
  <dcterms:modified xsi:type="dcterms:W3CDTF">2019-11-19T11:17:55Z</dcterms:modified>
</cp:coreProperties>
</file>