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5" r:id="rId4"/>
    <p:sldId id="288" r:id="rId5"/>
    <p:sldId id="272" r:id="rId6"/>
    <p:sldId id="271" r:id="rId7"/>
    <p:sldId id="285" r:id="rId8"/>
    <p:sldId id="270" r:id="rId9"/>
    <p:sldId id="277" r:id="rId10"/>
    <p:sldId id="28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99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87" autoAdjust="0"/>
    <p:restoredTop sz="93190" autoAdjust="0"/>
  </p:normalViewPr>
  <p:slideViewPr>
    <p:cSldViewPr>
      <p:cViewPr varScale="1">
        <p:scale>
          <a:sx n="106" d="100"/>
          <a:sy n="106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255D-BB76-45A2-951D-9AED41026B7C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3486B-391B-4E9C-B5B3-30332AF2E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3486B-391B-4E9C-B5B3-30332AF2E6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3486B-391B-4E9C-B5B3-30332AF2E6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DA00-B318-4772-BA0F-D3D7DF323C82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7F19-6E68-406D-B7BA-DBCC4950F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DF51-A3D8-4DD0-8014-06E3113C4FF0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1996-3406-4A88-B354-DEDD1904C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21D8-74FF-4D8B-9871-ADE2DF16EFF4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A716-0C4B-4923-A662-790A4BAEF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28E0-026C-4102-B211-B2B1A2B9399D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2AE1-EEE4-4E9A-BD0E-D44218BA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A2C8-04E0-4882-8F45-745BAF3DEC1F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E40B-81AB-47BB-AEE5-4FDEC6C21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0386-1B8C-42A8-ABF1-B778031F9A10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FDA5-0E7F-491F-921D-CC9DEFCF5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97BF-ADFE-4939-9139-5CA8F7A975C0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50E3-5B36-44AB-B909-9550F3DDA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2843-03F7-4F94-9C3A-10E3EF587EB8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4B614-FB9F-41AE-9492-7BFDB7318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7B4A-BD4B-42D1-9DCF-EC581DDB9A84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4FC4-7B46-4641-8417-CF72B008F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C0BB-5ECC-4F61-BE7B-F4BF20423812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661E-8C64-4D80-BD85-D4CE1EAC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8FDE-3137-4439-BE02-E431BF06AA62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A92B-07B0-4831-8FCB-056F36127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071086-8897-4FDA-B6FA-FA9FDD59B10B}" type="datetimeFigureOut">
              <a:rPr lang="ru-RU"/>
              <a:pPr>
                <a:defRPr/>
              </a:pPr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0EF66-D8E4-4756-8CD9-C6F8FE085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detskie-pisateli" TargetMode="External"/><Relationship Id="rId2" Type="http://schemas.openxmlformats.org/officeDocument/2006/relationships/hyperlink" Target="https://www.maam.ru/obrazovanie/skazki-dlya-dete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>
                <a:alpha val="0"/>
              </a:srgbClr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00B050"/>
            </a:gs>
            <a:gs pos="0">
              <a:srgbClr val="00B050">
                <a:alpha val="58000"/>
              </a:srgbClr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607200"/>
            <a:ext cx="5929354" cy="1214446"/>
          </a:xfrm>
        </p:spPr>
        <p:txBody>
          <a:bodyPr/>
          <a:lstStyle/>
          <a:p>
            <a:pPr marL="36513" eaLnBrk="1" hangingPunct="1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Краснозаводская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средняя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общеобразовательная школа №1»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nl-NL" dirty="0" smtClean="0">
                <a:solidFill>
                  <a:srgbClr val="FF0000"/>
                </a:solidFill>
              </a:rPr>
              <a:t/>
            </a:r>
            <a:br>
              <a:rPr lang="nl-NL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58" y="1214423"/>
            <a:ext cx="7500990" cy="2714644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ea typeface="Batang" pitchFamily="18" charset="-127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Тема: «Формирование экологических знаний   у детей дошкольного возраста через художественную литературу»</a:t>
            </a:r>
            <a:r>
              <a:rPr lang="ru-RU" sz="2800" b="1" dirty="0" smtClean="0">
                <a:solidFill>
                  <a:srgbClr val="FF0000"/>
                </a:solidFill>
                <a:ea typeface="Batang" pitchFamily="18" charset="-127"/>
                <a:cs typeface="Aharoni" pitchFamily="2" charset="-79"/>
              </a:rPr>
              <a:t>                            </a:t>
            </a:r>
            <a:endParaRPr lang="ru-RU" sz="2800" b="1" dirty="0" smtClean="0">
              <a:solidFill>
                <a:srgbClr val="FF0000"/>
              </a:solidFill>
              <a:ea typeface="Batang" pitchFamily="18" charset="-127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Выполнили 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воспитатели:                                                                Ардатова Ирина Александровна                                               Дементьева  Ольга  Викторовна 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20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2023г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enovo\AppData\Local\Temp\Rar$DIa5016.16985\20231127_103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2357430"/>
            <a:ext cx="633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в детском саду!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AppData\Local\Temp\Rar$DIa340.36139\20231127_1219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Разнообразные                                              хрестоматии!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AppData\Local\Microsoft\Windows\Temporary Internet Files\Content.Word\20211122_090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357430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AppData\Local\Microsoft\Windows\Temporary Internet Files\Content.Word\20211122_0757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00306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\Desktop\Фото 6гр -2021\20211110_091607.jpg"/>
          <p:cNvPicPr/>
          <p:nvPr/>
        </p:nvPicPr>
        <p:blipFill>
          <a:blip r:embed="rId5" cstate="print"/>
          <a:srcRect l="3922" r="7843" b="23684"/>
          <a:stretch>
            <a:fillRect/>
          </a:stretch>
        </p:blipFill>
        <p:spPr bwMode="auto">
          <a:xfrm>
            <a:off x="1071538" y="285728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enovo\Desktop\Фото 6гр -2021\20211005_115358.jpg"/>
          <p:cNvPicPr/>
          <p:nvPr/>
        </p:nvPicPr>
        <p:blipFill>
          <a:blip r:embed="rId6" cstate="print"/>
          <a:srcRect l="19565" t="14286" r="23912"/>
          <a:stretch>
            <a:fillRect/>
          </a:stretch>
        </p:blipFill>
        <p:spPr bwMode="auto">
          <a:xfrm rot="5400000">
            <a:off x="6607971" y="4179111"/>
            <a:ext cx="18574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lenovo\Desktop\Фото 6гр -2021\20211027_111204.jpg"/>
          <p:cNvPicPr/>
          <p:nvPr/>
        </p:nvPicPr>
        <p:blipFill>
          <a:blip r:embed="rId7" cstate="print"/>
          <a:srcRect l="29691" r="7228"/>
          <a:stretch>
            <a:fillRect/>
          </a:stretch>
        </p:blipFill>
        <p:spPr bwMode="auto">
          <a:xfrm rot="5400000">
            <a:off x="5545922" y="-116689"/>
            <a:ext cx="2133616" cy="29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lenovo\AppData\Local\Microsoft\Windows\Temporary Internet Files\Content.Word\20211122_084949.jpg"/>
          <p:cNvPicPr/>
          <p:nvPr/>
        </p:nvPicPr>
        <p:blipFill>
          <a:blip r:embed="rId8" cstate="print"/>
          <a:srcRect l="27597" t="26078" r="7287" b="9216"/>
          <a:stretch>
            <a:fillRect/>
          </a:stretch>
        </p:blipFill>
        <p:spPr bwMode="auto">
          <a:xfrm>
            <a:off x="857224" y="450057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lenovo\Desktop\ФОТО- город\20220415_110837.jpg"/>
          <p:cNvPicPr/>
          <p:nvPr/>
        </p:nvPicPr>
        <p:blipFill>
          <a:blip r:embed="rId9" cstate="print"/>
          <a:srcRect t="36018" r="33388"/>
          <a:stretch>
            <a:fillRect/>
          </a:stretch>
        </p:blipFill>
        <p:spPr bwMode="auto">
          <a:xfrm>
            <a:off x="3500430" y="4500570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lenovo\Desktop\Фото 6гр -2021\20211112_101615.jpg"/>
          <p:cNvPicPr/>
          <p:nvPr/>
        </p:nvPicPr>
        <p:blipFill>
          <a:blip r:embed="rId10" cstate="print"/>
          <a:srcRect t="17242"/>
          <a:stretch>
            <a:fillRect/>
          </a:stretch>
        </p:blipFill>
        <p:spPr bwMode="auto">
          <a:xfrm>
            <a:off x="428596" y="2500306"/>
            <a:ext cx="271464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57224" y="6143645"/>
            <a:ext cx="892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Используем художественное слово во всех видах  деятельности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-285776"/>
            <a:ext cx="785818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природоведческого содержания  является эффективным средством экологического  воспитания  дошкольников.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хорошее в людях из детства!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Прикоснуться к природе всем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сердцем: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хотим, чтоб земля расцветала,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росли, как цветы малыши,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для них экология стала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  <a:r>
              <a:rPr lang="ru-RU" sz="2000" b="1" dirty="0" smtClean="0"/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4" descr="https://mkdou-27.edumsko.ru/uploads/1200/1183/section/63332/pesochnaya_terapiya/img29.jpg?1515942271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95342"/>
            <a:ext cx="4071934" cy="3020156"/>
          </a:xfrm>
          <a:prstGeom prst="rect">
            <a:avLst/>
          </a:prstGeom>
          <a:noFill/>
        </p:spPr>
      </p:pic>
      <p:pic>
        <p:nvPicPr>
          <p:cNvPr id="4" name="Рисунок 3" descr="C:\Users\lenovo\Downloads\14032022030402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3"/>
            <a:ext cx="44291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1000100" y="-357214"/>
            <a:ext cx="8143900" cy="4929222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 буду так вводить малышей в окружающий мир, чтобы они каждый день открывали в нём что то новое, чтобы каждый шаг был путешествием к истокам мышления и речи – к чудесной красоте природы..,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чтобы каждый шаг познания облагораживал сердце и закалял волю.        В. А. Сухомлинский.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enovo\Downloads\sad_berez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1"/>
            <a:ext cx="8215338" cy="2969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3"/>
          <p:cNvSpPr>
            <a:spLocks noGrp="1"/>
          </p:cNvSpPr>
          <p:nvPr>
            <p:ph idx="1"/>
          </p:nvPr>
        </p:nvSpPr>
        <p:spPr>
          <a:xfrm>
            <a:off x="1042988" y="0"/>
            <a:ext cx="7643812" cy="612616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-Экологическое воспитание детей дошкольного возраста направлено на формирование экологического сознания, воспитания экологической культуры.                                                                                  -Экологическое воспитание осуществляется в разных видах деятельности, НОД, совместной деятельности взрослых и детей, самостоятельной деятельности.                                                                     -Это происходит в процессе: ознакомления с окружающим миром, природой, чтения произведений детской художественной литературы, труда в природе, рассматривания произведений изобразительного искусства. </a:t>
            </a:r>
          </a:p>
        </p:txBody>
      </p:sp>
      <p:pic>
        <p:nvPicPr>
          <p:cNvPr id="3" name="Рисунок 2" descr="C:\Users\lenovo\Downloads\E-MBLEMA.jpg"/>
          <p:cNvPicPr/>
          <p:nvPr/>
        </p:nvPicPr>
        <p:blipFill>
          <a:blip r:embed="rId2" cstate="print"/>
          <a:srcRect l="8396" r="4850"/>
          <a:stretch>
            <a:fillRect/>
          </a:stretch>
        </p:blipFill>
        <p:spPr bwMode="auto">
          <a:xfrm>
            <a:off x="3428992" y="4751530"/>
            <a:ext cx="2214578" cy="21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827088" y="1989138"/>
            <a:ext cx="8316912" cy="612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857224" y="0"/>
            <a:ext cx="82867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Актуальность: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решения задач экологического воспитания большая роль отводится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чтению художественной литературы. Чтение художественного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произведения детям дошкольного возраста помогает воспитателю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обогащать их знаниями, учить глубже всматриваться в окружающий мир,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искать ответы на многие вопросы. В художественной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tooltip="Литературная деятельность"/>
              </a:rPr>
              <a:t>литературе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tooltip="Литературная деятельность"/>
              </a:rPr>
              <a:t>природоведческого содержания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сочетаются художественное слово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научное содержание, т. к. многие книги о природе для детей написаны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учеными-биологами. Содержание их научно достоверно и помогает детям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только видеть красоту природы, но и обогащает их представления, учит выделять закономерности природных явлений. Так Н. Павлова – ученый-растениевод – в течение 20 лет вела наблюдения, в результате которых появилась одна из детских книг -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«Желтый, белый и лиловый»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 Бианки – ученый-биолог – во всех своих книгах для детей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«Лесная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газета»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домой спешил»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«Чей нос лучше»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«Хвосты»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ит. д.) показывает сложнейшие явления в природе с высокой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биологической точностью и вместе с тем в занимательной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высокохудожественной форме. Множество увлекательных книг создал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детей Н. Сладков – топограф по специальности. Каждый из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tooltip="Писатели для детей. Все писатели по фамилиям"/>
              </a:rPr>
              <a:t>писателей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tooltip="Писатели для детей. Все писатели по фамилиям"/>
              </a:rPr>
              <a:t> пишет только о своей области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наблюдений, но в каждой книге о природе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заложены идеи ответственности человека за ее сохранение, призыв 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маленькому слушателю беречь и защищать, изучать природу. Так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закладываются основы экологической культуры дошкольников.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57224" y="1"/>
            <a:ext cx="8286775" cy="164305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осознанно-правильные                                             экологические представления о природе  через художественную литературу.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142984"/>
            <a:ext cx="8208962" cy="5599129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Направить  активную деятельность дошкольника на осознанное сохранение природы через художественную литературу.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интерес, желание наблюдать, исследовать, получать новые знания о природе.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этические и нравственные основы отношения к окружающей природе у детей посредством художественной литературы.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экологические знания, культуру отношения к природе.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экологическое сознание, нравственное  отношение к миру  природы. 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86687" cy="141763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и методы работы с детьми: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42988" y="857232"/>
            <a:ext cx="7643812" cy="6000768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Научность и доступность понятий;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«спирали»;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Междисциплинарность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интеграция;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Экологические экскурсии;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Экологические сказки;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научной художественной 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 в природе;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Природоохранные акции;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Эксперименты и опыты;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Развивающие дидактические игры;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547813" y="0"/>
            <a:ext cx="6408737" cy="142873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Разнообразие методов и приемов в ознакомлении дошкольников с природой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900113" y="1916113"/>
            <a:ext cx="4608512" cy="47275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Наглядные (наблюдение, рассматривание картин, демонстрация диафильмов, и кинофильмов, использование моделей)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(игры труд, опыты, моделирование, проектирование. коллекционирование)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Словесные (рассказ воспитателя, чтение художественной литературы, беседы)</a:t>
            </a:r>
          </a:p>
        </p:txBody>
      </p:sp>
      <p:pic>
        <p:nvPicPr>
          <p:cNvPr id="9220" name="Picture 4" descr="af0f238682c68bec4fbb44484fbbd25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44675"/>
            <a:ext cx="34925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5" y="214291"/>
            <a:ext cx="82867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Общие принципы отбора произведений, традиционно сложившиеся в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дошкольной педагогике</a:t>
            </a:r>
            <a:r>
              <a:rPr lang="ru-RU" dirty="0" smtClean="0"/>
              <a:t>, </a:t>
            </a:r>
            <a:r>
              <a:rPr lang="ru-RU" u="sng" dirty="0" smtClean="0"/>
              <a:t>следующие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Доступность произведений детскому пониманию.</a:t>
            </a:r>
          </a:p>
          <a:p>
            <a:r>
              <a:rPr lang="ru-RU" dirty="0" smtClean="0"/>
              <a:t>Взрослому нужно помнить о том, что недостаточно прочитать ребенку </a:t>
            </a:r>
          </a:p>
          <a:p>
            <a:r>
              <a:rPr lang="ru-RU" dirty="0" smtClean="0"/>
              <a:t>ту или иную книгу. Важно побеседовать о прочитанном, чтобы помочь ему</a:t>
            </a:r>
          </a:p>
          <a:p>
            <a:r>
              <a:rPr lang="ru-RU" dirty="0" smtClean="0"/>
              <a:t> </a:t>
            </a:r>
            <a:r>
              <a:rPr lang="ru-RU" i="1" dirty="0" smtClean="0"/>
              <a:t>«прожить»</a:t>
            </a:r>
            <a:r>
              <a:rPr lang="ru-RU" dirty="0" smtClean="0"/>
              <a:t> услышанное, выразить свое отношение, уяснить значение </a:t>
            </a:r>
          </a:p>
          <a:p>
            <a:r>
              <a:rPr lang="ru-RU" dirty="0" smtClean="0"/>
              <a:t>новых слов и понятий.</a:t>
            </a:r>
          </a:p>
          <a:p>
            <a:r>
              <a:rPr lang="ru-RU" dirty="0" smtClean="0"/>
              <a:t>2. Реалистичность.</a:t>
            </a:r>
          </a:p>
          <a:p>
            <a:r>
              <a:rPr lang="ru-RU" dirty="0" smtClean="0"/>
              <a:t>В данном случае важны не сказки или басни о животных, где они</a:t>
            </a:r>
          </a:p>
          <a:p>
            <a:r>
              <a:rPr lang="ru-RU" dirty="0" smtClean="0"/>
              <a:t> действуют как люди, а стихи, сказки и рассказы, описывающие </a:t>
            </a:r>
          </a:p>
          <a:p>
            <a:r>
              <a:rPr lang="ru-RU" dirty="0" smtClean="0"/>
              <a:t>реальную жизнь животных в </a:t>
            </a:r>
            <a:r>
              <a:rPr lang="ru-RU" b="1" dirty="0" smtClean="0"/>
              <a:t>природе</a:t>
            </a:r>
            <a:r>
              <a:rPr lang="ru-RU" dirty="0" smtClean="0"/>
              <a:t>, их внешний вид, повадки, </a:t>
            </a:r>
          </a:p>
          <a:p>
            <a:r>
              <a:rPr lang="ru-RU" dirty="0" smtClean="0"/>
              <a:t>жилища и пр.</a:t>
            </a:r>
          </a:p>
          <a:p>
            <a:r>
              <a:rPr lang="ru-RU" dirty="0" smtClean="0"/>
              <a:t>3. Привлекательность для детей.</a:t>
            </a:r>
          </a:p>
          <a:p>
            <a:r>
              <a:rPr lang="ru-RU" dirty="0" smtClean="0"/>
              <a:t>По возможности следует подбирать произведения, имеющие </a:t>
            </a:r>
          </a:p>
          <a:p>
            <a:r>
              <a:rPr lang="ru-RU" dirty="0" smtClean="0"/>
              <a:t>интересный сюжет, насыщенные поэтическими образами, вызывающие </a:t>
            </a:r>
          </a:p>
          <a:p>
            <a:r>
              <a:rPr lang="ru-RU" dirty="0" smtClean="0"/>
              <a:t>эмоциональный отклик в душе ребенка.</a:t>
            </a:r>
          </a:p>
          <a:p>
            <a:r>
              <a:rPr lang="ru-RU" dirty="0" smtClean="0"/>
              <a:t>Прежде всего нужно использовать </a:t>
            </a:r>
            <a:r>
              <a:rPr lang="ru-RU" b="1" dirty="0" smtClean="0"/>
              <a:t>литературу</a:t>
            </a:r>
            <a:r>
              <a:rPr lang="ru-RU" dirty="0" smtClean="0"/>
              <a:t>, рекомендованную </a:t>
            </a:r>
          </a:p>
          <a:p>
            <a:r>
              <a:rPr lang="ru-RU" dirty="0" smtClean="0"/>
              <a:t>программой детского сада. Это произведения А. Пушкина, Ф. Тютчева,</a:t>
            </a:r>
          </a:p>
          <a:p>
            <a:r>
              <a:rPr lang="ru-RU" dirty="0" smtClean="0"/>
              <a:t> А. Фета, А. </a:t>
            </a:r>
            <a:r>
              <a:rPr lang="ru-RU" dirty="0" err="1" smtClean="0"/>
              <a:t>Майкова</a:t>
            </a:r>
            <a:r>
              <a:rPr lang="ru-RU" dirty="0" smtClean="0"/>
              <a:t>, Н. Некрасова, К. Ушинского, Л. Толстого,</a:t>
            </a:r>
          </a:p>
          <a:p>
            <a:r>
              <a:rPr lang="ru-RU" dirty="0" smtClean="0"/>
              <a:t> М. Пришвина, И. Соколова-Микитова, а также С. Есенина, А. Толстого, </a:t>
            </a:r>
          </a:p>
          <a:p>
            <a:r>
              <a:rPr lang="ru-RU" dirty="0" err="1" smtClean="0"/>
              <a:t>К,Паустовского</a:t>
            </a:r>
            <a:r>
              <a:rPr lang="ru-RU" dirty="0" smtClean="0"/>
              <a:t>, В. Бианки, Н. Сладкова, Н. Павловой, Е. Серовой, </a:t>
            </a:r>
          </a:p>
          <a:p>
            <a:r>
              <a:rPr lang="ru-RU" dirty="0" smtClean="0"/>
              <a:t>Ю. Дмитриева, Г. Снегирева и других.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0"/>
            <a:ext cx="85124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Детскую </a:t>
            </a:r>
            <a:r>
              <a:rPr lang="ru-RU" b="1" dirty="0" smtClean="0"/>
              <a:t>природоведческую литературу</a:t>
            </a:r>
            <a:r>
              <a:rPr lang="ru-RU" dirty="0" smtClean="0"/>
              <a:t> полезно использовать во всех </a:t>
            </a:r>
          </a:p>
          <a:p>
            <a:r>
              <a:rPr lang="ru-RU" dirty="0" smtClean="0"/>
              <a:t>группах. Причем, в каждой возрастной группе методика использования </a:t>
            </a:r>
          </a:p>
          <a:p>
            <a:r>
              <a:rPr lang="ru-RU" dirty="0" smtClean="0"/>
              <a:t>книг о </a:t>
            </a:r>
            <a:r>
              <a:rPr lang="ru-RU" b="1" dirty="0" smtClean="0"/>
              <a:t>природе</a:t>
            </a:r>
            <a:r>
              <a:rPr lang="ru-RU" dirty="0" smtClean="0"/>
              <a:t> имеет свою специфику.</a:t>
            </a:r>
          </a:p>
          <a:p>
            <a:r>
              <a:rPr lang="ru-RU" dirty="0" smtClean="0"/>
              <a:t>Для слушания книги детей второй группы раннего возраста лучше разбить </a:t>
            </a:r>
          </a:p>
          <a:p>
            <a:r>
              <a:rPr lang="ru-RU" dirty="0" smtClean="0"/>
              <a:t>на подгруппы, а в  младшей читать можно всем детям сразу.</a:t>
            </a:r>
          </a:p>
          <a:p>
            <a:r>
              <a:rPr lang="ru-RU" dirty="0" smtClean="0"/>
              <a:t>Младшим </a:t>
            </a:r>
            <a:r>
              <a:rPr lang="ru-RU" b="1" dirty="0" smtClean="0"/>
              <a:t>дошкольникам</a:t>
            </a:r>
            <a:r>
              <a:rPr lang="ru-RU" dirty="0" smtClean="0"/>
              <a:t> не нужно читать объемные книги с подробными </a:t>
            </a:r>
          </a:p>
          <a:p>
            <a:r>
              <a:rPr lang="ru-RU" dirty="0" smtClean="0"/>
              <a:t>описаниями </a:t>
            </a:r>
            <a:r>
              <a:rPr lang="ru-RU" b="1" dirty="0" smtClean="0"/>
              <a:t>природы</a:t>
            </a:r>
            <a:r>
              <a:rPr lang="ru-RU" dirty="0" smtClean="0"/>
              <a:t>. Малышам 3-4 лет будут более интересны</a:t>
            </a:r>
          </a:p>
          <a:p>
            <a:r>
              <a:rPr lang="ru-RU" dirty="0" smtClean="0"/>
              <a:t> небольшие стихи, </a:t>
            </a:r>
            <a:r>
              <a:rPr lang="ru-RU" dirty="0" err="1" smtClean="0"/>
              <a:t>потешки</a:t>
            </a:r>
            <a:r>
              <a:rPr lang="ru-RU" dirty="0" smtClean="0"/>
              <a:t>, описательные загадки, короткие сказки и </a:t>
            </a:r>
          </a:p>
          <a:p>
            <a:r>
              <a:rPr lang="ru-RU" dirty="0" smtClean="0"/>
              <a:t>истории. </a:t>
            </a:r>
            <a:r>
              <a:rPr lang="ru-RU" u="sng" dirty="0" smtClean="0"/>
              <a:t>Перед началом чтения рекомендуется подготовить необходимый</a:t>
            </a:r>
          </a:p>
          <a:p>
            <a:r>
              <a:rPr lang="ru-RU" u="sng" dirty="0" smtClean="0"/>
              <a:t> иллюстративно-наглядный материал</a:t>
            </a:r>
            <a:r>
              <a:rPr lang="ru-RU" dirty="0" smtClean="0"/>
              <a:t>: иллюстрации или игрушки, картины</a:t>
            </a:r>
          </a:p>
          <a:p>
            <a:r>
              <a:rPr lang="ru-RU" dirty="0" smtClean="0"/>
              <a:t> и т. д. Малышам лучше не читать произведение, а рассказывать наизусть,</a:t>
            </a:r>
          </a:p>
          <a:p>
            <a:r>
              <a:rPr lang="ru-RU" dirty="0" smtClean="0"/>
              <a:t> сопровождая рассказ демонстрацией наглядного материала. </a:t>
            </a:r>
          </a:p>
          <a:p>
            <a:r>
              <a:rPr lang="ru-RU" dirty="0" smtClean="0"/>
              <a:t>Рекомендуется неоднократное повторное чтение </a:t>
            </a:r>
            <a:r>
              <a:rPr lang="ru-RU" b="1" dirty="0" smtClean="0"/>
              <a:t>художественного </a:t>
            </a:r>
          </a:p>
          <a:p>
            <a:r>
              <a:rPr lang="ru-RU" b="1" dirty="0" smtClean="0"/>
              <a:t>произведения</a:t>
            </a:r>
            <a:r>
              <a:rPr lang="ru-RU" dirty="0" smtClean="0"/>
              <a:t>. Во время чтения нужно следить за восприятием детей. </a:t>
            </a:r>
          </a:p>
          <a:p>
            <a:r>
              <a:rPr lang="ru-RU" dirty="0" smtClean="0"/>
              <a:t>В случае ослабления внимания следует сразу же привлечь малыша </a:t>
            </a:r>
          </a:p>
          <a:p>
            <a:r>
              <a:rPr lang="ru-RU" dirty="0" smtClean="0"/>
              <a:t>вопросом по </a:t>
            </a:r>
            <a:r>
              <a:rPr lang="ru-RU" b="1" dirty="0" smtClean="0"/>
              <a:t>содержанию книги</a:t>
            </a:r>
            <a:r>
              <a:rPr lang="ru-RU" dirty="0" smtClean="0"/>
              <a:t>, показом иллюстрации, мимикой, </a:t>
            </a:r>
          </a:p>
          <a:p>
            <a:r>
              <a:rPr lang="ru-RU" dirty="0" smtClean="0"/>
              <a:t>изменением интонации и т. д. Прерывать чтение не рекомендуется.</a:t>
            </a:r>
          </a:p>
          <a:p>
            <a:r>
              <a:rPr lang="ru-RU" dirty="0" smtClean="0"/>
              <a:t>В </a:t>
            </a:r>
            <a:r>
              <a:rPr lang="ru-RU" b="1" dirty="0" smtClean="0"/>
              <a:t>средней и старших группах природоведческая</a:t>
            </a:r>
            <a:r>
              <a:rPr lang="ru-RU" dirty="0" smtClean="0"/>
              <a:t> книга используется для </a:t>
            </a:r>
          </a:p>
          <a:p>
            <a:r>
              <a:rPr lang="ru-RU" dirty="0" smtClean="0"/>
              <a:t>расширения, уточнения представлений детей о </a:t>
            </a:r>
            <a:r>
              <a:rPr lang="ru-RU" b="1" dirty="0" smtClean="0"/>
              <a:t>природе</a:t>
            </a:r>
            <a:r>
              <a:rPr lang="ru-RU" dirty="0" smtClean="0"/>
              <a:t>, углубления их.</a:t>
            </a:r>
          </a:p>
          <a:p>
            <a:r>
              <a:rPr lang="ru-RU" dirty="0" smtClean="0"/>
              <a:t>Дети 5-7 лет с увлечением отгадывают сложные метафорические загадки, </a:t>
            </a:r>
          </a:p>
          <a:p>
            <a:r>
              <a:rPr lang="ru-RU" dirty="0" smtClean="0"/>
              <a:t>запоминают пословицы и поговорки, слушают большие рассказы. Можно </a:t>
            </a:r>
          </a:p>
          <a:p>
            <a:r>
              <a:rPr lang="ru-RU" dirty="0" smtClean="0"/>
              <a:t>прерывать чтение вопросами, краткими уточнениями или, ставя каждый раз</a:t>
            </a:r>
          </a:p>
          <a:p>
            <a:r>
              <a:rPr lang="ru-RU" dirty="0" smtClean="0"/>
              <a:t> </a:t>
            </a:r>
            <a:r>
              <a:rPr lang="ru-RU" i="1" dirty="0" smtClean="0"/>
              <a:t>«логическую точку»</a:t>
            </a:r>
            <a:r>
              <a:rPr lang="ru-RU" dirty="0" smtClean="0"/>
              <a:t>, читать книгу в течение нескольких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391</Words>
  <Application>Microsoft Office PowerPoint</Application>
  <PresentationFormat>Экран (4:3)</PresentationFormat>
  <Paragraphs>125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Batang</vt:lpstr>
      <vt:lpstr>Aharoni</vt:lpstr>
      <vt:lpstr>Arial</vt:lpstr>
      <vt:lpstr>Arial Black</vt:lpstr>
      <vt:lpstr>Calibri</vt:lpstr>
      <vt:lpstr>Franklin Gothic Book</vt:lpstr>
      <vt:lpstr>Franklin Gothic Medium</vt:lpstr>
      <vt:lpstr>Times New Roman</vt:lpstr>
      <vt:lpstr>Wingdings</vt:lpstr>
      <vt:lpstr>Тема Office</vt:lpstr>
      <vt:lpstr>   МБОУ «Краснозаводская средняя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общеобразовательная школа №1»  </vt:lpstr>
      <vt:lpstr>Я буду так вводить малышей в окружающий мир, чтобы они каждый день открывали в нём что то новое, чтобы каждый шаг был путешествием к истокам мышления и речи – к чудесной красоте природы.., чтобы каждый шаг познания облагораживал сердце и закалял волю.        В. А. Сухомлинский.  </vt:lpstr>
      <vt:lpstr>Презентация PowerPoint</vt:lpstr>
      <vt:lpstr>Презентация PowerPoint</vt:lpstr>
      <vt:lpstr>        Цель: Формировать осознанно-правильные                                             экологические представления о природе  через художественную литературу. </vt:lpstr>
      <vt:lpstr>Формы и методы работы с детьми:</vt:lpstr>
      <vt:lpstr>Разнообразие методов и приемов в ознакомлении дошкольников с природой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Назаренко Оксана</cp:lastModifiedBy>
  <cp:revision>84</cp:revision>
  <dcterms:created xsi:type="dcterms:W3CDTF">2012-04-18T16:40:25Z</dcterms:created>
  <dcterms:modified xsi:type="dcterms:W3CDTF">2023-12-03T07:50:05Z</dcterms:modified>
</cp:coreProperties>
</file>